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99.xml" ContentType="application/vnd.openxmlformats-officedocument.presentationml.slide+xml"/>
  <Override PartName="/ppt/slides/slide118.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926" r:id="rId2"/>
  </p:sldMasterIdLst>
  <p:notesMasterIdLst>
    <p:notesMasterId r:id="rId121"/>
  </p:notesMasterIdLst>
  <p:handoutMasterIdLst>
    <p:handoutMasterId r:id="rId122"/>
  </p:handoutMasterIdLst>
  <p:sldIdLst>
    <p:sldId id="256" r:id="rId3"/>
    <p:sldId id="257" r:id="rId4"/>
    <p:sldId id="298" r:id="rId5"/>
    <p:sldId id="258" r:id="rId6"/>
    <p:sldId id="296" r:id="rId7"/>
    <p:sldId id="301" r:id="rId8"/>
    <p:sldId id="259" r:id="rId9"/>
    <p:sldId id="260" r:id="rId10"/>
    <p:sldId id="261" r:id="rId11"/>
    <p:sldId id="293" r:id="rId12"/>
    <p:sldId id="303" r:id="rId13"/>
    <p:sldId id="305" r:id="rId14"/>
    <p:sldId id="306" r:id="rId15"/>
    <p:sldId id="307" r:id="rId16"/>
    <p:sldId id="269" r:id="rId17"/>
    <p:sldId id="285" r:id="rId18"/>
    <p:sldId id="286" r:id="rId19"/>
    <p:sldId id="287" r:id="rId20"/>
    <p:sldId id="271" r:id="rId21"/>
    <p:sldId id="311" r:id="rId22"/>
    <p:sldId id="358" r:id="rId23"/>
    <p:sldId id="264" r:id="rId24"/>
    <p:sldId id="361" r:id="rId25"/>
    <p:sldId id="270" r:id="rId26"/>
    <p:sldId id="318" r:id="rId27"/>
    <p:sldId id="349" r:id="rId28"/>
    <p:sldId id="350"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8" r:id="rId48"/>
    <p:sldId id="339" r:id="rId49"/>
    <p:sldId id="340" r:id="rId50"/>
    <p:sldId id="341" r:id="rId51"/>
    <p:sldId id="342" r:id="rId52"/>
    <p:sldId id="343" r:id="rId53"/>
    <p:sldId id="344" r:id="rId54"/>
    <p:sldId id="345" r:id="rId55"/>
    <p:sldId id="346" r:id="rId56"/>
    <p:sldId id="347" r:id="rId57"/>
    <p:sldId id="348" r:id="rId58"/>
    <p:sldId id="438" r:id="rId59"/>
    <p:sldId id="439" r:id="rId60"/>
    <p:sldId id="440" r:id="rId61"/>
    <p:sldId id="441" r:id="rId62"/>
    <p:sldId id="442" r:id="rId63"/>
    <p:sldId id="443" r:id="rId64"/>
    <p:sldId id="448" r:id="rId65"/>
    <p:sldId id="476" r:id="rId66"/>
    <p:sldId id="477" r:id="rId67"/>
    <p:sldId id="480" r:id="rId68"/>
    <p:sldId id="481" r:id="rId69"/>
    <p:sldId id="482" r:id="rId70"/>
    <p:sldId id="484" r:id="rId71"/>
    <p:sldId id="485" r:id="rId72"/>
    <p:sldId id="487" r:id="rId73"/>
    <p:sldId id="489" r:id="rId74"/>
    <p:sldId id="543" r:id="rId75"/>
    <p:sldId id="547" r:id="rId76"/>
    <p:sldId id="548" r:id="rId77"/>
    <p:sldId id="549" r:id="rId78"/>
    <p:sldId id="551" r:id="rId79"/>
    <p:sldId id="562" r:id="rId80"/>
    <p:sldId id="563" r:id="rId81"/>
    <p:sldId id="564" r:id="rId82"/>
    <p:sldId id="565" r:id="rId83"/>
    <p:sldId id="566" r:id="rId84"/>
    <p:sldId id="567" r:id="rId85"/>
    <p:sldId id="568" r:id="rId86"/>
    <p:sldId id="569" r:id="rId87"/>
    <p:sldId id="570" r:id="rId88"/>
    <p:sldId id="571" r:id="rId89"/>
    <p:sldId id="572" r:id="rId90"/>
    <p:sldId id="573" r:id="rId91"/>
    <p:sldId id="574" r:id="rId92"/>
    <p:sldId id="575" r:id="rId93"/>
    <p:sldId id="576" r:id="rId94"/>
    <p:sldId id="590" r:id="rId95"/>
    <p:sldId id="591" r:id="rId96"/>
    <p:sldId id="592" r:id="rId97"/>
    <p:sldId id="593" r:id="rId98"/>
    <p:sldId id="594" r:id="rId99"/>
    <p:sldId id="604" r:id="rId100"/>
    <p:sldId id="605" r:id="rId101"/>
    <p:sldId id="608" r:id="rId102"/>
    <p:sldId id="609" r:id="rId103"/>
    <p:sldId id="623" r:id="rId104"/>
    <p:sldId id="624" r:id="rId105"/>
    <p:sldId id="627" r:id="rId106"/>
    <p:sldId id="643" r:id="rId107"/>
    <p:sldId id="644" r:id="rId108"/>
    <p:sldId id="686" r:id="rId109"/>
    <p:sldId id="687" r:id="rId110"/>
    <p:sldId id="688" r:id="rId111"/>
    <p:sldId id="689" r:id="rId112"/>
    <p:sldId id="690" r:id="rId113"/>
    <p:sldId id="691" r:id="rId114"/>
    <p:sldId id="692" r:id="rId115"/>
    <p:sldId id="693" r:id="rId116"/>
    <p:sldId id="694" r:id="rId117"/>
    <p:sldId id="695" r:id="rId118"/>
    <p:sldId id="696" r:id="rId119"/>
    <p:sldId id="697" r:id="rId120"/>
  </p:sldIdLst>
  <p:sldSz cx="9144000" cy="6858000" type="screen4x3"/>
  <p:notesSz cx="6834188" cy="9979025"/>
  <p:custDataLst>
    <p:tags r:id="rId123"/>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191919"/>
    <a:srgbClr val="FF0080"/>
    <a:srgbClr val="8000FF"/>
    <a:srgbClr val="800040"/>
    <a:srgbClr val="CDE8FF"/>
    <a:srgbClr val="EBF6FF"/>
    <a:srgbClr val="F2FDF7"/>
    <a:srgbClr val="5D7E9D"/>
  </p:clrMru>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233" autoAdjust="0"/>
    <p:restoredTop sz="91715" autoAdjust="0"/>
  </p:normalViewPr>
  <p:slideViewPr>
    <p:cSldViewPr snapToObjects="1">
      <p:cViewPr>
        <p:scale>
          <a:sx n="60" d="100"/>
          <a:sy n="60" d="100"/>
        </p:scale>
        <p:origin x="-1602" y="-126"/>
      </p:cViewPr>
      <p:guideLst>
        <p:guide orient="horz" pos="3552"/>
        <p:guide pos="1872"/>
      </p:guideLst>
    </p:cSldViewPr>
  </p:slideViewPr>
  <p:outlineViewPr>
    <p:cViewPr>
      <p:scale>
        <a:sx n="33" d="100"/>
        <a:sy n="33" d="100"/>
      </p:scale>
      <p:origin x="0" y="-1398"/>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48" d="100"/>
          <a:sy n="48" d="100"/>
        </p:scale>
        <p:origin x="-2994" y="-108"/>
      </p:cViewPr>
      <p:guideLst>
        <p:guide orient="horz" pos="3142"/>
        <p:guide pos="2152"/>
      </p:guideLst>
    </p:cSldViewPr>
  </p:notesViewPr>
  <p:gridSpacing cx="36868100" cy="368681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tags" Target="tags/tag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62177" cy="498713"/>
          </a:xfrm>
          <a:prstGeom prst="rect">
            <a:avLst/>
          </a:prstGeom>
          <a:noFill/>
          <a:ln>
            <a:noFill/>
          </a:ln>
          <a:effectLst/>
          <a:extLst/>
        </p:spPr>
        <p:txBody>
          <a:bodyPr vert="horz" wrap="square" lIns="92034" tIns="46017" rIns="92034" bIns="46017"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5603" name="Rectangle 3"/>
          <p:cNvSpPr>
            <a:spLocks noGrp="1" noChangeArrowheads="1"/>
          </p:cNvSpPr>
          <p:nvPr>
            <p:ph type="dt" sz="quarter" idx="1"/>
          </p:nvPr>
        </p:nvSpPr>
        <p:spPr bwMode="auto">
          <a:xfrm>
            <a:off x="3872012" y="0"/>
            <a:ext cx="2962177" cy="498713"/>
          </a:xfrm>
          <a:prstGeom prst="rect">
            <a:avLst/>
          </a:prstGeom>
          <a:noFill/>
          <a:ln>
            <a:noFill/>
          </a:ln>
          <a:effectLst/>
          <a:extLst/>
        </p:spPr>
        <p:txBody>
          <a:bodyPr vert="horz" wrap="square" lIns="92034" tIns="46017" rIns="92034" bIns="46017"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5604" name="Rectangle 4"/>
          <p:cNvSpPr>
            <a:spLocks noGrp="1" noChangeArrowheads="1"/>
          </p:cNvSpPr>
          <p:nvPr>
            <p:ph type="ftr" sz="quarter" idx="2"/>
          </p:nvPr>
        </p:nvSpPr>
        <p:spPr bwMode="auto">
          <a:xfrm>
            <a:off x="0" y="9480312"/>
            <a:ext cx="2962177" cy="498713"/>
          </a:xfrm>
          <a:prstGeom prst="rect">
            <a:avLst/>
          </a:prstGeom>
          <a:noFill/>
          <a:ln>
            <a:noFill/>
          </a:ln>
          <a:effectLst/>
          <a:extLst/>
        </p:spPr>
        <p:txBody>
          <a:bodyPr vert="horz" wrap="square" lIns="92034" tIns="46017" rIns="92034" bIns="46017"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5605" name="Rectangle 5"/>
          <p:cNvSpPr>
            <a:spLocks noGrp="1" noChangeArrowheads="1"/>
          </p:cNvSpPr>
          <p:nvPr>
            <p:ph type="sldNum" sz="quarter" idx="3"/>
          </p:nvPr>
        </p:nvSpPr>
        <p:spPr bwMode="auto">
          <a:xfrm>
            <a:off x="3872012" y="9480312"/>
            <a:ext cx="2962177" cy="498713"/>
          </a:xfrm>
          <a:prstGeom prst="rect">
            <a:avLst/>
          </a:prstGeom>
          <a:noFill/>
          <a:ln>
            <a:noFill/>
          </a:ln>
          <a:effectLst/>
          <a:extLst/>
        </p:spPr>
        <p:txBody>
          <a:bodyPr vert="horz" wrap="square" lIns="92034" tIns="46017" rIns="92034" bIns="46017" numCol="1" anchor="b" anchorCtr="0" compatLnSpc="1">
            <a:prstTxWarp prst="textNoShape">
              <a:avLst/>
            </a:prstTxWarp>
          </a:bodyPr>
          <a:lstStyle>
            <a:lvl1pPr algn="r" eaLnBrk="1" hangingPunct="1">
              <a:defRPr sz="1200">
                <a:latin typeface="Arial" charset="0"/>
              </a:defRPr>
            </a:lvl1pPr>
          </a:lstStyle>
          <a:p>
            <a:pPr>
              <a:defRPr/>
            </a:pPr>
            <a:fld id="{3C3AC8A4-AF53-4BDA-B4EE-B6B87F89D823}" type="slidenum">
              <a:rPr lang="en-US" altLang="id-ID"/>
              <a:pPr>
                <a:defRPr/>
              </a:pPr>
              <a:t>‹#›</a:t>
            </a:fld>
            <a:endParaRPr lang="en-US" altLang="id-ID"/>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62177" cy="498713"/>
          </a:xfrm>
          <a:prstGeom prst="rect">
            <a:avLst/>
          </a:prstGeom>
          <a:noFill/>
          <a:ln>
            <a:noFill/>
          </a:ln>
          <a:effectLst/>
          <a:extLst/>
        </p:spPr>
        <p:txBody>
          <a:bodyPr vert="horz" wrap="square" lIns="92034" tIns="46017" rIns="92034" bIns="46017"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4099" name="Rectangle 3"/>
          <p:cNvSpPr>
            <a:spLocks noGrp="1" noChangeArrowheads="1"/>
          </p:cNvSpPr>
          <p:nvPr>
            <p:ph type="dt" idx="1"/>
          </p:nvPr>
        </p:nvSpPr>
        <p:spPr bwMode="auto">
          <a:xfrm>
            <a:off x="3870407" y="0"/>
            <a:ext cx="2962177" cy="498713"/>
          </a:xfrm>
          <a:prstGeom prst="rect">
            <a:avLst/>
          </a:prstGeom>
          <a:noFill/>
          <a:ln>
            <a:noFill/>
          </a:ln>
          <a:effectLst/>
          <a:extLst/>
        </p:spPr>
        <p:txBody>
          <a:bodyPr vert="horz" wrap="square" lIns="92034" tIns="46017" rIns="92034" bIns="46017"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24" name="Rectangle 4"/>
          <p:cNvSpPr>
            <a:spLocks noRot="1" noChangeArrowheads="1" noTextEdit="1"/>
          </p:cNvSpPr>
          <p:nvPr>
            <p:ph type="sldImg" idx="2"/>
          </p:nvPr>
        </p:nvSpPr>
        <p:spPr bwMode="auto">
          <a:xfrm>
            <a:off x="923925" y="749300"/>
            <a:ext cx="4986338" cy="3740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3580" y="4740157"/>
            <a:ext cx="5467030" cy="4490003"/>
          </a:xfrm>
          <a:prstGeom prst="rect">
            <a:avLst/>
          </a:prstGeom>
          <a:noFill/>
          <a:ln>
            <a:noFill/>
          </a:ln>
          <a:effectLst/>
          <a:extLst/>
        </p:spPr>
        <p:txBody>
          <a:bodyPr vert="horz" wrap="square" lIns="92034" tIns="46017" rIns="92034" bIns="4601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78720"/>
            <a:ext cx="2962177" cy="498712"/>
          </a:xfrm>
          <a:prstGeom prst="rect">
            <a:avLst/>
          </a:prstGeom>
          <a:noFill/>
          <a:ln>
            <a:noFill/>
          </a:ln>
          <a:effectLst/>
          <a:extLst/>
        </p:spPr>
        <p:txBody>
          <a:bodyPr vert="horz" wrap="square" lIns="92034" tIns="46017" rIns="92034" bIns="46017"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70407" y="9478720"/>
            <a:ext cx="2962177" cy="498712"/>
          </a:xfrm>
          <a:prstGeom prst="rect">
            <a:avLst/>
          </a:prstGeom>
          <a:noFill/>
          <a:ln>
            <a:noFill/>
          </a:ln>
          <a:effectLst/>
          <a:extLst/>
        </p:spPr>
        <p:txBody>
          <a:bodyPr vert="horz" wrap="square" lIns="92034" tIns="46017" rIns="92034" bIns="46017" numCol="1" anchor="b" anchorCtr="0" compatLnSpc="1">
            <a:prstTxWarp prst="textNoShape">
              <a:avLst/>
            </a:prstTxWarp>
          </a:bodyPr>
          <a:lstStyle>
            <a:lvl1pPr algn="r" eaLnBrk="1" hangingPunct="1">
              <a:defRPr sz="1200">
                <a:latin typeface="Arial" charset="0"/>
              </a:defRPr>
            </a:lvl1pPr>
          </a:lstStyle>
          <a:p>
            <a:pPr>
              <a:defRPr/>
            </a:pPr>
            <a:fld id="{471B0894-C3C0-4A1F-A534-DC50D85A6ED1}" type="slidenum">
              <a:rPr lang="en-US" altLang="id-ID"/>
              <a:pPr>
                <a:defRPr/>
              </a:pPr>
              <a:t>‹#›</a:t>
            </a:fld>
            <a:endParaRPr lang="en-US" altLang="id-ID"/>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ln>
            <a:miter lim="800000"/>
            <a:headEnd/>
            <a:tailEnd/>
          </a:ln>
        </p:spPr>
        <p:txBody>
          <a:bodyPr/>
          <a:lstStyle/>
          <a:p>
            <a:fld id="{C2AA01A5-0466-4823-847D-4E84159D46E6}" type="slidenum">
              <a:rPr lang="en-US" altLang="id-ID" smtClean="0"/>
              <a:pPr/>
              <a:t>1</a:t>
            </a:fld>
            <a:endParaRPr lang="en-US" altLang="id-ID" smtClean="0"/>
          </a:p>
        </p:txBody>
      </p:sp>
      <p:sp>
        <p:nvSpPr>
          <p:cNvPr id="134147" name="Rectangle 2"/>
          <p:cNvSpPr>
            <a:spLocks noRot="1" noChangeArrowheads="1" noTextEdit="1"/>
          </p:cNvSpPr>
          <p:nvPr>
            <p:ph type="sldImg"/>
          </p:nvPr>
        </p:nvSpPr>
        <p:spPr>
          <a:ln/>
        </p:spPr>
      </p:sp>
      <p:sp>
        <p:nvSpPr>
          <p:cNvPr id="134148" name="Rectangle 3"/>
          <p:cNvSpPr>
            <a:spLocks noGrp="1" noChangeArrowheads="1"/>
          </p:cNvSpPr>
          <p:nvPr>
            <p:ph type="body" idx="1"/>
          </p:nvPr>
        </p:nvSpPr>
        <p:spPr>
          <a:noFill/>
        </p:spPr>
        <p:txBody>
          <a:bodyPr/>
          <a:lstStyle/>
          <a:p>
            <a:pPr eaLnBrk="1" hangingPunct="1"/>
            <a:endParaRPr lang="en-GB" altLang="id-ID"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p:spPr>
        <p:txBody>
          <a:bodyPr/>
          <a:lstStyle/>
          <a:p>
            <a:pPr eaLnBrk="1" hangingPunct="1">
              <a:spcBef>
                <a:spcPct val="0"/>
              </a:spcBef>
            </a:pPr>
            <a:r>
              <a:rPr lang="id-ID" smtClean="0"/>
              <a:t>hal 30</a:t>
            </a:r>
            <a:r>
              <a:rPr lang="en-US" smtClean="0"/>
              <a:t> (sudah)</a:t>
            </a:r>
            <a:endParaRPr lang="id-ID" smtClean="0"/>
          </a:p>
          <a:p>
            <a:endParaRPr lang="id-ID" smtClean="0"/>
          </a:p>
        </p:txBody>
      </p:sp>
      <p:sp>
        <p:nvSpPr>
          <p:cNvPr id="143364" name="Slide Number Placeholder 3"/>
          <p:cNvSpPr>
            <a:spLocks noGrp="1"/>
          </p:cNvSpPr>
          <p:nvPr>
            <p:ph type="sldNum" sz="quarter" idx="5"/>
          </p:nvPr>
        </p:nvSpPr>
        <p:spPr>
          <a:noFill/>
          <a:ln>
            <a:miter lim="800000"/>
            <a:headEnd/>
            <a:tailEnd/>
          </a:ln>
        </p:spPr>
        <p:txBody>
          <a:bodyPr/>
          <a:lstStyle/>
          <a:p>
            <a:fld id="{BE9F7135-1E33-4E4A-80FC-097A9FD8306C}" type="slidenum">
              <a:rPr lang="id-ID" smtClean="0"/>
              <a:pPr/>
              <a:t>92</a:t>
            </a:fld>
            <a:endParaRPr lang="id-ID"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p:spPr>
        <p:txBody>
          <a:bodyPr/>
          <a:lstStyle/>
          <a:p>
            <a:endParaRPr lang="id-ID" altLang="id-ID" smtClean="0"/>
          </a:p>
        </p:txBody>
      </p:sp>
      <p:sp>
        <p:nvSpPr>
          <p:cNvPr id="135172" name="Slide Number Placeholder 3"/>
          <p:cNvSpPr>
            <a:spLocks noGrp="1"/>
          </p:cNvSpPr>
          <p:nvPr>
            <p:ph type="sldNum" sz="quarter" idx="5"/>
          </p:nvPr>
        </p:nvSpPr>
        <p:spPr>
          <a:noFill/>
          <a:ln>
            <a:miter lim="800000"/>
            <a:headEnd/>
            <a:tailEnd/>
          </a:ln>
        </p:spPr>
        <p:txBody>
          <a:bodyPr/>
          <a:lstStyle/>
          <a:p>
            <a:fld id="{9885E1B9-B7E5-4482-81A4-C89B15016C80}" type="slidenum">
              <a:rPr lang="en-US" altLang="id-ID" smtClean="0"/>
              <a:pPr/>
              <a:t>6</a:t>
            </a:fld>
            <a:endParaRPr lang="en-US" altLang="id-ID"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p:spPr>
        <p:txBody>
          <a:bodyPr/>
          <a:lstStyle/>
          <a:p>
            <a:endParaRPr lang="id-ID" altLang="id-ID" smtClean="0"/>
          </a:p>
        </p:txBody>
      </p:sp>
      <p:sp>
        <p:nvSpPr>
          <p:cNvPr id="136196" name="Slide Number Placeholder 3"/>
          <p:cNvSpPr>
            <a:spLocks noGrp="1"/>
          </p:cNvSpPr>
          <p:nvPr>
            <p:ph type="sldNum" sz="quarter" idx="5"/>
          </p:nvPr>
        </p:nvSpPr>
        <p:spPr>
          <a:noFill/>
          <a:ln>
            <a:miter lim="800000"/>
            <a:headEnd/>
            <a:tailEnd/>
          </a:ln>
        </p:spPr>
        <p:txBody>
          <a:bodyPr/>
          <a:lstStyle/>
          <a:p>
            <a:fld id="{F05FCEC9-0278-48FB-88C7-2A73609F6402}" type="slidenum">
              <a:rPr lang="en-US" altLang="id-ID" smtClean="0"/>
              <a:pPr/>
              <a:t>15</a:t>
            </a:fld>
            <a:endParaRPr lang="en-US" altLang="id-ID"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p:spPr>
        <p:txBody>
          <a:bodyPr/>
          <a:lstStyle/>
          <a:p>
            <a:endParaRPr lang="id-ID" altLang="id-ID" smtClean="0"/>
          </a:p>
        </p:txBody>
      </p:sp>
      <p:sp>
        <p:nvSpPr>
          <p:cNvPr id="137220" name="Slide Number Placeholder 3"/>
          <p:cNvSpPr>
            <a:spLocks noGrp="1"/>
          </p:cNvSpPr>
          <p:nvPr>
            <p:ph type="sldNum" sz="quarter" idx="5"/>
          </p:nvPr>
        </p:nvSpPr>
        <p:spPr>
          <a:noFill/>
          <a:ln>
            <a:miter lim="800000"/>
            <a:headEnd/>
            <a:tailEnd/>
          </a:ln>
        </p:spPr>
        <p:txBody>
          <a:bodyPr/>
          <a:lstStyle/>
          <a:p>
            <a:fld id="{C55F92C6-0458-4107-929E-3B726652510B}" type="slidenum">
              <a:rPr lang="en-US" altLang="id-ID" smtClean="0"/>
              <a:pPr/>
              <a:t>16</a:t>
            </a:fld>
            <a:endParaRPr lang="en-US" altLang="id-ID"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p:spPr>
        <p:txBody>
          <a:bodyPr/>
          <a:lstStyle/>
          <a:p>
            <a:endParaRPr lang="id-ID" altLang="id-ID" smtClean="0"/>
          </a:p>
        </p:txBody>
      </p:sp>
      <p:sp>
        <p:nvSpPr>
          <p:cNvPr id="138244" name="Slide Number Placeholder 3"/>
          <p:cNvSpPr>
            <a:spLocks noGrp="1"/>
          </p:cNvSpPr>
          <p:nvPr>
            <p:ph type="sldNum" sz="quarter" idx="5"/>
          </p:nvPr>
        </p:nvSpPr>
        <p:spPr>
          <a:noFill/>
          <a:ln>
            <a:miter lim="800000"/>
            <a:headEnd/>
            <a:tailEnd/>
          </a:ln>
        </p:spPr>
        <p:txBody>
          <a:bodyPr/>
          <a:lstStyle/>
          <a:p>
            <a:fld id="{FFB11CDD-D467-42B2-A6DA-92AB4DF92221}" type="slidenum">
              <a:rPr lang="en-US" altLang="id-ID" smtClean="0"/>
              <a:pPr/>
              <a:t>17</a:t>
            </a:fld>
            <a:endParaRPr lang="en-US" altLang="id-ID"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p:spPr>
        <p:txBody>
          <a:bodyPr/>
          <a:lstStyle/>
          <a:p>
            <a:endParaRPr lang="en-GB" altLang="en-US" smtClean="0"/>
          </a:p>
        </p:txBody>
      </p:sp>
      <p:sp>
        <p:nvSpPr>
          <p:cNvPr id="139268" name="Slide Number Placeholder 3"/>
          <p:cNvSpPr>
            <a:spLocks noGrp="1"/>
          </p:cNvSpPr>
          <p:nvPr>
            <p:ph type="sldNum" sz="quarter" idx="5"/>
          </p:nvPr>
        </p:nvSpPr>
        <p:spPr>
          <a:noFill/>
          <a:ln>
            <a:miter lim="800000"/>
            <a:headEnd/>
            <a:tailEnd/>
          </a:ln>
        </p:spPr>
        <p:txBody>
          <a:bodyPr/>
          <a:lstStyle/>
          <a:p>
            <a:fld id="{10199153-2747-4BE2-BD25-0EC469C60090}" type="slidenum">
              <a:rPr lang="en-GB" altLang="en-US" smtClean="0"/>
              <a:pPr/>
              <a:t>25</a:t>
            </a:fld>
            <a:endParaRPr lang="en-GB"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ln/>
        </p:spPr>
      </p:sp>
      <p:sp>
        <p:nvSpPr>
          <p:cNvPr id="140291" name="Notes Placeholder 2"/>
          <p:cNvSpPr>
            <a:spLocks noGrp="1"/>
          </p:cNvSpPr>
          <p:nvPr>
            <p:ph type="body" idx="1"/>
          </p:nvPr>
        </p:nvSpPr>
        <p:spPr>
          <a:noFill/>
        </p:spPr>
        <p:txBody>
          <a:bodyPr/>
          <a:lstStyle/>
          <a:p>
            <a:endParaRPr lang="id-ID" altLang="en-US" smtClean="0"/>
          </a:p>
        </p:txBody>
      </p:sp>
      <p:sp>
        <p:nvSpPr>
          <p:cNvPr id="140292" name="Slide Number Placeholder 3"/>
          <p:cNvSpPr>
            <a:spLocks noGrp="1"/>
          </p:cNvSpPr>
          <p:nvPr>
            <p:ph type="sldNum" sz="quarter" idx="5"/>
          </p:nvPr>
        </p:nvSpPr>
        <p:spPr>
          <a:noFill/>
          <a:ln>
            <a:miter lim="800000"/>
            <a:headEnd/>
            <a:tailEnd/>
          </a:ln>
        </p:spPr>
        <p:txBody>
          <a:bodyPr/>
          <a:lstStyle/>
          <a:p>
            <a:fld id="{61955C7A-1615-485D-BD11-D68786429ABA}" type="slidenum">
              <a:rPr lang="en-GB" altLang="en-US" smtClean="0"/>
              <a:pPr/>
              <a:t>32</a:t>
            </a:fld>
            <a:endParaRPr lang="en-GB"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p:spPr>
        <p:txBody>
          <a:bodyPr/>
          <a:lstStyle/>
          <a:p>
            <a:endParaRPr lang="id-ID" smtClean="0"/>
          </a:p>
        </p:txBody>
      </p:sp>
      <p:sp>
        <p:nvSpPr>
          <p:cNvPr id="141316" name="Slide Number Placeholder 3"/>
          <p:cNvSpPr>
            <a:spLocks noGrp="1"/>
          </p:cNvSpPr>
          <p:nvPr>
            <p:ph type="sldNum" sz="quarter" idx="5"/>
          </p:nvPr>
        </p:nvSpPr>
        <p:spPr>
          <a:noFill/>
          <a:ln>
            <a:miter lim="800000"/>
            <a:headEnd/>
            <a:tailEnd/>
          </a:ln>
        </p:spPr>
        <p:txBody>
          <a:bodyPr/>
          <a:lstStyle/>
          <a:p>
            <a:fld id="{06CEE165-919F-4A92-A68D-CB96A70F98BF}" type="slidenum">
              <a:rPr lang="id-ID" smtClean="0"/>
              <a:pPr/>
              <a:t>73</a:t>
            </a:fld>
            <a:endParaRPr lang="id-ID"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p:spPr>
        <p:txBody>
          <a:bodyPr/>
          <a:lstStyle/>
          <a:p>
            <a:pPr eaLnBrk="1" hangingPunct="1">
              <a:spcBef>
                <a:spcPct val="0"/>
              </a:spcBef>
            </a:pPr>
            <a:r>
              <a:rPr lang="id-ID" smtClean="0"/>
              <a:t>Copy paste dari PO nomor 9,10,11 hal 27</a:t>
            </a:r>
            <a:r>
              <a:rPr lang="en-US" smtClean="0"/>
              <a:t> (sudah)</a:t>
            </a:r>
            <a:endParaRPr lang="id-ID" smtClean="0"/>
          </a:p>
        </p:txBody>
      </p:sp>
      <p:sp>
        <p:nvSpPr>
          <p:cNvPr id="142340" name="Slide Number Placeholder 3"/>
          <p:cNvSpPr>
            <a:spLocks noGrp="1"/>
          </p:cNvSpPr>
          <p:nvPr>
            <p:ph type="sldNum" sz="quarter" idx="5"/>
          </p:nvPr>
        </p:nvSpPr>
        <p:spPr>
          <a:noFill/>
          <a:ln>
            <a:miter lim="800000"/>
            <a:headEnd/>
            <a:tailEnd/>
          </a:ln>
        </p:spPr>
        <p:txBody>
          <a:bodyPr/>
          <a:lstStyle/>
          <a:p>
            <a:fld id="{E068799F-D299-425F-A05C-C811D75E6B6D}" type="slidenum">
              <a:rPr lang="id-ID" smtClean="0"/>
              <a:pPr/>
              <a:t>86</a:t>
            </a:fld>
            <a:endParaRPr lang="id-ID"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18"/>
          <p:cNvSpPr txBox="1">
            <a:spLocks noChangeArrowheads="1"/>
          </p:cNvSpPr>
          <p:nvPr userDrawn="1"/>
        </p:nvSpPr>
        <p:spPr bwMode="auto">
          <a:xfrm rot="19237452">
            <a:off x="4622800" y="519113"/>
            <a:ext cx="184150" cy="366712"/>
          </a:xfrm>
          <a:prstGeom prst="rect">
            <a:avLst/>
          </a:prstGeom>
          <a:noFill/>
          <a:ln>
            <a:noFill/>
          </a:ln>
          <a:effectLs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smtClean="0"/>
          </a:p>
        </p:txBody>
      </p:sp>
      <p:pic>
        <p:nvPicPr>
          <p:cNvPr id="5" name="Picture 21" descr="padandpen"/>
          <p:cNvPicPr>
            <a:picLocks noChangeAspect="1" noChangeArrowheads="1"/>
          </p:cNvPicPr>
          <p:nvPr userDrawn="1"/>
        </p:nvPicPr>
        <p:blipFill>
          <a:blip r:embed="rId2"/>
          <a:srcRect l="1335" t="253" r="1352" b="276"/>
          <a:stretch>
            <a:fillRect/>
          </a:stretch>
        </p:blipFill>
        <p:spPr bwMode="auto">
          <a:xfrm>
            <a:off x="0" y="0"/>
            <a:ext cx="9144000" cy="6858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1196975"/>
            <a:ext cx="7772400" cy="1470025"/>
          </a:xfrm>
        </p:spPr>
        <p:txBody>
          <a:bodyPr/>
          <a:lstStyle>
            <a:lvl1pPr>
              <a:defRPr b="1"/>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noProof="0" smtClean="0"/>
              <a:t>Click to edit Master subtitle style</a:t>
            </a:r>
          </a:p>
        </p:txBody>
      </p:sp>
      <p:sp>
        <p:nvSpPr>
          <p:cNvPr id="6" name="Rectangle 4"/>
          <p:cNvSpPr>
            <a:spLocks noGrp="1" noChangeArrowheads="1"/>
          </p:cNvSpPr>
          <p:nvPr>
            <p:ph type="dt" sz="half" idx="10"/>
          </p:nvPr>
        </p:nvSpPr>
        <p:spPr/>
        <p:txBody>
          <a:bodyPr/>
          <a:lstStyle>
            <a:lvl1pPr>
              <a:defRPr/>
            </a:lvl1pPr>
          </a:lstStyle>
          <a:p>
            <a:pPr>
              <a:defRPr/>
            </a:pPr>
            <a:endParaRPr lang="en-US"/>
          </a:p>
        </p:txBody>
      </p:sp>
      <p:sp>
        <p:nvSpPr>
          <p:cNvPr id="7" name="Rectangle 5"/>
          <p:cNvSpPr>
            <a:spLocks noGrp="1" noChangeArrowheads="1"/>
          </p:cNvSpPr>
          <p:nvPr>
            <p:ph type="ftr" sz="quarter" idx="11"/>
          </p:nvPr>
        </p:nvSpPr>
        <p:spPr/>
        <p:txBody>
          <a:bodyPr/>
          <a:lstStyle>
            <a:lvl1pPr>
              <a:defRPr/>
            </a:lvl1pPr>
          </a:lstStyle>
          <a:p>
            <a:pPr>
              <a:defRPr/>
            </a:pPr>
            <a:endParaRPr lang="en-US"/>
          </a:p>
        </p:txBody>
      </p:sp>
      <p:sp>
        <p:nvSpPr>
          <p:cNvPr id="8" name="Rectangle 6"/>
          <p:cNvSpPr>
            <a:spLocks noGrp="1" noChangeArrowheads="1"/>
          </p:cNvSpPr>
          <p:nvPr>
            <p:ph type="sldNum" sz="quarter" idx="12"/>
          </p:nvPr>
        </p:nvSpPr>
        <p:spPr/>
        <p:txBody>
          <a:bodyPr/>
          <a:lstStyle>
            <a:lvl1pPr>
              <a:defRPr/>
            </a:lvl1pPr>
          </a:lstStyle>
          <a:p>
            <a:pPr>
              <a:defRPr/>
            </a:pPr>
            <a:fld id="{900FEDFF-9AA9-4F0E-BFA6-69026B9EE588}" type="slidenum">
              <a:rPr lang="en-US" altLang="id-ID"/>
              <a:pPr>
                <a:defRPr/>
              </a:pPr>
              <a:t>‹#›</a:t>
            </a:fld>
            <a:endParaRPr lang="en-US" altLang="id-ID"/>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EBEA1A3-AB62-42F7-86AF-C0C770FF1450}" type="slidenum">
              <a:rPr lang="en-US" altLang="id-ID"/>
              <a:pPr>
                <a:defRPr/>
              </a:pPr>
              <a:t>‹#›</a:t>
            </a:fld>
            <a:endParaRPr lang="en-US" altLang="id-ID"/>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45F2414-A5B1-4EBB-BBE4-75DBCEAA7B19}" type="slidenum">
              <a:rPr lang="en-US" altLang="id-ID"/>
              <a:pPr>
                <a:defRPr/>
              </a:pPr>
              <a:t>‹#›</a:t>
            </a:fld>
            <a:endParaRPr lang="en-US" altLang="id-ID"/>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id-ID"/>
          </a:p>
        </p:txBody>
      </p:sp>
      <p:sp>
        <p:nvSpPr>
          <p:cNvPr id="3" name="Chart Placeholder 2"/>
          <p:cNvSpPr>
            <a:spLocks noGrp="1"/>
          </p:cNvSpPr>
          <p:nvPr>
            <p:ph type="chart" idx="1"/>
          </p:nvPr>
        </p:nvSpPr>
        <p:spPr>
          <a:xfrm>
            <a:off x="457200" y="1600200"/>
            <a:ext cx="8229600" cy="3700463"/>
          </a:xfrm>
        </p:spPr>
        <p:txBody>
          <a:bodyPr/>
          <a:lstStyle/>
          <a:p>
            <a:pPr lvl="0"/>
            <a:endParaRPr lang="id-ID"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3B9C3FD-70D7-495D-A5F2-E7A0D671F471}" type="slidenum">
              <a:rPr lang="en-US" altLang="id-ID"/>
              <a:pPr>
                <a:defRPr/>
              </a:pPr>
              <a:t>‹#›</a:t>
            </a:fld>
            <a:endParaRPr lang="en-US" altLang="id-ID"/>
          </a:p>
        </p:txBody>
      </p:sp>
    </p:spTree>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id-ID"/>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131ED29-9D90-42A7-BEE2-C0D519926019}" type="slidenum">
              <a:rPr lang="en-US" altLang="id-ID"/>
              <a:pPr>
                <a:defRPr/>
              </a:pPr>
              <a:t>‹#›</a:t>
            </a:fld>
            <a:endParaRPr lang="en-US" altLang="id-ID"/>
          </a:p>
        </p:txBody>
      </p:sp>
    </p:spTree>
  </p:cSld>
  <p:clrMapOvr>
    <a:masterClrMapping/>
  </p:clrMapOvr>
  <p:transition spd="slow">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ed Rectangle 3"/>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gd name="T0" fmla="*/ 2147483646 w 2706"/>
                <a:gd name="T1" fmla="*/ 0 h 640"/>
                <a:gd name="T2" fmla="*/ 2147483646 w 2706"/>
                <a:gd name="T3" fmla="*/ 0 h 640"/>
                <a:gd name="T4" fmla="*/ 2147483646 w 2706"/>
                <a:gd name="T5" fmla="*/ 2147483646 h 640"/>
                <a:gd name="T6" fmla="*/ 2147483646 w 2706"/>
                <a:gd name="T7" fmla="*/ 2147483646 h 640"/>
                <a:gd name="T8" fmla="*/ 2147483646 w 2706"/>
                <a:gd name="T9" fmla="*/ 2147483646 h 640"/>
                <a:gd name="T10" fmla="*/ 2147483646 w 2706"/>
                <a:gd name="T11" fmla="*/ 2147483646 h 640"/>
                <a:gd name="T12" fmla="*/ 2147483646 w 2706"/>
                <a:gd name="T13" fmla="*/ 2147483646 h 640"/>
                <a:gd name="T14" fmla="*/ 2147483646 w 2706"/>
                <a:gd name="T15" fmla="*/ 2147483646 h 640"/>
                <a:gd name="T16" fmla="*/ 2147483646 w 2706"/>
                <a:gd name="T17" fmla="*/ 2147483646 h 640"/>
                <a:gd name="T18" fmla="*/ 2147483646 w 2706"/>
                <a:gd name="T19" fmla="*/ 2147483646 h 640"/>
                <a:gd name="T20" fmla="*/ 2147483646 w 2706"/>
                <a:gd name="T21" fmla="*/ 2147483646 h 640"/>
                <a:gd name="T22" fmla="*/ 2147483646 w 2706"/>
                <a:gd name="T23" fmla="*/ 2147483646 h 640"/>
                <a:gd name="T24" fmla="*/ 2147483646 w 2706"/>
                <a:gd name="T25" fmla="*/ 2147483646 h 640"/>
                <a:gd name="T26" fmla="*/ 2147483646 w 2706"/>
                <a:gd name="T27" fmla="*/ 2147483646 h 640"/>
                <a:gd name="T28" fmla="*/ 2147483646 w 2706"/>
                <a:gd name="T29" fmla="*/ 2147483646 h 640"/>
                <a:gd name="T30" fmla="*/ 2147483646 w 2706"/>
                <a:gd name="T31" fmla="*/ 2147483646 h 640"/>
                <a:gd name="T32" fmla="*/ 2147483646 w 2706"/>
                <a:gd name="T33" fmla="*/ 2147483646 h 640"/>
                <a:gd name="T34" fmla="*/ 2147483646 w 2706"/>
                <a:gd name="T35" fmla="*/ 2147483646 h 640"/>
                <a:gd name="T36" fmla="*/ 0 w 2706"/>
                <a:gd name="T37" fmla="*/ 2147483646 h 640"/>
                <a:gd name="T38" fmla="*/ 0 w 2706"/>
                <a:gd name="T39" fmla="*/ 2147483646 h 640"/>
                <a:gd name="T40" fmla="*/ 2147483646 w 2706"/>
                <a:gd name="T41" fmla="*/ 2147483646 h 640"/>
                <a:gd name="T42" fmla="*/ 2147483646 w 2706"/>
                <a:gd name="T43" fmla="*/ 2147483646 h 640"/>
                <a:gd name="T44" fmla="*/ 2147483646 w 2706"/>
                <a:gd name="T45" fmla="*/ 2147483646 h 640"/>
                <a:gd name="T46" fmla="*/ 2147483646 w 2706"/>
                <a:gd name="T47" fmla="*/ 2147483646 h 640"/>
                <a:gd name="T48" fmla="*/ 2147483646 w 2706"/>
                <a:gd name="T49" fmla="*/ 2147483646 h 640"/>
                <a:gd name="T50" fmla="*/ 2147483646 w 2706"/>
                <a:gd name="T51" fmla="*/ 2147483646 h 640"/>
                <a:gd name="T52" fmla="*/ 2147483646 w 2706"/>
                <a:gd name="T53" fmla="*/ 2147483646 h 640"/>
                <a:gd name="T54" fmla="*/ 2147483646 w 2706"/>
                <a:gd name="T55" fmla="*/ 2147483646 h 640"/>
                <a:gd name="T56" fmla="*/ 2147483646 w 2706"/>
                <a:gd name="T57" fmla="*/ 2147483646 h 640"/>
                <a:gd name="T58" fmla="*/ 2147483646 w 2706"/>
                <a:gd name="T59" fmla="*/ 2147483646 h 640"/>
                <a:gd name="T60" fmla="*/ 2147483646 w 2706"/>
                <a:gd name="T61" fmla="*/ 2147483646 h 640"/>
                <a:gd name="T62" fmla="*/ 2147483646 w 2706"/>
                <a:gd name="T63" fmla="*/ 2147483646 h 640"/>
                <a:gd name="T64" fmla="*/ 2147483646 w 2706"/>
                <a:gd name="T65" fmla="*/ 2147483646 h 640"/>
                <a:gd name="T66" fmla="*/ 2147483646 w 2706"/>
                <a:gd name="T67" fmla="*/ 2147483646 h 640"/>
                <a:gd name="T68" fmla="*/ 2147483646 w 2706"/>
                <a:gd name="T69" fmla="*/ 2147483646 h 640"/>
                <a:gd name="T70" fmla="*/ 2147483646 w 2706"/>
                <a:gd name="T71" fmla="*/ 2147483646 h 640"/>
                <a:gd name="T72" fmla="*/ 2147483646 w 2706"/>
                <a:gd name="T73" fmla="*/ 2147483646 h 640"/>
                <a:gd name="T74" fmla="*/ 2147483646 w 2706"/>
                <a:gd name="T75" fmla="*/ 2147483646 h 640"/>
                <a:gd name="T76" fmla="*/ 2147483646 w 2706"/>
                <a:gd name="T77" fmla="*/ 2147483646 h 640"/>
                <a:gd name="T78" fmla="*/ 2147483646 w 2706"/>
                <a:gd name="T79" fmla="*/ 2147483646 h 640"/>
                <a:gd name="T80" fmla="*/ 2147483646 w 2706"/>
                <a:gd name="T81" fmla="*/ 2147483646 h 640"/>
                <a:gd name="T82" fmla="*/ 2147483646 w 2706"/>
                <a:gd name="T83" fmla="*/ 2147483646 h 640"/>
                <a:gd name="T84" fmla="*/ 2147483646 w 2706"/>
                <a:gd name="T85" fmla="*/ 2147483646 h 640"/>
                <a:gd name="T86" fmla="*/ 2147483646 w 2706"/>
                <a:gd name="T87" fmla="*/ 2147483646 h 640"/>
                <a:gd name="T88" fmla="*/ 2147483646 w 2706"/>
                <a:gd name="T89" fmla="*/ 2147483646 h 640"/>
                <a:gd name="T90" fmla="*/ 2147483646 w 2706"/>
                <a:gd name="T91" fmla="*/ 2147483646 h 640"/>
                <a:gd name="T92" fmla="*/ 2147483646 w 2706"/>
                <a:gd name="T93" fmla="*/ 2147483646 h 640"/>
                <a:gd name="T94" fmla="*/ 2147483646 w 2706"/>
                <a:gd name="T95" fmla="*/ 2147483646 h 640"/>
                <a:gd name="T96" fmla="*/ 2147483646 w 2706"/>
                <a:gd name="T97" fmla="*/ 2147483646 h 640"/>
                <a:gd name="T98" fmla="*/ 2147483646 w 2706"/>
                <a:gd name="T99" fmla="*/ 2147483646 h 640"/>
                <a:gd name="T100" fmla="*/ 2147483646 w 2706"/>
                <a:gd name="T101" fmla="*/ 2147483646 h 640"/>
                <a:gd name="T102" fmla="*/ 2147483646 w 2706"/>
                <a:gd name="T103" fmla="*/ 2147483646 h 640"/>
                <a:gd name="T104" fmla="*/ 2147483646 w 2706"/>
                <a:gd name="T105" fmla="*/ 2147483646 h 640"/>
                <a:gd name="T106" fmla="*/ 2147483646 w 2706"/>
                <a:gd name="T107" fmla="*/ 0 h 640"/>
                <a:gd name="T108" fmla="*/ 2147483646 w 2706"/>
                <a:gd name="T109" fmla="*/ 0 h 640"/>
                <a:gd name="T110" fmla="*/ 2147483646 w 2706"/>
                <a:gd name="T111" fmla="*/ 0 h 640"/>
                <a:gd name="T112" fmla="*/ 2147483646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en-US"/>
            </a:p>
          </p:txBody>
        </p:sp>
        <p:sp>
          <p:nvSpPr>
            <p:cNvPr id="7" name="Freeform 18"/>
            <p:cNvSpPr>
              <a:spLocks/>
            </p:cNvSpPr>
            <p:nvPr/>
          </p:nvSpPr>
          <p:spPr bwMode="hidden">
            <a:xfrm>
              <a:off x="-308538" y="4319027"/>
              <a:ext cx="8280254" cy="1208092"/>
            </a:xfrm>
            <a:custGeom>
              <a:avLst/>
              <a:gdLst>
                <a:gd name="T0" fmla="*/ 2147483646 w 5216"/>
                <a:gd name="T1" fmla="*/ 2147483646 h 762"/>
                <a:gd name="T2" fmla="*/ 2147483646 w 5216"/>
                <a:gd name="T3" fmla="*/ 2147483646 h 762"/>
                <a:gd name="T4" fmla="*/ 2147483646 w 5216"/>
                <a:gd name="T5" fmla="*/ 2147483646 h 762"/>
                <a:gd name="T6" fmla="*/ 2147483646 w 5216"/>
                <a:gd name="T7" fmla="*/ 2147483646 h 762"/>
                <a:gd name="T8" fmla="*/ 2147483646 w 5216"/>
                <a:gd name="T9" fmla="*/ 2147483646 h 762"/>
                <a:gd name="T10" fmla="*/ 2147483646 w 5216"/>
                <a:gd name="T11" fmla="*/ 2147483646 h 762"/>
                <a:gd name="T12" fmla="*/ 2147483646 w 5216"/>
                <a:gd name="T13" fmla="*/ 2147483646 h 762"/>
                <a:gd name="T14" fmla="*/ 2147483646 w 5216"/>
                <a:gd name="T15" fmla="*/ 2147483646 h 762"/>
                <a:gd name="T16" fmla="*/ 2147483646 w 5216"/>
                <a:gd name="T17" fmla="*/ 2147483646 h 762"/>
                <a:gd name="T18" fmla="*/ 2147483646 w 5216"/>
                <a:gd name="T19" fmla="*/ 2147483646 h 762"/>
                <a:gd name="T20" fmla="*/ 2147483646 w 5216"/>
                <a:gd name="T21" fmla="*/ 2147483646 h 762"/>
                <a:gd name="T22" fmla="*/ 2147483646 w 5216"/>
                <a:gd name="T23" fmla="*/ 2147483646 h 762"/>
                <a:gd name="T24" fmla="*/ 2147483646 w 5216"/>
                <a:gd name="T25" fmla="*/ 2147483646 h 762"/>
                <a:gd name="T26" fmla="*/ 2147483646 w 5216"/>
                <a:gd name="T27" fmla="*/ 0 h 762"/>
                <a:gd name="T28" fmla="*/ 2147483646 w 5216"/>
                <a:gd name="T29" fmla="*/ 2147483646 h 762"/>
                <a:gd name="T30" fmla="*/ 2147483646 w 5216"/>
                <a:gd name="T31" fmla="*/ 2147483646 h 762"/>
                <a:gd name="T32" fmla="*/ 0 w 5216"/>
                <a:gd name="T33" fmla="*/ 2147483646 h 762"/>
                <a:gd name="T34" fmla="*/ 2147483646 w 5216"/>
                <a:gd name="T35" fmla="*/ 2147483646 h 762"/>
                <a:gd name="T36" fmla="*/ 2147483646 w 5216"/>
                <a:gd name="T37" fmla="*/ 2147483646 h 762"/>
                <a:gd name="T38" fmla="*/ 2147483646 w 5216"/>
                <a:gd name="T39" fmla="*/ 2147483646 h 762"/>
                <a:gd name="T40" fmla="*/ 2147483646 w 5216"/>
                <a:gd name="T41" fmla="*/ 2147483646 h 762"/>
                <a:gd name="T42" fmla="*/ 2147483646 w 5216"/>
                <a:gd name="T43" fmla="*/ 2147483646 h 762"/>
                <a:gd name="T44" fmla="*/ 2147483646 w 5216"/>
                <a:gd name="T45" fmla="*/ 2147483646 h 762"/>
                <a:gd name="T46" fmla="*/ 2147483646 w 5216"/>
                <a:gd name="T47" fmla="*/ 2147483646 h 762"/>
                <a:gd name="T48" fmla="*/ 2147483646 w 5216"/>
                <a:gd name="T49" fmla="*/ 2147483646 h 762"/>
                <a:gd name="T50" fmla="*/ 2147483646 w 5216"/>
                <a:gd name="T51" fmla="*/ 2147483646 h 762"/>
                <a:gd name="T52" fmla="*/ 2147483646 w 5216"/>
                <a:gd name="T53" fmla="*/ 2147483646 h 762"/>
                <a:gd name="T54" fmla="*/ 2147483646 w 5216"/>
                <a:gd name="T55" fmla="*/ 2147483646 h 762"/>
                <a:gd name="T56" fmla="*/ 2147483646 w 5216"/>
                <a:gd name="T57" fmla="*/ 2147483646 h 762"/>
                <a:gd name="T58" fmla="*/ 2147483646 w 5216"/>
                <a:gd name="T59" fmla="*/ 2147483646 h 762"/>
                <a:gd name="T60" fmla="*/ 2147483646 w 5216"/>
                <a:gd name="T61" fmla="*/ 2147483646 h 762"/>
                <a:gd name="T62" fmla="*/ 2147483646 w 5216"/>
                <a:gd name="T63" fmla="*/ 2147483646 h 762"/>
                <a:gd name="T64" fmla="*/ 2147483646 w 5216"/>
                <a:gd name="T65" fmla="*/ 2147483646 h 762"/>
                <a:gd name="T66" fmla="*/ 2147483646 w 5216"/>
                <a:gd name="T67" fmla="*/ 2147483646 h 762"/>
                <a:gd name="T68" fmla="*/ 2147483646 w 5216"/>
                <a:gd name="T69" fmla="*/ 2147483646 h 762"/>
                <a:gd name="T70" fmla="*/ 2147483646 w 5216"/>
                <a:gd name="T71" fmla="*/ 2147483646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en-US"/>
            </a:p>
          </p:txBody>
        </p:sp>
        <p:sp>
          <p:nvSpPr>
            <p:cNvPr id="8" name="Freeform 22"/>
            <p:cNvSpPr>
              <a:spLocks/>
            </p:cNvSpPr>
            <p:nvPr/>
          </p:nvSpPr>
          <p:spPr bwMode="hidden">
            <a:xfrm>
              <a:off x="4014" y="4334834"/>
              <a:ext cx="8164231" cy="1101960"/>
            </a:xfrm>
            <a:custGeom>
              <a:avLst/>
              <a:gdLst>
                <a:gd name="T0" fmla="*/ 0 w 5144"/>
                <a:gd name="T1" fmla="*/ 2147483646 h 694"/>
                <a:gd name="T2" fmla="*/ 0 w 5144"/>
                <a:gd name="T3" fmla="*/ 2147483646 h 694"/>
                <a:gd name="T4" fmla="*/ 2147483646 w 5144"/>
                <a:gd name="T5" fmla="*/ 2147483646 h 694"/>
                <a:gd name="T6" fmla="*/ 2147483646 w 5144"/>
                <a:gd name="T7" fmla="*/ 2147483646 h 694"/>
                <a:gd name="T8" fmla="*/ 2147483646 w 5144"/>
                <a:gd name="T9" fmla="*/ 2147483646 h 694"/>
                <a:gd name="T10" fmla="*/ 2147483646 w 5144"/>
                <a:gd name="T11" fmla="*/ 2147483646 h 694"/>
                <a:gd name="T12" fmla="*/ 2147483646 w 5144"/>
                <a:gd name="T13" fmla="*/ 2147483646 h 694"/>
                <a:gd name="T14" fmla="*/ 2147483646 w 5144"/>
                <a:gd name="T15" fmla="*/ 2147483646 h 694"/>
                <a:gd name="T16" fmla="*/ 2147483646 w 5144"/>
                <a:gd name="T17" fmla="*/ 2147483646 h 694"/>
                <a:gd name="T18" fmla="*/ 2147483646 w 5144"/>
                <a:gd name="T19" fmla="*/ 2147483646 h 694"/>
                <a:gd name="T20" fmla="*/ 2147483646 w 5144"/>
                <a:gd name="T21" fmla="*/ 2147483646 h 694"/>
                <a:gd name="T22" fmla="*/ 2147483646 w 5144"/>
                <a:gd name="T23" fmla="*/ 2147483646 h 694"/>
                <a:gd name="T24" fmla="*/ 2147483646 w 5144"/>
                <a:gd name="T25" fmla="*/ 0 h 694"/>
                <a:gd name="T26" fmla="*/ 2147483646 w 5144"/>
                <a:gd name="T27" fmla="*/ 2147483646 h 694"/>
                <a:gd name="T28" fmla="*/ 2147483646 w 5144"/>
                <a:gd name="T29" fmla="*/ 2147483646 h 694"/>
                <a:gd name="T30" fmla="*/ 2147483646 w 5144"/>
                <a:gd name="T31" fmla="*/ 2147483646 h 694"/>
                <a:gd name="T32" fmla="*/ 2147483646 w 5144"/>
                <a:gd name="T33" fmla="*/ 2147483646 h 694"/>
                <a:gd name="T34" fmla="*/ 2147483646 w 5144"/>
                <a:gd name="T35" fmla="*/ 2147483646 h 694"/>
                <a:gd name="T36" fmla="*/ 2147483646 w 5144"/>
                <a:gd name="T37" fmla="*/ 2147483646 h 694"/>
                <a:gd name="T38" fmla="*/ 2147483646 w 5144"/>
                <a:gd name="T39" fmla="*/ 2147483646 h 694"/>
                <a:gd name="T40" fmla="*/ 2147483646 w 5144"/>
                <a:gd name="T41" fmla="*/ 2147483646 h 694"/>
                <a:gd name="T42" fmla="*/ 2147483646 w 5144"/>
                <a:gd name="T43" fmla="*/ 2147483646 h 694"/>
                <a:gd name="T44" fmla="*/ 2147483646 w 5144"/>
                <a:gd name="T45" fmla="*/ 2147483646 h 694"/>
                <a:gd name="T46" fmla="*/ 2147483646 w 5144"/>
                <a:gd name="T47" fmla="*/ 2147483646 h 694"/>
                <a:gd name="T48" fmla="*/ 2147483646 w 5144"/>
                <a:gd name="T49" fmla="*/ 2147483646 h 694"/>
                <a:gd name="T50" fmla="*/ 2147483646 w 5144"/>
                <a:gd name="T51" fmla="*/ 2147483646 h 694"/>
                <a:gd name="T52" fmla="*/ 2147483646 w 5144"/>
                <a:gd name="T53" fmla="*/ 2147483646 h 694"/>
                <a:gd name="T54" fmla="*/ 2147483646 w 5144"/>
                <a:gd name="T55" fmla="*/ 2147483646 h 694"/>
                <a:gd name="T56" fmla="*/ 2147483646 w 5144"/>
                <a:gd name="T57" fmla="*/ 2147483646 h 694"/>
                <a:gd name="T58" fmla="*/ 2147483646 w 5144"/>
                <a:gd name="T59" fmla="*/ 2147483646 h 694"/>
                <a:gd name="T60" fmla="*/ 2147483646 w 5144"/>
                <a:gd name="T61" fmla="*/ 2147483646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p>
          </p:txBody>
        </p:sp>
        <p:sp>
          <p:nvSpPr>
            <p:cNvPr id="9" name="Freeform 26"/>
            <p:cNvSpPr>
              <a:spLocks/>
            </p:cNvSpPr>
            <p:nvPr/>
          </p:nvSpPr>
          <p:spPr bwMode="hidden">
            <a:xfrm>
              <a:off x="4157164" y="4316769"/>
              <a:ext cx="4939265" cy="925827"/>
            </a:xfrm>
            <a:custGeom>
              <a:avLst/>
              <a:gdLst>
                <a:gd name="T0" fmla="*/ 0 w 3112"/>
                <a:gd name="T1" fmla="*/ 2147483646 h 584"/>
                <a:gd name="T2" fmla="*/ 0 w 3112"/>
                <a:gd name="T3" fmla="*/ 2147483646 h 584"/>
                <a:gd name="T4" fmla="*/ 2147483646 w 3112"/>
                <a:gd name="T5" fmla="*/ 2147483646 h 584"/>
                <a:gd name="T6" fmla="*/ 2147483646 w 3112"/>
                <a:gd name="T7" fmla="*/ 2147483646 h 584"/>
                <a:gd name="T8" fmla="*/ 2147483646 w 3112"/>
                <a:gd name="T9" fmla="*/ 2147483646 h 584"/>
                <a:gd name="T10" fmla="*/ 2147483646 w 3112"/>
                <a:gd name="T11" fmla="*/ 2147483646 h 584"/>
                <a:gd name="T12" fmla="*/ 2147483646 w 3112"/>
                <a:gd name="T13" fmla="*/ 2147483646 h 584"/>
                <a:gd name="T14" fmla="*/ 2147483646 w 3112"/>
                <a:gd name="T15" fmla="*/ 2147483646 h 584"/>
                <a:gd name="T16" fmla="*/ 2147483646 w 3112"/>
                <a:gd name="T17" fmla="*/ 2147483646 h 584"/>
                <a:gd name="T18" fmla="*/ 2147483646 w 3112"/>
                <a:gd name="T19" fmla="*/ 2147483646 h 584"/>
                <a:gd name="T20" fmla="*/ 2147483646 w 3112"/>
                <a:gd name="T21" fmla="*/ 2147483646 h 584"/>
                <a:gd name="T22" fmla="*/ 2147483646 w 3112"/>
                <a:gd name="T23" fmla="*/ 2147483646 h 584"/>
                <a:gd name="T24" fmla="*/ 2147483646 w 3112"/>
                <a:gd name="T25" fmla="*/ 2147483646 h 584"/>
                <a:gd name="T26" fmla="*/ 2147483646 w 3112"/>
                <a:gd name="T27" fmla="*/ 2147483646 h 584"/>
                <a:gd name="T28" fmla="*/ 2147483646 w 3112"/>
                <a:gd name="T29" fmla="*/ 2147483646 h 584"/>
                <a:gd name="T30" fmla="*/ 2147483646 w 3112"/>
                <a:gd name="T31" fmla="*/ 2147483646 h 584"/>
                <a:gd name="T32" fmla="*/ 2147483646 w 3112"/>
                <a:gd name="T33" fmla="*/ 2147483646 h 584"/>
                <a:gd name="T34" fmla="*/ 2147483646 w 3112"/>
                <a:gd name="T35" fmla="*/ 2147483646 h 584"/>
                <a:gd name="T36" fmla="*/ 2147483646 w 3112"/>
                <a:gd name="T37" fmla="*/ 2147483646 h 584"/>
                <a:gd name="T38" fmla="*/ 2147483646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p>
          </p:txBody>
        </p:sp>
        <p:sp useBgFill="1">
          <p:nvSpPr>
            <p:cNvPr id="10" name="Freeform 10"/>
            <p:cNvSpPr>
              <a:spLocks/>
            </p:cNvSpPr>
            <p:nvPr/>
          </p:nvSpPr>
          <p:spPr bwMode="hidden">
            <a:xfrm>
              <a:off x="-3905250" y="4294188"/>
              <a:ext cx="13011150" cy="1892300"/>
            </a:xfrm>
            <a:custGeom>
              <a:avLst/>
              <a:gdLst>
                <a:gd name="T0" fmla="*/ 2147483646 w 8196"/>
                <a:gd name="T1" fmla="*/ 2147483646 h 1192"/>
                <a:gd name="T2" fmla="*/ 2147483646 w 8196"/>
                <a:gd name="T3" fmla="*/ 2147483646 h 1192"/>
                <a:gd name="T4" fmla="*/ 2147483646 w 8196"/>
                <a:gd name="T5" fmla="*/ 2147483646 h 1192"/>
                <a:gd name="T6" fmla="*/ 2147483646 w 8196"/>
                <a:gd name="T7" fmla="*/ 2147483646 h 1192"/>
                <a:gd name="T8" fmla="*/ 2147483646 w 8196"/>
                <a:gd name="T9" fmla="*/ 2147483646 h 1192"/>
                <a:gd name="T10" fmla="*/ 2147483646 w 8196"/>
                <a:gd name="T11" fmla="*/ 2147483646 h 1192"/>
                <a:gd name="T12" fmla="*/ 2147483646 w 8196"/>
                <a:gd name="T13" fmla="*/ 2147483646 h 1192"/>
                <a:gd name="T14" fmla="*/ 2147483646 w 8196"/>
                <a:gd name="T15" fmla="*/ 2147483646 h 1192"/>
                <a:gd name="T16" fmla="*/ 2147483646 w 8196"/>
                <a:gd name="T17" fmla="*/ 2147483646 h 1192"/>
                <a:gd name="T18" fmla="*/ 2147483646 w 8196"/>
                <a:gd name="T19" fmla="*/ 2147483646 h 1192"/>
                <a:gd name="T20" fmla="*/ 2147483646 w 8196"/>
                <a:gd name="T21" fmla="*/ 2147483646 h 1192"/>
                <a:gd name="T22" fmla="*/ 2147483646 w 8196"/>
                <a:gd name="T23" fmla="*/ 2147483646 h 1192"/>
                <a:gd name="T24" fmla="*/ 2147483646 w 8196"/>
                <a:gd name="T25" fmla="*/ 2147483646 h 1192"/>
                <a:gd name="T26" fmla="*/ 2147483646 w 8196"/>
                <a:gd name="T27" fmla="*/ 2147483646 h 1192"/>
                <a:gd name="T28" fmla="*/ 2147483646 w 8196"/>
                <a:gd name="T29" fmla="*/ 2147483646 h 1192"/>
                <a:gd name="T30" fmla="*/ 2147483646 w 8196"/>
                <a:gd name="T31" fmla="*/ 2147483646 h 1192"/>
                <a:gd name="T32" fmla="*/ 2147483646 w 8196"/>
                <a:gd name="T33" fmla="*/ 2147483646 h 1192"/>
                <a:gd name="T34" fmla="*/ 2147483646 w 8196"/>
                <a:gd name="T35" fmla="*/ 2147483646 h 1192"/>
                <a:gd name="T36" fmla="*/ 2147483646 w 8196"/>
                <a:gd name="T37" fmla="*/ 2147483646 h 1192"/>
                <a:gd name="T38" fmla="*/ 2147483646 w 8196"/>
                <a:gd name="T39" fmla="*/ 2147483646 h 1192"/>
                <a:gd name="T40" fmla="*/ 2147483646 w 8196"/>
                <a:gd name="T41" fmla="*/ 2147483646 h 1192"/>
                <a:gd name="T42" fmla="*/ 2147483646 w 8196"/>
                <a:gd name="T43" fmla="*/ 2147483646 h 1192"/>
                <a:gd name="T44" fmla="*/ 2147483646 w 8196"/>
                <a:gd name="T45" fmla="*/ 0 h 1192"/>
                <a:gd name="T46" fmla="*/ 2147483646 w 8196"/>
                <a:gd name="T47" fmla="*/ 2147483646 h 1192"/>
                <a:gd name="T48" fmla="*/ 2147483646 w 8196"/>
                <a:gd name="T49" fmla="*/ 2147483646 h 1192"/>
                <a:gd name="T50" fmla="*/ 2147483646 w 8196"/>
                <a:gd name="T51" fmla="*/ 2147483646 h 1192"/>
                <a:gd name="T52" fmla="*/ 2147483646 w 8196"/>
                <a:gd name="T53" fmla="*/ 2147483646 h 1192"/>
                <a:gd name="T54" fmla="*/ 2147483646 w 8196"/>
                <a:gd name="T55" fmla="*/ 2147483646 h 1192"/>
                <a:gd name="T56" fmla="*/ 2147483646 w 8196"/>
                <a:gd name="T57" fmla="*/ 2147483646 h 1192"/>
                <a:gd name="T58" fmla="*/ 2147483646 w 8196"/>
                <a:gd name="T59" fmla="*/ 2147483646 h 1192"/>
                <a:gd name="T60" fmla="*/ 2147483646 w 8196"/>
                <a:gd name="T61" fmla="*/ 2147483646 h 1192"/>
                <a:gd name="T62" fmla="*/ 0 w 8196"/>
                <a:gd name="T63" fmla="*/ 2147483646 h 1192"/>
                <a:gd name="T64" fmla="*/ 2147483646 w 8196"/>
                <a:gd name="T65" fmla="*/ 2147483646 h 1192"/>
                <a:gd name="T66" fmla="*/ 2147483646 w 8196"/>
                <a:gd name="T67" fmla="*/ 2147483646 h 1192"/>
                <a:gd name="T68" fmla="*/ 2147483646 w 8196"/>
                <a:gd name="T69" fmla="*/ 2147483646 h 1192"/>
                <a:gd name="T70" fmla="*/ 2147483646 w 8196"/>
                <a:gd name="T71" fmla="*/ 2147483646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en-US"/>
            </a:p>
          </p:txBody>
        </p:sp>
      </p:grpSp>
      <p:sp>
        <p:nvSpPr>
          <p:cNvPr id="11" name="Text Box 18"/>
          <p:cNvSpPr txBox="1">
            <a:spLocks noChangeArrowheads="1"/>
          </p:cNvSpPr>
          <p:nvPr userDrawn="1"/>
        </p:nvSpPr>
        <p:spPr bwMode="auto">
          <a:xfrm rot="19237452">
            <a:off x="4622800" y="519113"/>
            <a:ext cx="184150" cy="366712"/>
          </a:xfrm>
          <a:prstGeom prst="rect">
            <a:avLst/>
          </a:prstGeom>
          <a:noFill/>
          <a:ln>
            <a:noFill/>
          </a:ln>
          <a:effectLs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smtClean="0"/>
          </a:p>
        </p:txBody>
      </p:sp>
      <p:pic>
        <p:nvPicPr>
          <p:cNvPr id="12" name="Picture 21" descr="padandpen"/>
          <p:cNvPicPr>
            <a:picLocks noChangeAspect="1" noChangeArrowheads="1"/>
          </p:cNvPicPr>
          <p:nvPr userDrawn="1"/>
        </p:nvPicPr>
        <p:blipFill>
          <a:blip r:embed="rId2"/>
          <a:srcRect l="1335" t="253" r="1352" b="276"/>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3"/>
          <p:cNvSpPr>
            <a:spLocks noGrp="1"/>
          </p:cNvSpPr>
          <p:nvPr>
            <p:ph type="dt" sz="half" idx="10"/>
          </p:nvPr>
        </p:nvSpPr>
        <p:spPr/>
        <p:txBody>
          <a:bodyPr/>
          <a:lstStyle>
            <a:lvl1pPr>
              <a:defRPr/>
            </a:lvl1pPr>
          </a:lstStyle>
          <a:p>
            <a:pPr>
              <a:defRPr/>
            </a:pPr>
            <a:endParaRPr lang="en-US"/>
          </a:p>
        </p:txBody>
      </p:sp>
      <p:sp>
        <p:nvSpPr>
          <p:cNvPr id="14" name="Footer Placeholder 4"/>
          <p:cNvSpPr>
            <a:spLocks noGrp="1"/>
          </p:cNvSpPr>
          <p:nvPr>
            <p:ph type="ftr" sz="quarter" idx="11"/>
          </p:nvPr>
        </p:nvSpPr>
        <p:spPr/>
        <p:txBody>
          <a:bodyPr/>
          <a:lstStyle>
            <a:lvl1pPr>
              <a:defRPr/>
            </a:lvl1pPr>
          </a:lstStyle>
          <a:p>
            <a:pPr>
              <a:defRPr/>
            </a:pPr>
            <a:endParaRPr lang="en-US"/>
          </a:p>
        </p:txBody>
      </p:sp>
      <p:sp>
        <p:nvSpPr>
          <p:cNvPr id="15" name="Slide Number Placeholder 5"/>
          <p:cNvSpPr>
            <a:spLocks noGrp="1"/>
          </p:cNvSpPr>
          <p:nvPr>
            <p:ph type="sldNum" sz="quarter" idx="12"/>
          </p:nvPr>
        </p:nvSpPr>
        <p:spPr/>
        <p:txBody>
          <a:bodyPr/>
          <a:lstStyle>
            <a:lvl1pPr>
              <a:defRPr/>
            </a:lvl1pPr>
          </a:lstStyle>
          <a:p>
            <a:pPr>
              <a:defRPr/>
            </a:pPr>
            <a:fld id="{209CB74D-40EA-4953-9BF3-8231FBD308B1}" type="slidenum">
              <a:rPr lang="en-US" altLang="id-ID"/>
              <a:pPr>
                <a:defRPr/>
              </a:pPr>
              <a:t>‹#›</a:t>
            </a:fld>
            <a:endParaRPr lang="en-US" altLang="id-ID"/>
          </a:p>
        </p:txBody>
      </p:sp>
    </p:spTree>
  </p:cSld>
  <p:clrMapOvr>
    <a:masterClrMapping/>
  </p:clrMapOvr>
  <p:transition spd="slow">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79EC1EF9-F590-4EB7-88E7-29F7586F76B4}" type="datetime1">
              <a:rPr lang="en-US"/>
              <a:pPr>
                <a:defRPr/>
              </a:pPr>
              <a:t>4/16/2015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9D034C1-3871-4CDE-A09B-27186D7B3D00}" type="slidenum">
              <a:rPr lang="en-US" altLang="id-ID"/>
              <a:pPr>
                <a:defRPr/>
              </a:pPr>
              <a:t>‹#›</a:t>
            </a:fld>
            <a:endParaRPr lang="en-US" altLang="id-ID"/>
          </a:p>
        </p:txBody>
      </p:sp>
    </p:spTree>
  </p:cSld>
  <p:clrMapOvr>
    <a:masterClrMapping/>
  </p:clrMapOvr>
  <p:transition spd="slow">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ounded Rectangle 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 name="Freeform 14"/>
          <p:cNvSpPr>
            <a:spLocks/>
          </p:cNvSpPr>
          <p:nvPr/>
        </p:nvSpPr>
        <p:spPr bwMode="hidden">
          <a:xfrm>
            <a:off x="6046788" y="4203700"/>
            <a:ext cx="2876550" cy="714375"/>
          </a:xfrm>
          <a:custGeom>
            <a:avLst/>
            <a:gdLst>
              <a:gd name="T0" fmla="*/ 2147483646 w 2706"/>
              <a:gd name="T1" fmla="*/ 0 h 640"/>
              <a:gd name="T2" fmla="*/ 2147483646 w 2706"/>
              <a:gd name="T3" fmla="*/ 0 h 640"/>
              <a:gd name="T4" fmla="*/ 2147483646 w 2706"/>
              <a:gd name="T5" fmla="*/ 2147483646 h 640"/>
              <a:gd name="T6" fmla="*/ 2147483646 w 2706"/>
              <a:gd name="T7" fmla="*/ 2147483646 h 640"/>
              <a:gd name="T8" fmla="*/ 2147483646 w 2706"/>
              <a:gd name="T9" fmla="*/ 2147483646 h 640"/>
              <a:gd name="T10" fmla="*/ 2147483646 w 2706"/>
              <a:gd name="T11" fmla="*/ 2147483646 h 640"/>
              <a:gd name="T12" fmla="*/ 2147483646 w 2706"/>
              <a:gd name="T13" fmla="*/ 2147483646 h 640"/>
              <a:gd name="T14" fmla="*/ 2147483646 w 2706"/>
              <a:gd name="T15" fmla="*/ 2147483646 h 640"/>
              <a:gd name="T16" fmla="*/ 2147483646 w 2706"/>
              <a:gd name="T17" fmla="*/ 2147483646 h 640"/>
              <a:gd name="T18" fmla="*/ 2147483646 w 2706"/>
              <a:gd name="T19" fmla="*/ 2147483646 h 640"/>
              <a:gd name="T20" fmla="*/ 2147483646 w 2706"/>
              <a:gd name="T21" fmla="*/ 2147483646 h 640"/>
              <a:gd name="T22" fmla="*/ 2147483646 w 2706"/>
              <a:gd name="T23" fmla="*/ 2147483646 h 640"/>
              <a:gd name="T24" fmla="*/ 2147483646 w 2706"/>
              <a:gd name="T25" fmla="*/ 2147483646 h 640"/>
              <a:gd name="T26" fmla="*/ 2147483646 w 2706"/>
              <a:gd name="T27" fmla="*/ 2147483646 h 640"/>
              <a:gd name="T28" fmla="*/ 2147483646 w 2706"/>
              <a:gd name="T29" fmla="*/ 2147483646 h 640"/>
              <a:gd name="T30" fmla="*/ 2147483646 w 2706"/>
              <a:gd name="T31" fmla="*/ 2147483646 h 640"/>
              <a:gd name="T32" fmla="*/ 2147483646 w 2706"/>
              <a:gd name="T33" fmla="*/ 2147483646 h 640"/>
              <a:gd name="T34" fmla="*/ 2147483646 w 2706"/>
              <a:gd name="T35" fmla="*/ 2147483646 h 640"/>
              <a:gd name="T36" fmla="*/ 0 w 2706"/>
              <a:gd name="T37" fmla="*/ 2147483646 h 640"/>
              <a:gd name="T38" fmla="*/ 0 w 2706"/>
              <a:gd name="T39" fmla="*/ 2147483646 h 640"/>
              <a:gd name="T40" fmla="*/ 2147483646 w 2706"/>
              <a:gd name="T41" fmla="*/ 2147483646 h 640"/>
              <a:gd name="T42" fmla="*/ 2147483646 w 2706"/>
              <a:gd name="T43" fmla="*/ 2147483646 h 640"/>
              <a:gd name="T44" fmla="*/ 2147483646 w 2706"/>
              <a:gd name="T45" fmla="*/ 2147483646 h 640"/>
              <a:gd name="T46" fmla="*/ 2147483646 w 2706"/>
              <a:gd name="T47" fmla="*/ 2147483646 h 640"/>
              <a:gd name="T48" fmla="*/ 2147483646 w 2706"/>
              <a:gd name="T49" fmla="*/ 2147483646 h 640"/>
              <a:gd name="T50" fmla="*/ 2147483646 w 2706"/>
              <a:gd name="T51" fmla="*/ 2147483646 h 640"/>
              <a:gd name="T52" fmla="*/ 2147483646 w 2706"/>
              <a:gd name="T53" fmla="*/ 2147483646 h 640"/>
              <a:gd name="T54" fmla="*/ 2147483646 w 2706"/>
              <a:gd name="T55" fmla="*/ 2147483646 h 640"/>
              <a:gd name="T56" fmla="*/ 2147483646 w 2706"/>
              <a:gd name="T57" fmla="*/ 2147483646 h 640"/>
              <a:gd name="T58" fmla="*/ 2147483646 w 2706"/>
              <a:gd name="T59" fmla="*/ 2147483646 h 640"/>
              <a:gd name="T60" fmla="*/ 2147483646 w 2706"/>
              <a:gd name="T61" fmla="*/ 2147483646 h 640"/>
              <a:gd name="T62" fmla="*/ 2147483646 w 2706"/>
              <a:gd name="T63" fmla="*/ 2147483646 h 640"/>
              <a:gd name="T64" fmla="*/ 2147483646 w 2706"/>
              <a:gd name="T65" fmla="*/ 2147483646 h 640"/>
              <a:gd name="T66" fmla="*/ 2147483646 w 2706"/>
              <a:gd name="T67" fmla="*/ 2147483646 h 640"/>
              <a:gd name="T68" fmla="*/ 2147483646 w 2706"/>
              <a:gd name="T69" fmla="*/ 2147483646 h 640"/>
              <a:gd name="T70" fmla="*/ 2147483646 w 2706"/>
              <a:gd name="T71" fmla="*/ 2147483646 h 640"/>
              <a:gd name="T72" fmla="*/ 2147483646 w 2706"/>
              <a:gd name="T73" fmla="*/ 2147483646 h 640"/>
              <a:gd name="T74" fmla="*/ 2147483646 w 2706"/>
              <a:gd name="T75" fmla="*/ 2147483646 h 640"/>
              <a:gd name="T76" fmla="*/ 2147483646 w 2706"/>
              <a:gd name="T77" fmla="*/ 2147483646 h 640"/>
              <a:gd name="T78" fmla="*/ 2147483646 w 2706"/>
              <a:gd name="T79" fmla="*/ 2147483646 h 640"/>
              <a:gd name="T80" fmla="*/ 2147483646 w 2706"/>
              <a:gd name="T81" fmla="*/ 2147483646 h 640"/>
              <a:gd name="T82" fmla="*/ 2147483646 w 2706"/>
              <a:gd name="T83" fmla="*/ 2147483646 h 640"/>
              <a:gd name="T84" fmla="*/ 2147483646 w 2706"/>
              <a:gd name="T85" fmla="*/ 2147483646 h 640"/>
              <a:gd name="T86" fmla="*/ 2147483646 w 2706"/>
              <a:gd name="T87" fmla="*/ 2147483646 h 640"/>
              <a:gd name="T88" fmla="*/ 2147483646 w 2706"/>
              <a:gd name="T89" fmla="*/ 2147483646 h 640"/>
              <a:gd name="T90" fmla="*/ 2147483646 w 2706"/>
              <a:gd name="T91" fmla="*/ 2147483646 h 640"/>
              <a:gd name="T92" fmla="*/ 2147483646 w 2706"/>
              <a:gd name="T93" fmla="*/ 2147483646 h 640"/>
              <a:gd name="T94" fmla="*/ 2147483646 w 2706"/>
              <a:gd name="T95" fmla="*/ 2147483646 h 640"/>
              <a:gd name="T96" fmla="*/ 2147483646 w 2706"/>
              <a:gd name="T97" fmla="*/ 2147483646 h 640"/>
              <a:gd name="T98" fmla="*/ 2147483646 w 2706"/>
              <a:gd name="T99" fmla="*/ 2147483646 h 640"/>
              <a:gd name="T100" fmla="*/ 2147483646 w 2706"/>
              <a:gd name="T101" fmla="*/ 2147483646 h 640"/>
              <a:gd name="T102" fmla="*/ 2147483646 w 2706"/>
              <a:gd name="T103" fmla="*/ 2147483646 h 640"/>
              <a:gd name="T104" fmla="*/ 2147483646 w 2706"/>
              <a:gd name="T105" fmla="*/ 2147483646 h 640"/>
              <a:gd name="T106" fmla="*/ 2147483646 w 2706"/>
              <a:gd name="T107" fmla="*/ 0 h 640"/>
              <a:gd name="T108" fmla="*/ 2147483646 w 2706"/>
              <a:gd name="T109" fmla="*/ 0 h 640"/>
              <a:gd name="T110" fmla="*/ 2147483646 w 2706"/>
              <a:gd name="T111" fmla="*/ 0 h 640"/>
              <a:gd name="T112" fmla="*/ 2147483646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en-US"/>
          </a:p>
        </p:txBody>
      </p:sp>
      <p:sp>
        <p:nvSpPr>
          <p:cNvPr id="6" name="Freeform 18"/>
          <p:cNvSpPr>
            <a:spLocks/>
          </p:cNvSpPr>
          <p:nvPr/>
        </p:nvSpPr>
        <p:spPr bwMode="hidden">
          <a:xfrm>
            <a:off x="2619375" y="4075113"/>
            <a:ext cx="5545138" cy="850900"/>
          </a:xfrm>
          <a:custGeom>
            <a:avLst/>
            <a:gdLst>
              <a:gd name="T0" fmla="*/ 2147483646 w 5216"/>
              <a:gd name="T1" fmla="*/ 2147483646 h 762"/>
              <a:gd name="T2" fmla="*/ 2147483646 w 5216"/>
              <a:gd name="T3" fmla="*/ 2147483646 h 762"/>
              <a:gd name="T4" fmla="*/ 2147483646 w 5216"/>
              <a:gd name="T5" fmla="*/ 2147483646 h 762"/>
              <a:gd name="T6" fmla="*/ 2147483646 w 5216"/>
              <a:gd name="T7" fmla="*/ 2147483646 h 762"/>
              <a:gd name="T8" fmla="*/ 2147483646 w 5216"/>
              <a:gd name="T9" fmla="*/ 2147483646 h 762"/>
              <a:gd name="T10" fmla="*/ 2147483646 w 5216"/>
              <a:gd name="T11" fmla="*/ 2147483646 h 762"/>
              <a:gd name="T12" fmla="*/ 2147483646 w 5216"/>
              <a:gd name="T13" fmla="*/ 2147483646 h 762"/>
              <a:gd name="T14" fmla="*/ 2147483646 w 5216"/>
              <a:gd name="T15" fmla="*/ 2147483646 h 762"/>
              <a:gd name="T16" fmla="*/ 2147483646 w 5216"/>
              <a:gd name="T17" fmla="*/ 2147483646 h 762"/>
              <a:gd name="T18" fmla="*/ 2147483646 w 5216"/>
              <a:gd name="T19" fmla="*/ 2147483646 h 762"/>
              <a:gd name="T20" fmla="*/ 2147483646 w 5216"/>
              <a:gd name="T21" fmla="*/ 2147483646 h 762"/>
              <a:gd name="T22" fmla="*/ 2147483646 w 5216"/>
              <a:gd name="T23" fmla="*/ 2147483646 h 762"/>
              <a:gd name="T24" fmla="*/ 2147483646 w 5216"/>
              <a:gd name="T25" fmla="*/ 2147483646 h 762"/>
              <a:gd name="T26" fmla="*/ 2147483646 w 5216"/>
              <a:gd name="T27" fmla="*/ 0 h 762"/>
              <a:gd name="T28" fmla="*/ 2147483646 w 5216"/>
              <a:gd name="T29" fmla="*/ 2147483646 h 762"/>
              <a:gd name="T30" fmla="*/ 2147483646 w 5216"/>
              <a:gd name="T31" fmla="*/ 2147483646 h 762"/>
              <a:gd name="T32" fmla="*/ 0 w 5216"/>
              <a:gd name="T33" fmla="*/ 2147483646 h 762"/>
              <a:gd name="T34" fmla="*/ 2147483646 w 5216"/>
              <a:gd name="T35" fmla="*/ 2147483646 h 762"/>
              <a:gd name="T36" fmla="*/ 2147483646 w 5216"/>
              <a:gd name="T37" fmla="*/ 2147483646 h 762"/>
              <a:gd name="T38" fmla="*/ 2147483646 w 5216"/>
              <a:gd name="T39" fmla="*/ 2147483646 h 762"/>
              <a:gd name="T40" fmla="*/ 2147483646 w 5216"/>
              <a:gd name="T41" fmla="*/ 2147483646 h 762"/>
              <a:gd name="T42" fmla="*/ 2147483646 w 5216"/>
              <a:gd name="T43" fmla="*/ 2147483646 h 762"/>
              <a:gd name="T44" fmla="*/ 2147483646 w 5216"/>
              <a:gd name="T45" fmla="*/ 2147483646 h 762"/>
              <a:gd name="T46" fmla="*/ 2147483646 w 5216"/>
              <a:gd name="T47" fmla="*/ 2147483646 h 762"/>
              <a:gd name="T48" fmla="*/ 2147483646 w 5216"/>
              <a:gd name="T49" fmla="*/ 2147483646 h 762"/>
              <a:gd name="T50" fmla="*/ 2147483646 w 5216"/>
              <a:gd name="T51" fmla="*/ 2147483646 h 762"/>
              <a:gd name="T52" fmla="*/ 2147483646 w 5216"/>
              <a:gd name="T53" fmla="*/ 2147483646 h 762"/>
              <a:gd name="T54" fmla="*/ 2147483646 w 5216"/>
              <a:gd name="T55" fmla="*/ 2147483646 h 762"/>
              <a:gd name="T56" fmla="*/ 2147483646 w 5216"/>
              <a:gd name="T57" fmla="*/ 2147483646 h 762"/>
              <a:gd name="T58" fmla="*/ 2147483646 w 5216"/>
              <a:gd name="T59" fmla="*/ 2147483646 h 762"/>
              <a:gd name="T60" fmla="*/ 2147483646 w 5216"/>
              <a:gd name="T61" fmla="*/ 2147483646 h 762"/>
              <a:gd name="T62" fmla="*/ 2147483646 w 5216"/>
              <a:gd name="T63" fmla="*/ 2147483646 h 762"/>
              <a:gd name="T64" fmla="*/ 2147483646 w 5216"/>
              <a:gd name="T65" fmla="*/ 2147483646 h 762"/>
              <a:gd name="T66" fmla="*/ 2147483646 w 5216"/>
              <a:gd name="T67" fmla="*/ 2147483646 h 762"/>
              <a:gd name="T68" fmla="*/ 2147483646 w 5216"/>
              <a:gd name="T69" fmla="*/ 2147483646 h 762"/>
              <a:gd name="T70" fmla="*/ 2147483646 w 5216"/>
              <a:gd name="T71" fmla="*/ 2147483646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en-US"/>
          </a:p>
        </p:txBody>
      </p:sp>
      <p:sp>
        <p:nvSpPr>
          <p:cNvPr id="7" name="Freeform 22"/>
          <p:cNvSpPr>
            <a:spLocks/>
          </p:cNvSpPr>
          <p:nvPr/>
        </p:nvSpPr>
        <p:spPr bwMode="hidden">
          <a:xfrm>
            <a:off x="2828925" y="4087813"/>
            <a:ext cx="5467350" cy="774700"/>
          </a:xfrm>
          <a:custGeom>
            <a:avLst/>
            <a:gdLst>
              <a:gd name="T0" fmla="*/ 0 w 5144"/>
              <a:gd name="T1" fmla="*/ 2147483646 h 694"/>
              <a:gd name="T2" fmla="*/ 0 w 5144"/>
              <a:gd name="T3" fmla="*/ 2147483646 h 694"/>
              <a:gd name="T4" fmla="*/ 2147483646 w 5144"/>
              <a:gd name="T5" fmla="*/ 2147483646 h 694"/>
              <a:gd name="T6" fmla="*/ 2147483646 w 5144"/>
              <a:gd name="T7" fmla="*/ 2147483646 h 694"/>
              <a:gd name="T8" fmla="*/ 2147483646 w 5144"/>
              <a:gd name="T9" fmla="*/ 2147483646 h 694"/>
              <a:gd name="T10" fmla="*/ 2147483646 w 5144"/>
              <a:gd name="T11" fmla="*/ 2147483646 h 694"/>
              <a:gd name="T12" fmla="*/ 2147483646 w 5144"/>
              <a:gd name="T13" fmla="*/ 2147483646 h 694"/>
              <a:gd name="T14" fmla="*/ 2147483646 w 5144"/>
              <a:gd name="T15" fmla="*/ 2147483646 h 694"/>
              <a:gd name="T16" fmla="*/ 2147483646 w 5144"/>
              <a:gd name="T17" fmla="*/ 2147483646 h 694"/>
              <a:gd name="T18" fmla="*/ 2147483646 w 5144"/>
              <a:gd name="T19" fmla="*/ 2147483646 h 694"/>
              <a:gd name="T20" fmla="*/ 2147483646 w 5144"/>
              <a:gd name="T21" fmla="*/ 2147483646 h 694"/>
              <a:gd name="T22" fmla="*/ 2147483646 w 5144"/>
              <a:gd name="T23" fmla="*/ 2147483646 h 694"/>
              <a:gd name="T24" fmla="*/ 2147483646 w 5144"/>
              <a:gd name="T25" fmla="*/ 0 h 694"/>
              <a:gd name="T26" fmla="*/ 2147483646 w 5144"/>
              <a:gd name="T27" fmla="*/ 2147483646 h 694"/>
              <a:gd name="T28" fmla="*/ 2147483646 w 5144"/>
              <a:gd name="T29" fmla="*/ 2147483646 h 694"/>
              <a:gd name="T30" fmla="*/ 2147483646 w 5144"/>
              <a:gd name="T31" fmla="*/ 2147483646 h 694"/>
              <a:gd name="T32" fmla="*/ 2147483646 w 5144"/>
              <a:gd name="T33" fmla="*/ 2147483646 h 694"/>
              <a:gd name="T34" fmla="*/ 2147483646 w 5144"/>
              <a:gd name="T35" fmla="*/ 2147483646 h 694"/>
              <a:gd name="T36" fmla="*/ 2147483646 w 5144"/>
              <a:gd name="T37" fmla="*/ 2147483646 h 694"/>
              <a:gd name="T38" fmla="*/ 2147483646 w 5144"/>
              <a:gd name="T39" fmla="*/ 2147483646 h 694"/>
              <a:gd name="T40" fmla="*/ 2147483646 w 5144"/>
              <a:gd name="T41" fmla="*/ 2147483646 h 694"/>
              <a:gd name="T42" fmla="*/ 2147483646 w 5144"/>
              <a:gd name="T43" fmla="*/ 2147483646 h 694"/>
              <a:gd name="T44" fmla="*/ 2147483646 w 5144"/>
              <a:gd name="T45" fmla="*/ 2147483646 h 694"/>
              <a:gd name="T46" fmla="*/ 2147483646 w 5144"/>
              <a:gd name="T47" fmla="*/ 2147483646 h 694"/>
              <a:gd name="T48" fmla="*/ 2147483646 w 5144"/>
              <a:gd name="T49" fmla="*/ 2147483646 h 694"/>
              <a:gd name="T50" fmla="*/ 2147483646 w 5144"/>
              <a:gd name="T51" fmla="*/ 2147483646 h 694"/>
              <a:gd name="T52" fmla="*/ 2147483646 w 5144"/>
              <a:gd name="T53" fmla="*/ 2147483646 h 694"/>
              <a:gd name="T54" fmla="*/ 2147483646 w 5144"/>
              <a:gd name="T55" fmla="*/ 2147483646 h 694"/>
              <a:gd name="T56" fmla="*/ 2147483646 w 5144"/>
              <a:gd name="T57" fmla="*/ 2147483646 h 694"/>
              <a:gd name="T58" fmla="*/ 2147483646 w 5144"/>
              <a:gd name="T59" fmla="*/ 2147483646 h 694"/>
              <a:gd name="T60" fmla="*/ 2147483646 w 5144"/>
              <a:gd name="T61" fmla="*/ 2147483646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p>
        </p:txBody>
      </p:sp>
      <p:sp>
        <p:nvSpPr>
          <p:cNvPr id="8" name="Freeform 26"/>
          <p:cNvSpPr>
            <a:spLocks/>
          </p:cNvSpPr>
          <p:nvPr/>
        </p:nvSpPr>
        <p:spPr bwMode="hidden">
          <a:xfrm>
            <a:off x="5610225" y="4073525"/>
            <a:ext cx="3306763" cy="652463"/>
          </a:xfrm>
          <a:custGeom>
            <a:avLst/>
            <a:gdLst>
              <a:gd name="T0" fmla="*/ 0 w 3112"/>
              <a:gd name="T1" fmla="*/ 2147483646 h 584"/>
              <a:gd name="T2" fmla="*/ 0 w 3112"/>
              <a:gd name="T3" fmla="*/ 2147483646 h 584"/>
              <a:gd name="T4" fmla="*/ 2147483646 w 3112"/>
              <a:gd name="T5" fmla="*/ 2147483646 h 584"/>
              <a:gd name="T6" fmla="*/ 2147483646 w 3112"/>
              <a:gd name="T7" fmla="*/ 2147483646 h 584"/>
              <a:gd name="T8" fmla="*/ 2147483646 w 3112"/>
              <a:gd name="T9" fmla="*/ 2147483646 h 584"/>
              <a:gd name="T10" fmla="*/ 2147483646 w 3112"/>
              <a:gd name="T11" fmla="*/ 2147483646 h 584"/>
              <a:gd name="T12" fmla="*/ 2147483646 w 3112"/>
              <a:gd name="T13" fmla="*/ 2147483646 h 584"/>
              <a:gd name="T14" fmla="*/ 2147483646 w 3112"/>
              <a:gd name="T15" fmla="*/ 2147483646 h 584"/>
              <a:gd name="T16" fmla="*/ 2147483646 w 3112"/>
              <a:gd name="T17" fmla="*/ 2147483646 h 584"/>
              <a:gd name="T18" fmla="*/ 2147483646 w 3112"/>
              <a:gd name="T19" fmla="*/ 2147483646 h 584"/>
              <a:gd name="T20" fmla="*/ 2147483646 w 3112"/>
              <a:gd name="T21" fmla="*/ 2147483646 h 584"/>
              <a:gd name="T22" fmla="*/ 2147483646 w 3112"/>
              <a:gd name="T23" fmla="*/ 2147483646 h 584"/>
              <a:gd name="T24" fmla="*/ 2147483646 w 3112"/>
              <a:gd name="T25" fmla="*/ 2147483646 h 584"/>
              <a:gd name="T26" fmla="*/ 2147483646 w 3112"/>
              <a:gd name="T27" fmla="*/ 2147483646 h 584"/>
              <a:gd name="T28" fmla="*/ 2147483646 w 3112"/>
              <a:gd name="T29" fmla="*/ 2147483646 h 584"/>
              <a:gd name="T30" fmla="*/ 2147483646 w 3112"/>
              <a:gd name="T31" fmla="*/ 2147483646 h 584"/>
              <a:gd name="T32" fmla="*/ 2147483646 w 3112"/>
              <a:gd name="T33" fmla="*/ 2147483646 h 584"/>
              <a:gd name="T34" fmla="*/ 2147483646 w 3112"/>
              <a:gd name="T35" fmla="*/ 2147483646 h 584"/>
              <a:gd name="T36" fmla="*/ 2147483646 w 3112"/>
              <a:gd name="T37" fmla="*/ 2147483646 h 584"/>
              <a:gd name="T38" fmla="*/ 2147483646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p>
        </p:txBody>
      </p:sp>
      <p:sp useBgFill="1">
        <p:nvSpPr>
          <p:cNvPr id="9" name="Freeform 10"/>
          <p:cNvSpPr>
            <a:spLocks/>
          </p:cNvSpPr>
          <p:nvPr/>
        </p:nvSpPr>
        <p:spPr bwMode="hidden">
          <a:xfrm>
            <a:off x="211138" y="4059238"/>
            <a:ext cx="8723312" cy="1328737"/>
          </a:xfrm>
          <a:custGeom>
            <a:avLst/>
            <a:gdLst>
              <a:gd name="T0" fmla="*/ 2147483646 w 8196"/>
              <a:gd name="T1" fmla="*/ 2147483646 h 1192"/>
              <a:gd name="T2" fmla="*/ 2147483646 w 8196"/>
              <a:gd name="T3" fmla="*/ 2147483646 h 1192"/>
              <a:gd name="T4" fmla="*/ 2147483646 w 8196"/>
              <a:gd name="T5" fmla="*/ 2147483646 h 1192"/>
              <a:gd name="T6" fmla="*/ 2147483646 w 8196"/>
              <a:gd name="T7" fmla="*/ 2147483646 h 1192"/>
              <a:gd name="T8" fmla="*/ 2147483646 w 8196"/>
              <a:gd name="T9" fmla="*/ 2147483646 h 1192"/>
              <a:gd name="T10" fmla="*/ 2147483646 w 8196"/>
              <a:gd name="T11" fmla="*/ 2147483646 h 1192"/>
              <a:gd name="T12" fmla="*/ 2147483646 w 8196"/>
              <a:gd name="T13" fmla="*/ 2147483646 h 1192"/>
              <a:gd name="T14" fmla="*/ 2147483646 w 8196"/>
              <a:gd name="T15" fmla="*/ 2147483646 h 1192"/>
              <a:gd name="T16" fmla="*/ 2147483646 w 8196"/>
              <a:gd name="T17" fmla="*/ 2147483646 h 1192"/>
              <a:gd name="T18" fmla="*/ 2147483646 w 8196"/>
              <a:gd name="T19" fmla="*/ 2147483646 h 1192"/>
              <a:gd name="T20" fmla="*/ 2147483646 w 8196"/>
              <a:gd name="T21" fmla="*/ 2147483646 h 1192"/>
              <a:gd name="T22" fmla="*/ 2147483646 w 8196"/>
              <a:gd name="T23" fmla="*/ 2147483646 h 1192"/>
              <a:gd name="T24" fmla="*/ 2147483646 w 8196"/>
              <a:gd name="T25" fmla="*/ 2147483646 h 1192"/>
              <a:gd name="T26" fmla="*/ 2147483646 w 8196"/>
              <a:gd name="T27" fmla="*/ 2147483646 h 1192"/>
              <a:gd name="T28" fmla="*/ 2147483646 w 8196"/>
              <a:gd name="T29" fmla="*/ 2147483646 h 1192"/>
              <a:gd name="T30" fmla="*/ 2147483646 w 8196"/>
              <a:gd name="T31" fmla="*/ 2147483646 h 1192"/>
              <a:gd name="T32" fmla="*/ 2147483646 w 8196"/>
              <a:gd name="T33" fmla="*/ 2147483646 h 1192"/>
              <a:gd name="T34" fmla="*/ 2147483646 w 8196"/>
              <a:gd name="T35" fmla="*/ 2147483646 h 1192"/>
              <a:gd name="T36" fmla="*/ 2147483646 w 8196"/>
              <a:gd name="T37" fmla="*/ 2147483646 h 1192"/>
              <a:gd name="T38" fmla="*/ 2147483646 w 8196"/>
              <a:gd name="T39" fmla="*/ 2147483646 h 1192"/>
              <a:gd name="T40" fmla="*/ 2147483646 w 8196"/>
              <a:gd name="T41" fmla="*/ 2147483646 h 1192"/>
              <a:gd name="T42" fmla="*/ 2147483646 w 8196"/>
              <a:gd name="T43" fmla="*/ 2147483646 h 1192"/>
              <a:gd name="T44" fmla="*/ 2147483646 w 8196"/>
              <a:gd name="T45" fmla="*/ 0 h 1192"/>
              <a:gd name="T46" fmla="*/ 2147483646 w 8196"/>
              <a:gd name="T47" fmla="*/ 2147483646 h 1192"/>
              <a:gd name="T48" fmla="*/ 2147483646 w 8196"/>
              <a:gd name="T49" fmla="*/ 2147483646 h 1192"/>
              <a:gd name="T50" fmla="*/ 2147483646 w 8196"/>
              <a:gd name="T51" fmla="*/ 2147483646 h 1192"/>
              <a:gd name="T52" fmla="*/ 2147483646 w 8196"/>
              <a:gd name="T53" fmla="*/ 2147483646 h 1192"/>
              <a:gd name="T54" fmla="*/ 2147483646 w 8196"/>
              <a:gd name="T55" fmla="*/ 2147483646 h 1192"/>
              <a:gd name="T56" fmla="*/ 2147483646 w 8196"/>
              <a:gd name="T57" fmla="*/ 2147483646 h 1192"/>
              <a:gd name="T58" fmla="*/ 2147483646 w 8196"/>
              <a:gd name="T59" fmla="*/ 2147483646 h 1192"/>
              <a:gd name="T60" fmla="*/ 2147483646 w 8196"/>
              <a:gd name="T61" fmla="*/ 2147483646 h 1192"/>
              <a:gd name="T62" fmla="*/ 0 w 8196"/>
              <a:gd name="T63" fmla="*/ 2147483646 h 1192"/>
              <a:gd name="T64" fmla="*/ 2147483646 w 8196"/>
              <a:gd name="T65" fmla="*/ 2147483646 h 1192"/>
              <a:gd name="T66" fmla="*/ 2147483646 w 8196"/>
              <a:gd name="T67" fmla="*/ 2147483646 h 1192"/>
              <a:gd name="T68" fmla="*/ 2147483646 w 8196"/>
              <a:gd name="T69" fmla="*/ 2147483646 h 1192"/>
              <a:gd name="T70" fmla="*/ 2147483646 w 8196"/>
              <a:gd name="T71" fmla="*/ 2147483646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Date Placeholder 3"/>
          <p:cNvSpPr>
            <a:spLocks noGrp="1"/>
          </p:cNvSpPr>
          <p:nvPr>
            <p:ph type="dt" sz="half" idx="10"/>
          </p:nvPr>
        </p:nvSpPr>
        <p:spPr/>
        <p:txBody>
          <a:bodyPr/>
          <a:lstStyle>
            <a:lvl1pPr>
              <a:defRPr/>
            </a:lvl1pPr>
          </a:lstStyle>
          <a:p>
            <a:pPr>
              <a:defRPr/>
            </a:pPr>
            <a:endParaRPr lang="en-US"/>
          </a:p>
        </p:txBody>
      </p:sp>
      <p:sp>
        <p:nvSpPr>
          <p:cNvPr id="11" name="Footer Placeholder 4"/>
          <p:cNvSpPr>
            <a:spLocks noGrp="1"/>
          </p:cNvSpPr>
          <p:nvPr>
            <p:ph type="ftr" sz="quarter" idx="11"/>
          </p:nvPr>
        </p:nvSpPr>
        <p:spPr/>
        <p:txBody>
          <a:bodyPr/>
          <a:lstStyle>
            <a:lvl1pPr>
              <a:defRPr/>
            </a:lvl1pPr>
          </a:lstStyle>
          <a:p>
            <a:pPr>
              <a:defRPr/>
            </a:pPr>
            <a:endParaRPr lang="en-US"/>
          </a:p>
        </p:txBody>
      </p:sp>
      <p:sp>
        <p:nvSpPr>
          <p:cNvPr id="12" name="Slide Number Placeholder 5"/>
          <p:cNvSpPr>
            <a:spLocks noGrp="1"/>
          </p:cNvSpPr>
          <p:nvPr>
            <p:ph type="sldNum" sz="quarter" idx="12"/>
          </p:nvPr>
        </p:nvSpPr>
        <p:spPr/>
        <p:txBody>
          <a:bodyPr/>
          <a:lstStyle>
            <a:lvl1pPr>
              <a:defRPr/>
            </a:lvl1pPr>
          </a:lstStyle>
          <a:p>
            <a:pPr>
              <a:defRPr/>
            </a:pPr>
            <a:fld id="{ACBCD10E-9E6F-4AB5-AD39-245F13C5744F}" type="slidenum">
              <a:rPr lang="en-US" altLang="id-ID"/>
              <a:pPr>
                <a:defRPr/>
              </a:pPr>
              <a:t>‹#›</a:t>
            </a:fld>
            <a:endParaRPr lang="en-US" altLang="id-ID"/>
          </a:p>
        </p:txBody>
      </p:sp>
    </p:spTree>
  </p:cSld>
  <p:clrMapOvr>
    <a:masterClrMapping/>
  </p:clrMapOvr>
  <p:transition spd="slow">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7" name="Slide Number Placeholder 5"/>
          <p:cNvSpPr>
            <a:spLocks noGrp="1"/>
          </p:cNvSpPr>
          <p:nvPr>
            <p:ph type="sldNum" sz="quarter" idx="17"/>
          </p:nvPr>
        </p:nvSpPr>
        <p:spPr/>
        <p:txBody>
          <a:bodyPr/>
          <a:lstStyle>
            <a:lvl1pPr>
              <a:defRPr/>
            </a:lvl1pPr>
          </a:lstStyle>
          <a:p>
            <a:pPr>
              <a:defRPr/>
            </a:pPr>
            <a:fld id="{344C9519-8F74-4D39-B5F8-A45F0F5D7CF6}" type="slidenum">
              <a:rPr lang="en-US" altLang="id-ID"/>
              <a:pPr>
                <a:defRPr/>
              </a:pPr>
              <a:t>‹#›</a:t>
            </a:fld>
            <a:endParaRPr lang="en-US" altLang="id-ID"/>
          </a:p>
        </p:txBody>
      </p:sp>
    </p:spTree>
  </p:cSld>
  <p:clrMapOvr>
    <a:masterClrMapping/>
  </p:clrMapOvr>
  <p:transition spd="slow">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E455E93-D41A-48A0-8E14-FB7DCCA328B7}" type="slidenum">
              <a:rPr lang="en-US" altLang="id-ID"/>
              <a:pPr>
                <a:defRPr/>
              </a:pPr>
              <a:t>‹#›</a:t>
            </a:fld>
            <a:endParaRPr lang="en-US" altLang="id-ID"/>
          </a:p>
        </p:txBody>
      </p:sp>
    </p:spTree>
  </p:cSld>
  <p:clrMapOvr>
    <a:masterClrMapping/>
  </p:clrMapOvr>
  <p:transition spd="slow">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89AD63C-D35B-4F60-A340-9269D55F6C1C}" type="slidenum">
              <a:rPr lang="en-US" altLang="id-ID"/>
              <a:pPr>
                <a:defRPr/>
              </a:pPr>
              <a:t>‹#›</a:t>
            </a:fld>
            <a:endParaRPr lang="en-US" altLang="id-ID"/>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Tree>
  </p:cSld>
  <p:clrMapOvr>
    <a:masterClrMapping/>
  </p:clrMapOvr>
  <p:transition spd="slow">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ounded Rectangle 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3" name="Group 21"/>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006" y="4499677"/>
              <a:ext cx="4295986" cy="1016152"/>
            </a:xfrm>
            <a:custGeom>
              <a:avLst/>
              <a:gdLst>
                <a:gd name="T0" fmla="*/ 2147483646 w 2706"/>
                <a:gd name="T1" fmla="*/ 0 h 640"/>
                <a:gd name="T2" fmla="*/ 2147483646 w 2706"/>
                <a:gd name="T3" fmla="*/ 0 h 640"/>
                <a:gd name="T4" fmla="*/ 2147483646 w 2706"/>
                <a:gd name="T5" fmla="*/ 2147483646 h 640"/>
                <a:gd name="T6" fmla="*/ 2147483646 w 2706"/>
                <a:gd name="T7" fmla="*/ 2147483646 h 640"/>
                <a:gd name="T8" fmla="*/ 2147483646 w 2706"/>
                <a:gd name="T9" fmla="*/ 2147483646 h 640"/>
                <a:gd name="T10" fmla="*/ 2147483646 w 2706"/>
                <a:gd name="T11" fmla="*/ 2147483646 h 640"/>
                <a:gd name="T12" fmla="*/ 2147483646 w 2706"/>
                <a:gd name="T13" fmla="*/ 2147483646 h 640"/>
                <a:gd name="T14" fmla="*/ 2147483646 w 2706"/>
                <a:gd name="T15" fmla="*/ 2147483646 h 640"/>
                <a:gd name="T16" fmla="*/ 2147483646 w 2706"/>
                <a:gd name="T17" fmla="*/ 2147483646 h 640"/>
                <a:gd name="T18" fmla="*/ 2147483646 w 2706"/>
                <a:gd name="T19" fmla="*/ 2147483646 h 640"/>
                <a:gd name="T20" fmla="*/ 2147483646 w 2706"/>
                <a:gd name="T21" fmla="*/ 2147483646 h 640"/>
                <a:gd name="T22" fmla="*/ 2147483646 w 2706"/>
                <a:gd name="T23" fmla="*/ 2147483646 h 640"/>
                <a:gd name="T24" fmla="*/ 2147483646 w 2706"/>
                <a:gd name="T25" fmla="*/ 2147483646 h 640"/>
                <a:gd name="T26" fmla="*/ 2147483646 w 2706"/>
                <a:gd name="T27" fmla="*/ 2147483646 h 640"/>
                <a:gd name="T28" fmla="*/ 2147483646 w 2706"/>
                <a:gd name="T29" fmla="*/ 2147483646 h 640"/>
                <a:gd name="T30" fmla="*/ 2147483646 w 2706"/>
                <a:gd name="T31" fmla="*/ 2147483646 h 640"/>
                <a:gd name="T32" fmla="*/ 2147483646 w 2706"/>
                <a:gd name="T33" fmla="*/ 2147483646 h 640"/>
                <a:gd name="T34" fmla="*/ 2147483646 w 2706"/>
                <a:gd name="T35" fmla="*/ 2147483646 h 640"/>
                <a:gd name="T36" fmla="*/ 0 w 2706"/>
                <a:gd name="T37" fmla="*/ 2147483646 h 640"/>
                <a:gd name="T38" fmla="*/ 0 w 2706"/>
                <a:gd name="T39" fmla="*/ 2147483646 h 640"/>
                <a:gd name="T40" fmla="*/ 2147483646 w 2706"/>
                <a:gd name="T41" fmla="*/ 2147483646 h 640"/>
                <a:gd name="T42" fmla="*/ 2147483646 w 2706"/>
                <a:gd name="T43" fmla="*/ 2147483646 h 640"/>
                <a:gd name="T44" fmla="*/ 2147483646 w 2706"/>
                <a:gd name="T45" fmla="*/ 2147483646 h 640"/>
                <a:gd name="T46" fmla="*/ 2147483646 w 2706"/>
                <a:gd name="T47" fmla="*/ 2147483646 h 640"/>
                <a:gd name="T48" fmla="*/ 2147483646 w 2706"/>
                <a:gd name="T49" fmla="*/ 2147483646 h 640"/>
                <a:gd name="T50" fmla="*/ 2147483646 w 2706"/>
                <a:gd name="T51" fmla="*/ 2147483646 h 640"/>
                <a:gd name="T52" fmla="*/ 2147483646 w 2706"/>
                <a:gd name="T53" fmla="*/ 2147483646 h 640"/>
                <a:gd name="T54" fmla="*/ 2147483646 w 2706"/>
                <a:gd name="T55" fmla="*/ 2147483646 h 640"/>
                <a:gd name="T56" fmla="*/ 2147483646 w 2706"/>
                <a:gd name="T57" fmla="*/ 2147483646 h 640"/>
                <a:gd name="T58" fmla="*/ 2147483646 w 2706"/>
                <a:gd name="T59" fmla="*/ 2147483646 h 640"/>
                <a:gd name="T60" fmla="*/ 2147483646 w 2706"/>
                <a:gd name="T61" fmla="*/ 2147483646 h 640"/>
                <a:gd name="T62" fmla="*/ 2147483646 w 2706"/>
                <a:gd name="T63" fmla="*/ 2147483646 h 640"/>
                <a:gd name="T64" fmla="*/ 2147483646 w 2706"/>
                <a:gd name="T65" fmla="*/ 2147483646 h 640"/>
                <a:gd name="T66" fmla="*/ 2147483646 w 2706"/>
                <a:gd name="T67" fmla="*/ 2147483646 h 640"/>
                <a:gd name="T68" fmla="*/ 2147483646 w 2706"/>
                <a:gd name="T69" fmla="*/ 2147483646 h 640"/>
                <a:gd name="T70" fmla="*/ 2147483646 w 2706"/>
                <a:gd name="T71" fmla="*/ 2147483646 h 640"/>
                <a:gd name="T72" fmla="*/ 2147483646 w 2706"/>
                <a:gd name="T73" fmla="*/ 2147483646 h 640"/>
                <a:gd name="T74" fmla="*/ 2147483646 w 2706"/>
                <a:gd name="T75" fmla="*/ 2147483646 h 640"/>
                <a:gd name="T76" fmla="*/ 2147483646 w 2706"/>
                <a:gd name="T77" fmla="*/ 2147483646 h 640"/>
                <a:gd name="T78" fmla="*/ 2147483646 w 2706"/>
                <a:gd name="T79" fmla="*/ 2147483646 h 640"/>
                <a:gd name="T80" fmla="*/ 2147483646 w 2706"/>
                <a:gd name="T81" fmla="*/ 2147483646 h 640"/>
                <a:gd name="T82" fmla="*/ 2147483646 w 2706"/>
                <a:gd name="T83" fmla="*/ 2147483646 h 640"/>
                <a:gd name="T84" fmla="*/ 2147483646 w 2706"/>
                <a:gd name="T85" fmla="*/ 2147483646 h 640"/>
                <a:gd name="T86" fmla="*/ 2147483646 w 2706"/>
                <a:gd name="T87" fmla="*/ 2147483646 h 640"/>
                <a:gd name="T88" fmla="*/ 2147483646 w 2706"/>
                <a:gd name="T89" fmla="*/ 2147483646 h 640"/>
                <a:gd name="T90" fmla="*/ 2147483646 w 2706"/>
                <a:gd name="T91" fmla="*/ 2147483646 h 640"/>
                <a:gd name="T92" fmla="*/ 2147483646 w 2706"/>
                <a:gd name="T93" fmla="*/ 2147483646 h 640"/>
                <a:gd name="T94" fmla="*/ 2147483646 w 2706"/>
                <a:gd name="T95" fmla="*/ 2147483646 h 640"/>
                <a:gd name="T96" fmla="*/ 2147483646 w 2706"/>
                <a:gd name="T97" fmla="*/ 2147483646 h 640"/>
                <a:gd name="T98" fmla="*/ 2147483646 w 2706"/>
                <a:gd name="T99" fmla="*/ 2147483646 h 640"/>
                <a:gd name="T100" fmla="*/ 2147483646 w 2706"/>
                <a:gd name="T101" fmla="*/ 2147483646 h 640"/>
                <a:gd name="T102" fmla="*/ 2147483646 w 2706"/>
                <a:gd name="T103" fmla="*/ 2147483646 h 640"/>
                <a:gd name="T104" fmla="*/ 2147483646 w 2706"/>
                <a:gd name="T105" fmla="*/ 2147483646 h 640"/>
                <a:gd name="T106" fmla="*/ 2147483646 w 2706"/>
                <a:gd name="T107" fmla="*/ 0 h 640"/>
                <a:gd name="T108" fmla="*/ 2147483646 w 2706"/>
                <a:gd name="T109" fmla="*/ 0 h 640"/>
                <a:gd name="T110" fmla="*/ 2147483646 w 2706"/>
                <a:gd name="T111" fmla="*/ 0 h 640"/>
                <a:gd name="T112" fmla="*/ 2147483646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en-US"/>
            </a:p>
          </p:txBody>
        </p:sp>
        <p:sp>
          <p:nvSpPr>
            <p:cNvPr id="5" name="Freeform 18"/>
            <p:cNvSpPr>
              <a:spLocks/>
            </p:cNvSpPr>
            <p:nvPr/>
          </p:nvSpPr>
          <p:spPr bwMode="hidden">
            <a:xfrm>
              <a:off x="-308667" y="4319028"/>
              <a:ext cx="8279020" cy="1208091"/>
            </a:xfrm>
            <a:custGeom>
              <a:avLst/>
              <a:gdLst>
                <a:gd name="T0" fmla="*/ 2147483646 w 5216"/>
                <a:gd name="T1" fmla="*/ 2147483646 h 762"/>
                <a:gd name="T2" fmla="*/ 2147483646 w 5216"/>
                <a:gd name="T3" fmla="*/ 2147483646 h 762"/>
                <a:gd name="T4" fmla="*/ 2147483646 w 5216"/>
                <a:gd name="T5" fmla="*/ 2147483646 h 762"/>
                <a:gd name="T6" fmla="*/ 2147483646 w 5216"/>
                <a:gd name="T7" fmla="*/ 2147483646 h 762"/>
                <a:gd name="T8" fmla="*/ 2147483646 w 5216"/>
                <a:gd name="T9" fmla="*/ 2147483646 h 762"/>
                <a:gd name="T10" fmla="*/ 2147483646 w 5216"/>
                <a:gd name="T11" fmla="*/ 2147483646 h 762"/>
                <a:gd name="T12" fmla="*/ 2147483646 w 5216"/>
                <a:gd name="T13" fmla="*/ 2147483646 h 762"/>
                <a:gd name="T14" fmla="*/ 2147483646 w 5216"/>
                <a:gd name="T15" fmla="*/ 2147483646 h 762"/>
                <a:gd name="T16" fmla="*/ 2147483646 w 5216"/>
                <a:gd name="T17" fmla="*/ 2147483646 h 762"/>
                <a:gd name="T18" fmla="*/ 2147483646 w 5216"/>
                <a:gd name="T19" fmla="*/ 2147483646 h 762"/>
                <a:gd name="T20" fmla="*/ 2147483646 w 5216"/>
                <a:gd name="T21" fmla="*/ 2147483646 h 762"/>
                <a:gd name="T22" fmla="*/ 2147483646 w 5216"/>
                <a:gd name="T23" fmla="*/ 2147483646 h 762"/>
                <a:gd name="T24" fmla="*/ 2147483646 w 5216"/>
                <a:gd name="T25" fmla="*/ 2147483646 h 762"/>
                <a:gd name="T26" fmla="*/ 2147483646 w 5216"/>
                <a:gd name="T27" fmla="*/ 0 h 762"/>
                <a:gd name="T28" fmla="*/ 2147483646 w 5216"/>
                <a:gd name="T29" fmla="*/ 2147483646 h 762"/>
                <a:gd name="T30" fmla="*/ 2147483646 w 5216"/>
                <a:gd name="T31" fmla="*/ 2147483646 h 762"/>
                <a:gd name="T32" fmla="*/ 0 w 5216"/>
                <a:gd name="T33" fmla="*/ 2147483646 h 762"/>
                <a:gd name="T34" fmla="*/ 2147483646 w 5216"/>
                <a:gd name="T35" fmla="*/ 2147483646 h 762"/>
                <a:gd name="T36" fmla="*/ 2147483646 w 5216"/>
                <a:gd name="T37" fmla="*/ 2147483646 h 762"/>
                <a:gd name="T38" fmla="*/ 2147483646 w 5216"/>
                <a:gd name="T39" fmla="*/ 2147483646 h 762"/>
                <a:gd name="T40" fmla="*/ 2147483646 w 5216"/>
                <a:gd name="T41" fmla="*/ 2147483646 h 762"/>
                <a:gd name="T42" fmla="*/ 2147483646 w 5216"/>
                <a:gd name="T43" fmla="*/ 2147483646 h 762"/>
                <a:gd name="T44" fmla="*/ 2147483646 w 5216"/>
                <a:gd name="T45" fmla="*/ 2147483646 h 762"/>
                <a:gd name="T46" fmla="*/ 2147483646 w 5216"/>
                <a:gd name="T47" fmla="*/ 2147483646 h 762"/>
                <a:gd name="T48" fmla="*/ 2147483646 w 5216"/>
                <a:gd name="T49" fmla="*/ 2147483646 h 762"/>
                <a:gd name="T50" fmla="*/ 2147483646 w 5216"/>
                <a:gd name="T51" fmla="*/ 2147483646 h 762"/>
                <a:gd name="T52" fmla="*/ 2147483646 w 5216"/>
                <a:gd name="T53" fmla="*/ 2147483646 h 762"/>
                <a:gd name="T54" fmla="*/ 2147483646 w 5216"/>
                <a:gd name="T55" fmla="*/ 2147483646 h 762"/>
                <a:gd name="T56" fmla="*/ 2147483646 w 5216"/>
                <a:gd name="T57" fmla="*/ 2147483646 h 762"/>
                <a:gd name="T58" fmla="*/ 2147483646 w 5216"/>
                <a:gd name="T59" fmla="*/ 2147483646 h 762"/>
                <a:gd name="T60" fmla="*/ 2147483646 w 5216"/>
                <a:gd name="T61" fmla="*/ 2147483646 h 762"/>
                <a:gd name="T62" fmla="*/ 2147483646 w 5216"/>
                <a:gd name="T63" fmla="*/ 2147483646 h 762"/>
                <a:gd name="T64" fmla="*/ 2147483646 w 5216"/>
                <a:gd name="T65" fmla="*/ 2147483646 h 762"/>
                <a:gd name="T66" fmla="*/ 2147483646 w 5216"/>
                <a:gd name="T67" fmla="*/ 2147483646 h 762"/>
                <a:gd name="T68" fmla="*/ 2147483646 w 5216"/>
                <a:gd name="T69" fmla="*/ 2147483646 h 762"/>
                <a:gd name="T70" fmla="*/ 2147483646 w 5216"/>
                <a:gd name="T71" fmla="*/ 2147483646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en-US"/>
            </a:p>
          </p:txBody>
        </p:sp>
        <p:sp>
          <p:nvSpPr>
            <p:cNvPr id="6" name="Freeform 22"/>
            <p:cNvSpPr>
              <a:spLocks/>
            </p:cNvSpPr>
            <p:nvPr/>
          </p:nvSpPr>
          <p:spPr bwMode="hidden">
            <a:xfrm>
              <a:off x="4286" y="4334834"/>
              <a:ext cx="8165219" cy="1101960"/>
            </a:xfrm>
            <a:custGeom>
              <a:avLst/>
              <a:gdLst>
                <a:gd name="T0" fmla="*/ 0 w 5144"/>
                <a:gd name="T1" fmla="*/ 2147483646 h 694"/>
                <a:gd name="T2" fmla="*/ 0 w 5144"/>
                <a:gd name="T3" fmla="*/ 2147483646 h 694"/>
                <a:gd name="T4" fmla="*/ 2147483646 w 5144"/>
                <a:gd name="T5" fmla="*/ 2147483646 h 694"/>
                <a:gd name="T6" fmla="*/ 2147483646 w 5144"/>
                <a:gd name="T7" fmla="*/ 2147483646 h 694"/>
                <a:gd name="T8" fmla="*/ 2147483646 w 5144"/>
                <a:gd name="T9" fmla="*/ 2147483646 h 694"/>
                <a:gd name="T10" fmla="*/ 2147483646 w 5144"/>
                <a:gd name="T11" fmla="*/ 2147483646 h 694"/>
                <a:gd name="T12" fmla="*/ 2147483646 w 5144"/>
                <a:gd name="T13" fmla="*/ 2147483646 h 694"/>
                <a:gd name="T14" fmla="*/ 2147483646 w 5144"/>
                <a:gd name="T15" fmla="*/ 2147483646 h 694"/>
                <a:gd name="T16" fmla="*/ 2147483646 w 5144"/>
                <a:gd name="T17" fmla="*/ 2147483646 h 694"/>
                <a:gd name="T18" fmla="*/ 2147483646 w 5144"/>
                <a:gd name="T19" fmla="*/ 2147483646 h 694"/>
                <a:gd name="T20" fmla="*/ 2147483646 w 5144"/>
                <a:gd name="T21" fmla="*/ 2147483646 h 694"/>
                <a:gd name="T22" fmla="*/ 2147483646 w 5144"/>
                <a:gd name="T23" fmla="*/ 2147483646 h 694"/>
                <a:gd name="T24" fmla="*/ 2147483646 w 5144"/>
                <a:gd name="T25" fmla="*/ 0 h 694"/>
                <a:gd name="T26" fmla="*/ 2147483646 w 5144"/>
                <a:gd name="T27" fmla="*/ 2147483646 h 694"/>
                <a:gd name="T28" fmla="*/ 2147483646 w 5144"/>
                <a:gd name="T29" fmla="*/ 2147483646 h 694"/>
                <a:gd name="T30" fmla="*/ 2147483646 w 5144"/>
                <a:gd name="T31" fmla="*/ 2147483646 h 694"/>
                <a:gd name="T32" fmla="*/ 2147483646 w 5144"/>
                <a:gd name="T33" fmla="*/ 2147483646 h 694"/>
                <a:gd name="T34" fmla="*/ 2147483646 w 5144"/>
                <a:gd name="T35" fmla="*/ 2147483646 h 694"/>
                <a:gd name="T36" fmla="*/ 2147483646 w 5144"/>
                <a:gd name="T37" fmla="*/ 2147483646 h 694"/>
                <a:gd name="T38" fmla="*/ 2147483646 w 5144"/>
                <a:gd name="T39" fmla="*/ 2147483646 h 694"/>
                <a:gd name="T40" fmla="*/ 2147483646 w 5144"/>
                <a:gd name="T41" fmla="*/ 2147483646 h 694"/>
                <a:gd name="T42" fmla="*/ 2147483646 w 5144"/>
                <a:gd name="T43" fmla="*/ 2147483646 h 694"/>
                <a:gd name="T44" fmla="*/ 2147483646 w 5144"/>
                <a:gd name="T45" fmla="*/ 2147483646 h 694"/>
                <a:gd name="T46" fmla="*/ 2147483646 w 5144"/>
                <a:gd name="T47" fmla="*/ 2147483646 h 694"/>
                <a:gd name="T48" fmla="*/ 2147483646 w 5144"/>
                <a:gd name="T49" fmla="*/ 2147483646 h 694"/>
                <a:gd name="T50" fmla="*/ 2147483646 w 5144"/>
                <a:gd name="T51" fmla="*/ 2147483646 h 694"/>
                <a:gd name="T52" fmla="*/ 2147483646 w 5144"/>
                <a:gd name="T53" fmla="*/ 2147483646 h 694"/>
                <a:gd name="T54" fmla="*/ 2147483646 w 5144"/>
                <a:gd name="T55" fmla="*/ 2147483646 h 694"/>
                <a:gd name="T56" fmla="*/ 2147483646 w 5144"/>
                <a:gd name="T57" fmla="*/ 2147483646 h 694"/>
                <a:gd name="T58" fmla="*/ 2147483646 w 5144"/>
                <a:gd name="T59" fmla="*/ 2147483646 h 694"/>
                <a:gd name="T60" fmla="*/ 2147483646 w 5144"/>
                <a:gd name="T61" fmla="*/ 2147483646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p>
          </p:txBody>
        </p:sp>
        <p:sp>
          <p:nvSpPr>
            <p:cNvPr id="7" name="Freeform 26"/>
            <p:cNvSpPr>
              <a:spLocks/>
            </p:cNvSpPr>
            <p:nvPr/>
          </p:nvSpPr>
          <p:spPr bwMode="hidden">
            <a:xfrm>
              <a:off x="4155651" y="4316769"/>
              <a:ext cx="4940859" cy="925827"/>
            </a:xfrm>
            <a:custGeom>
              <a:avLst/>
              <a:gdLst>
                <a:gd name="T0" fmla="*/ 0 w 3112"/>
                <a:gd name="T1" fmla="*/ 2147483646 h 584"/>
                <a:gd name="T2" fmla="*/ 0 w 3112"/>
                <a:gd name="T3" fmla="*/ 2147483646 h 584"/>
                <a:gd name="T4" fmla="*/ 2147483646 w 3112"/>
                <a:gd name="T5" fmla="*/ 2147483646 h 584"/>
                <a:gd name="T6" fmla="*/ 2147483646 w 3112"/>
                <a:gd name="T7" fmla="*/ 2147483646 h 584"/>
                <a:gd name="T8" fmla="*/ 2147483646 w 3112"/>
                <a:gd name="T9" fmla="*/ 2147483646 h 584"/>
                <a:gd name="T10" fmla="*/ 2147483646 w 3112"/>
                <a:gd name="T11" fmla="*/ 2147483646 h 584"/>
                <a:gd name="T12" fmla="*/ 2147483646 w 3112"/>
                <a:gd name="T13" fmla="*/ 2147483646 h 584"/>
                <a:gd name="T14" fmla="*/ 2147483646 w 3112"/>
                <a:gd name="T15" fmla="*/ 2147483646 h 584"/>
                <a:gd name="T16" fmla="*/ 2147483646 w 3112"/>
                <a:gd name="T17" fmla="*/ 2147483646 h 584"/>
                <a:gd name="T18" fmla="*/ 2147483646 w 3112"/>
                <a:gd name="T19" fmla="*/ 2147483646 h 584"/>
                <a:gd name="T20" fmla="*/ 2147483646 w 3112"/>
                <a:gd name="T21" fmla="*/ 2147483646 h 584"/>
                <a:gd name="T22" fmla="*/ 2147483646 w 3112"/>
                <a:gd name="T23" fmla="*/ 2147483646 h 584"/>
                <a:gd name="T24" fmla="*/ 2147483646 w 3112"/>
                <a:gd name="T25" fmla="*/ 2147483646 h 584"/>
                <a:gd name="T26" fmla="*/ 2147483646 w 3112"/>
                <a:gd name="T27" fmla="*/ 2147483646 h 584"/>
                <a:gd name="T28" fmla="*/ 2147483646 w 3112"/>
                <a:gd name="T29" fmla="*/ 2147483646 h 584"/>
                <a:gd name="T30" fmla="*/ 2147483646 w 3112"/>
                <a:gd name="T31" fmla="*/ 2147483646 h 584"/>
                <a:gd name="T32" fmla="*/ 2147483646 w 3112"/>
                <a:gd name="T33" fmla="*/ 2147483646 h 584"/>
                <a:gd name="T34" fmla="*/ 2147483646 w 3112"/>
                <a:gd name="T35" fmla="*/ 2147483646 h 584"/>
                <a:gd name="T36" fmla="*/ 2147483646 w 3112"/>
                <a:gd name="T37" fmla="*/ 2147483646 h 584"/>
                <a:gd name="T38" fmla="*/ 2147483646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p>
          </p:txBody>
        </p:sp>
        <p:sp useBgFill="1">
          <p:nvSpPr>
            <p:cNvPr id="8" name="Freeform 26"/>
            <p:cNvSpPr>
              <a:spLocks/>
            </p:cNvSpPr>
            <p:nvPr/>
          </p:nvSpPr>
          <p:spPr bwMode="hidden">
            <a:xfrm>
              <a:off x="-3905251" y="4294188"/>
              <a:ext cx="13027839" cy="1892300"/>
            </a:xfrm>
            <a:custGeom>
              <a:avLst/>
              <a:gdLst>
                <a:gd name="T0" fmla="*/ 2147483646 w 8196"/>
                <a:gd name="T1" fmla="*/ 2147483646 h 1192"/>
                <a:gd name="T2" fmla="*/ 2147483646 w 8196"/>
                <a:gd name="T3" fmla="*/ 2147483646 h 1192"/>
                <a:gd name="T4" fmla="*/ 2147483646 w 8196"/>
                <a:gd name="T5" fmla="*/ 2147483646 h 1192"/>
                <a:gd name="T6" fmla="*/ 2147483646 w 8196"/>
                <a:gd name="T7" fmla="*/ 2147483646 h 1192"/>
                <a:gd name="T8" fmla="*/ 2147483646 w 8196"/>
                <a:gd name="T9" fmla="*/ 2147483646 h 1192"/>
                <a:gd name="T10" fmla="*/ 2147483646 w 8196"/>
                <a:gd name="T11" fmla="*/ 2147483646 h 1192"/>
                <a:gd name="T12" fmla="*/ 2147483646 w 8196"/>
                <a:gd name="T13" fmla="*/ 2147483646 h 1192"/>
                <a:gd name="T14" fmla="*/ 2147483646 w 8196"/>
                <a:gd name="T15" fmla="*/ 2147483646 h 1192"/>
                <a:gd name="T16" fmla="*/ 2147483646 w 8196"/>
                <a:gd name="T17" fmla="*/ 2147483646 h 1192"/>
                <a:gd name="T18" fmla="*/ 2147483646 w 8196"/>
                <a:gd name="T19" fmla="*/ 2147483646 h 1192"/>
                <a:gd name="T20" fmla="*/ 2147483646 w 8196"/>
                <a:gd name="T21" fmla="*/ 2147483646 h 1192"/>
                <a:gd name="T22" fmla="*/ 2147483646 w 8196"/>
                <a:gd name="T23" fmla="*/ 2147483646 h 1192"/>
                <a:gd name="T24" fmla="*/ 2147483646 w 8196"/>
                <a:gd name="T25" fmla="*/ 2147483646 h 1192"/>
                <a:gd name="T26" fmla="*/ 2147483646 w 8196"/>
                <a:gd name="T27" fmla="*/ 2147483646 h 1192"/>
                <a:gd name="T28" fmla="*/ 2147483646 w 8196"/>
                <a:gd name="T29" fmla="*/ 2147483646 h 1192"/>
                <a:gd name="T30" fmla="*/ 2147483646 w 8196"/>
                <a:gd name="T31" fmla="*/ 2147483646 h 1192"/>
                <a:gd name="T32" fmla="*/ 2147483646 w 8196"/>
                <a:gd name="T33" fmla="*/ 2147483646 h 1192"/>
                <a:gd name="T34" fmla="*/ 2147483646 w 8196"/>
                <a:gd name="T35" fmla="*/ 2147483646 h 1192"/>
                <a:gd name="T36" fmla="*/ 2147483646 w 8196"/>
                <a:gd name="T37" fmla="*/ 2147483646 h 1192"/>
                <a:gd name="T38" fmla="*/ 2147483646 w 8196"/>
                <a:gd name="T39" fmla="*/ 2147483646 h 1192"/>
                <a:gd name="T40" fmla="*/ 2147483646 w 8196"/>
                <a:gd name="T41" fmla="*/ 2147483646 h 1192"/>
                <a:gd name="T42" fmla="*/ 2147483646 w 8196"/>
                <a:gd name="T43" fmla="*/ 2147483646 h 1192"/>
                <a:gd name="T44" fmla="*/ 2147483646 w 8196"/>
                <a:gd name="T45" fmla="*/ 0 h 1192"/>
                <a:gd name="T46" fmla="*/ 2147483646 w 8196"/>
                <a:gd name="T47" fmla="*/ 2147483646 h 1192"/>
                <a:gd name="T48" fmla="*/ 2147483646 w 8196"/>
                <a:gd name="T49" fmla="*/ 2147483646 h 1192"/>
                <a:gd name="T50" fmla="*/ 2147483646 w 8196"/>
                <a:gd name="T51" fmla="*/ 2147483646 h 1192"/>
                <a:gd name="T52" fmla="*/ 2147483646 w 8196"/>
                <a:gd name="T53" fmla="*/ 2147483646 h 1192"/>
                <a:gd name="T54" fmla="*/ 2147483646 w 8196"/>
                <a:gd name="T55" fmla="*/ 2147483646 h 1192"/>
                <a:gd name="T56" fmla="*/ 2147483646 w 8196"/>
                <a:gd name="T57" fmla="*/ 2147483646 h 1192"/>
                <a:gd name="T58" fmla="*/ 2147483646 w 8196"/>
                <a:gd name="T59" fmla="*/ 2147483646 h 1192"/>
                <a:gd name="T60" fmla="*/ 2147483646 w 8196"/>
                <a:gd name="T61" fmla="*/ 2147483646 h 1192"/>
                <a:gd name="T62" fmla="*/ 0 w 8196"/>
                <a:gd name="T63" fmla="*/ 2147483646 h 1192"/>
                <a:gd name="T64" fmla="*/ 2147483646 w 8196"/>
                <a:gd name="T65" fmla="*/ 2147483646 h 1192"/>
                <a:gd name="T66" fmla="*/ 2147483646 w 8196"/>
                <a:gd name="T67" fmla="*/ 2147483646 h 1192"/>
                <a:gd name="T68" fmla="*/ 2147483646 w 8196"/>
                <a:gd name="T69" fmla="*/ 2147483646 h 1192"/>
                <a:gd name="T70" fmla="*/ 2147483646 w 8196"/>
                <a:gd name="T71" fmla="*/ 2147483646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en-US"/>
            </a:p>
          </p:txBody>
        </p:sp>
      </p:grpSp>
      <p:sp>
        <p:nvSpPr>
          <p:cNvPr id="9" name="Date Placeholder 1"/>
          <p:cNvSpPr>
            <a:spLocks noGrp="1"/>
          </p:cNvSpPr>
          <p:nvPr>
            <p:ph type="dt" sz="half" idx="10"/>
          </p:nvPr>
        </p:nvSpPr>
        <p:spPr/>
        <p:txBody>
          <a:bodyPr/>
          <a:lstStyle>
            <a:lvl1pPr>
              <a:defRPr/>
            </a:lvl1pPr>
          </a:lstStyle>
          <a:p>
            <a:pPr>
              <a:defRPr/>
            </a:pPr>
            <a:endParaRPr lang="en-US"/>
          </a:p>
        </p:txBody>
      </p:sp>
      <p:sp>
        <p:nvSpPr>
          <p:cNvPr id="10" name="Footer Placeholder 2"/>
          <p:cNvSpPr>
            <a:spLocks noGrp="1"/>
          </p:cNvSpPr>
          <p:nvPr>
            <p:ph type="ftr" sz="quarter" idx="11"/>
          </p:nvPr>
        </p:nvSpPr>
        <p:spPr/>
        <p:txBody>
          <a:bodyPr/>
          <a:lstStyle>
            <a:lvl1pPr>
              <a:defRPr/>
            </a:lvl1pPr>
          </a:lstStyle>
          <a:p>
            <a:pPr>
              <a:defRPr/>
            </a:pPr>
            <a:endParaRPr lang="en-US"/>
          </a:p>
        </p:txBody>
      </p:sp>
      <p:sp>
        <p:nvSpPr>
          <p:cNvPr id="11" name="Slide Number Placeholder 3"/>
          <p:cNvSpPr>
            <a:spLocks noGrp="1"/>
          </p:cNvSpPr>
          <p:nvPr>
            <p:ph type="sldNum" sz="quarter" idx="12"/>
          </p:nvPr>
        </p:nvSpPr>
        <p:spPr/>
        <p:txBody>
          <a:bodyPr/>
          <a:lstStyle>
            <a:lvl1pPr>
              <a:defRPr/>
            </a:lvl1pPr>
          </a:lstStyle>
          <a:p>
            <a:pPr>
              <a:defRPr/>
            </a:pPr>
            <a:fld id="{A060179E-CD61-455B-998A-B5F1417A1138}" type="slidenum">
              <a:rPr lang="en-US" altLang="id-ID"/>
              <a:pPr>
                <a:defRPr/>
              </a:pPr>
              <a:t>‹#›</a:t>
            </a:fld>
            <a:endParaRPr lang="en-US" altLang="id-ID"/>
          </a:p>
        </p:txBody>
      </p:sp>
    </p:spTree>
  </p:cSld>
  <p:clrMapOvr>
    <a:masterClrMapping/>
  </p:clrMapOvr>
  <p:transition spd="slow">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gd name="T0" fmla="*/ 2147483646 w 2706"/>
                <a:gd name="T1" fmla="*/ 0 h 640"/>
                <a:gd name="T2" fmla="*/ 2147483646 w 2706"/>
                <a:gd name="T3" fmla="*/ 0 h 640"/>
                <a:gd name="T4" fmla="*/ 2147483646 w 2706"/>
                <a:gd name="T5" fmla="*/ 2147483646 h 640"/>
                <a:gd name="T6" fmla="*/ 2147483646 w 2706"/>
                <a:gd name="T7" fmla="*/ 2147483646 h 640"/>
                <a:gd name="T8" fmla="*/ 2147483646 w 2706"/>
                <a:gd name="T9" fmla="*/ 2147483646 h 640"/>
                <a:gd name="T10" fmla="*/ 2147483646 w 2706"/>
                <a:gd name="T11" fmla="*/ 2147483646 h 640"/>
                <a:gd name="T12" fmla="*/ 2147483646 w 2706"/>
                <a:gd name="T13" fmla="*/ 2147483646 h 640"/>
                <a:gd name="T14" fmla="*/ 2147483646 w 2706"/>
                <a:gd name="T15" fmla="*/ 2147483646 h 640"/>
                <a:gd name="T16" fmla="*/ 2147483646 w 2706"/>
                <a:gd name="T17" fmla="*/ 2147483646 h 640"/>
                <a:gd name="T18" fmla="*/ 2147483646 w 2706"/>
                <a:gd name="T19" fmla="*/ 2147483646 h 640"/>
                <a:gd name="T20" fmla="*/ 2147483646 w 2706"/>
                <a:gd name="T21" fmla="*/ 2147483646 h 640"/>
                <a:gd name="T22" fmla="*/ 2147483646 w 2706"/>
                <a:gd name="T23" fmla="*/ 2147483646 h 640"/>
                <a:gd name="T24" fmla="*/ 2147483646 w 2706"/>
                <a:gd name="T25" fmla="*/ 2147483646 h 640"/>
                <a:gd name="T26" fmla="*/ 2147483646 w 2706"/>
                <a:gd name="T27" fmla="*/ 2147483646 h 640"/>
                <a:gd name="T28" fmla="*/ 2147483646 w 2706"/>
                <a:gd name="T29" fmla="*/ 2147483646 h 640"/>
                <a:gd name="T30" fmla="*/ 2147483646 w 2706"/>
                <a:gd name="T31" fmla="*/ 2147483646 h 640"/>
                <a:gd name="T32" fmla="*/ 2147483646 w 2706"/>
                <a:gd name="T33" fmla="*/ 2147483646 h 640"/>
                <a:gd name="T34" fmla="*/ 2147483646 w 2706"/>
                <a:gd name="T35" fmla="*/ 2147483646 h 640"/>
                <a:gd name="T36" fmla="*/ 0 w 2706"/>
                <a:gd name="T37" fmla="*/ 2147483646 h 640"/>
                <a:gd name="T38" fmla="*/ 0 w 2706"/>
                <a:gd name="T39" fmla="*/ 2147483646 h 640"/>
                <a:gd name="T40" fmla="*/ 2147483646 w 2706"/>
                <a:gd name="T41" fmla="*/ 2147483646 h 640"/>
                <a:gd name="T42" fmla="*/ 2147483646 w 2706"/>
                <a:gd name="T43" fmla="*/ 2147483646 h 640"/>
                <a:gd name="T44" fmla="*/ 2147483646 w 2706"/>
                <a:gd name="T45" fmla="*/ 2147483646 h 640"/>
                <a:gd name="T46" fmla="*/ 2147483646 w 2706"/>
                <a:gd name="T47" fmla="*/ 2147483646 h 640"/>
                <a:gd name="T48" fmla="*/ 2147483646 w 2706"/>
                <a:gd name="T49" fmla="*/ 2147483646 h 640"/>
                <a:gd name="T50" fmla="*/ 2147483646 w 2706"/>
                <a:gd name="T51" fmla="*/ 2147483646 h 640"/>
                <a:gd name="T52" fmla="*/ 2147483646 w 2706"/>
                <a:gd name="T53" fmla="*/ 2147483646 h 640"/>
                <a:gd name="T54" fmla="*/ 2147483646 w 2706"/>
                <a:gd name="T55" fmla="*/ 2147483646 h 640"/>
                <a:gd name="T56" fmla="*/ 2147483646 w 2706"/>
                <a:gd name="T57" fmla="*/ 2147483646 h 640"/>
                <a:gd name="T58" fmla="*/ 2147483646 w 2706"/>
                <a:gd name="T59" fmla="*/ 2147483646 h 640"/>
                <a:gd name="T60" fmla="*/ 2147483646 w 2706"/>
                <a:gd name="T61" fmla="*/ 2147483646 h 640"/>
                <a:gd name="T62" fmla="*/ 2147483646 w 2706"/>
                <a:gd name="T63" fmla="*/ 2147483646 h 640"/>
                <a:gd name="T64" fmla="*/ 2147483646 w 2706"/>
                <a:gd name="T65" fmla="*/ 2147483646 h 640"/>
                <a:gd name="T66" fmla="*/ 2147483646 w 2706"/>
                <a:gd name="T67" fmla="*/ 2147483646 h 640"/>
                <a:gd name="T68" fmla="*/ 2147483646 w 2706"/>
                <a:gd name="T69" fmla="*/ 2147483646 h 640"/>
                <a:gd name="T70" fmla="*/ 2147483646 w 2706"/>
                <a:gd name="T71" fmla="*/ 2147483646 h 640"/>
                <a:gd name="T72" fmla="*/ 2147483646 w 2706"/>
                <a:gd name="T73" fmla="*/ 2147483646 h 640"/>
                <a:gd name="T74" fmla="*/ 2147483646 w 2706"/>
                <a:gd name="T75" fmla="*/ 2147483646 h 640"/>
                <a:gd name="T76" fmla="*/ 2147483646 w 2706"/>
                <a:gd name="T77" fmla="*/ 2147483646 h 640"/>
                <a:gd name="T78" fmla="*/ 2147483646 w 2706"/>
                <a:gd name="T79" fmla="*/ 2147483646 h 640"/>
                <a:gd name="T80" fmla="*/ 2147483646 w 2706"/>
                <a:gd name="T81" fmla="*/ 2147483646 h 640"/>
                <a:gd name="T82" fmla="*/ 2147483646 w 2706"/>
                <a:gd name="T83" fmla="*/ 2147483646 h 640"/>
                <a:gd name="T84" fmla="*/ 2147483646 w 2706"/>
                <a:gd name="T85" fmla="*/ 2147483646 h 640"/>
                <a:gd name="T86" fmla="*/ 2147483646 w 2706"/>
                <a:gd name="T87" fmla="*/ 2147483646 h 640"/>
                <a:gd name="T88" fmla="*/ 2147483646 w 2706"/>
                <a:gd name="T89" fmla="*/ 2147483646 h 640"/>
                <a:gd name="T90" fmla="*/ 2147483646 w 2706"/>
                <a:gd name="T91" fmla="*/ 2147483646 h 640"/>
                <a:gd name="T92" fmla="*/ 2147483646 w 2706"/>
                <a:gd name="T93" fmla="*/ 2147483646 h 640"/>
                <a:gd name="T94" fmla="*/ 2147483646 w 2706"/>
                <a:gd name="T95" fmla="*/ 2147483646 h 640"/>
                <a:gd name="T96" fmla="*/ 2147483646 w 2706"/>
                <a:gd name="T97" fmla="*/ 2147483646 h 640"/>
                <a:gd name="T98" fmla="*/ 2147483646 w 2706"/>
                <a:gd name="T99" fmla="*/ 2147483646 h 640"/>
                <a:gd name="T100" fmla="*/ 2147483646 w 2706"/>
                <a:gd name="T101" fmla="*/ 2147483646 h 640"/>
                <a:gd name="T102" fmla="*/ 2147483646 w 2706"/>
                <a:gd name="T103" fmla="*/ 2147483646 h 640"/>
                <a:gd name="T104" fmla="*/ 2147483646 w 2706"/>
                <a:gd name="T105" fmla="*/ 2147483646 h 640"/>
                <a:gd name="T106" fmla="*/ 2147483646 w 2706"/>
                <a:gd name="T107" fmla="*/ 0 h 640"/>
                <a:gd name="T108" fmla="*/ 2147483646 w 2706"/>
                <a:gd name="T109" fmla="*/ 0 h 640"/>
                <a:gd name="T110" fmla="*/ 2147483646 w 2706"/>
                <a:gd name="T111" fmla="*/ 0 h 640"/>
                <a:gd name="T112" fmla="*/ 2147483646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en-US"/>
            </a:p>
          </p:txBody>
        </p:sp>
        <p:sp>
          <p:nvSpPr>
            <p:cNvPr id="8" name="Freeform 18"/>
            <p:cNvSpPr>
              <a:spLocks/>
            </p:cNvSpPr>
            <p:nvPr/>
          </p:nvSpPr>
          <p:spPr bwMode="hidden">
            <a:xfrm>
              <a:off x="-308538" y="4318998"/>
              <a:ext cx="8280254" cy="1208906"/>
            </a:xfrm>
            <a:custGeom>
              <a:avLst/>
              <a:gdLst>
                <a:gd name="T0" fmla="*/ 2147483646 w 5216"/>
                <a:gd name="T1" fmla="*/ 2147483646 h 762"/>
                <a:gd name="T2" fmla="*/ 2147483646 w 5216"/>
                <a:gd name="T3" fmla="*/ 2147483646 h 762"/>
                <a:gd name="T4" fmla="*/ 2147483646 w 5216"/>
                <a:gd name="T5" fmla="*/ 2147483646 h 762"/>
                <a:gd name="T6" fmla="*/ 2147483646 w 5216"/>
                <a:gd name="T7" fmla="*/ 2147483646 h 762"/>
                <a:gd name="T8" fmla="*/ 2147483646 w 5216"/>
                <a:gd name="T9" fmla="*/ 2147483646 h 762"/>
                <a:gd name="T10" fmla="*/ 2147483646 w 5216"/>
                <a:gd name="T11" fmla="*/ 2147483646 h 762"/>
                <a:gd name="T12" fmla="*/ 2147483646 w 5216"/>
                <a:gd name="T13" fmla="*/ 2147483646 h 762"/>
                <a:gd name="T14" fmla="*/ 2147483646 w 5216"/>
                <a:gd name="T15" fmla="*/ 2147483646 h 762"/>
                <a:gd name="T16" fmla="*/ 2147483646 w 5216"/>
                <a:gd name="T17" fmla="*/ 2147483646 h 762"/>
                <a:gd name="T18" fmla="*/ 2147483646 w 5216"/>
                <a:gd name="T19" fmla="*/ 2147483646 h 762"/>
                <a:gd name="T20" fmla="*/ 2147483646 w 5216"/>
                <a:gd name="T21" fmla="*/ 2147483646 h 762"/>
                <a:gd name="T22" fmla="*/ 2147483646 w 5216"/>
                <a:gd name="T23" fmla="*/ 2147483646 h 762"/>
                <a:gd name="T24" fmla="*/ 2147483646 w 5216"/>
                <a:gd name="T25" fmla="*/ 2147483646 h 762"/>
                <a:gd name="T26" fmla="*/ 2147483646 w 5216"/>
                <a:gd name="T27" fmla="*/ 0 h 762"/>
                <a:gd name="T28" fmla="*/ 2147483646 w 5216"/>
                <a:gd name="T29" fmla="*/ 2147483646 h 762"/>
                <a:gd name="T30" fmla="*/ 2147483646 w 5216"/>
                <a:gd name="T31" fmla="*/ 2147483646 h 762"/>
                <a:gd name="T32" fmla="*/ 0 w 5216"/>
                <a:gd name="T33" fmla="*/ 2147483646 h 762"/>
                <a:gd name="T34" fmla="*/ 2147483646 w 5216"/>
                <a:gd name="T35" fmla="*/ 2147483646 h 762"/>
                <a:gd name="T36" fmla="*/ 2147483646 w 5216"/>
                <a:gd name="T37" fmla="*/ 2147483646 h 762"/>
                <a:gd name="T38" fmla="*/ 2147483646 w 5216"/>
                <a:gd name="T39" fmla="*/ 2147483646 h 762"/>
                <a:gd name="T40" fmla="*/ 2147483646 w 5216"/>
                <a:gd name="T41" fmla="*/ 2147483646 h 762"/>
                <a:gd name="T42" fmla="*/ 2147483646 w 5216"/>
                <a:gd name="T43" fmla="*/ 2147483646 h 762"/>
                <a:gd name="T44" fmla="*/ 2147483646 w 5216"/>
                <a:gd name="T45" fmla="*/ 2147483646 h 762"/>
                <a:gd name="T46" fmla="*/ 2147483646 w 5216"/>
                <a:gd name="T47" fmla="*/ 2147483646 h 762"/>
                <a:gd name="T48" fmla="*/ 2147483646 w 5216"/>
                <a:gd name="T49" fmla="*/ 2147483646 h 762"/>
                <a:gd name="T50" fmla="*/ 2147483646 w 5216"/>
                <a:gd name="T51" fmla="*/ 2147483646 h 762"/>
                <a:gd name="T52" fmla="*/ 2147483646 w 5216"/>
                <a:gd name="T53" fmla="*/ 2147483646 h 762"/>
                <a:gd name="T54" fmla="*/ 2147483646 w 5216"/>
                <a:gd name="T55" fmla="*/ 2147483646 h 762"/>
                <a:gd name="T56" fmla="*/ 2147483646 w 5216"/>
                <a:gd name="T57" fmla="*/ 2147483646 h 762"/>
                <a:gd name="T58" fmla="*/ 2147483646 w 5216"/>
                <a:gd name="T59" fmla="*/ 2147483646 h 762"/>
                <a:gd name="T60" fmla="*/ 2147483646 w 5216"/>
                <a:gd name="T61" fmla="*/ 2147483646 h 762"/>
                <a:gd name="T62" fmla="*/ 2147483646 w 5216"/>
                <a:gd name="T63" fmla="*/ 2147483646 h 762"/>
                <a:gd name="T64" fmla="*/ 2147483646 w 5216"/>
                <a:gd name="T65" fmla="*/ 2147483646 h 762"/>
                <a:gd name="T66" fmla="*/ 2147483646 w 5216"/>
                <a:gd name="T67" fmla="*/ 2147483646 h 762"/>
                <a:gd name="T68" fmla="*/ 2147483646 w 5216"/>
                <a:gd name="T69" fmla="*/ 2147483646 h 762"/>
                <a:gd name="T70" fmla="*/ 2147483646 w 5216"/>
                <a:gd name="T71" fmla="*/ 2147483646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en-US"/>
            </a:p>
          </p:txBody>
        </p:sp>
        <p:sp>
          <p:nvSpPr>
            <p:cNvPr id="9" name="Freeform 22"/>
            <p:cNvSpPr>
              <a:spLocks/>
            </p:cNvSpPr>
            <p:nvPr/>
          </p:nvSpPr>
          <p:spPr bwMode="hidden">
            <a:xfrm>
              <a:off x="4014" y="4334786"/>
              <a:ext cx="8164231" cy="1102902"/>
            </a:xfrm>
            <a:custGeom>
              <a:avLst/>
              <a:gdLst>
                <a:gd name="T0" fmla="*/ 0 w 5144"/>
                <a:gd name="T1" fmla="*/ 2147483646 h 694"/>
                <a:gd name="T2" fmla="*/ 0 w 5144"/>
                <a:gd name="T3" fmla="*/ 2147483646 h 694"/>
                <a:gd name="T4" fmla="*/ 2147483646 w 5144"/>
                <a:gd name="T5" fmla="*/ 2147483646 h 694"/>
                <a:gd name="T6" fmla="*/ 2147483646 w 5144"/>
                <a:gd name="T7" fmla="*/ 2147483646 h 694"/>
                <a:gd name="T8" fmla="*/ 2147483646 w 5144"/>
                <a:gd name="T9" fmla="*/ 2147483646 h 694"/>
                <a:gd name="T10" fmla="*/ 2147483646 w 5144"/>
                <a:gd name="T11" fmla="*/ 2147483646 h 694"/>
                <a:gd name="T12" fmla="*/ 2147483646 w 5144"/>
                <a:gd name="T13" fmla="*/ 2147483646 h 694"/>
                <a:gd name="T14" fmla="*/ 2147483646 w 5144"/>
                <a:gd name="T15" fmla="*/ 2147483646 h 694"/>
                <a:gd name="T16" fmla="*/ 2147483646 w 5144"/>
                <a:gd name="T17" fmla="*/ 2147483646 h 694"/>
                <a:gd name="T18" fmla="*/ 2147483646 w 5144"/>
                <a:gd name="T19" fmla="*/ 2147483646 h 694"/>
                <a:gd name="T20" fmla="*/ 2147483646 w 5144"/>
                <a:gd name="T21" fmla="*/ 2147483646 h 694"/>
                <a:gd name="T22" fmla="*/ 2147483646 w 5144"/>
                <a:gd name="T23" fmla="*/ 2147483646 h 694"/>
                <a:gd name="T24" fmla="*/ 2147483646 w 5144"/>
                <a:gd name="T25" fmla="*/ 0 h 694"/>
                <a:gd name="T26" fmla="*/ 2147483646 w 5144"/>
                <a:gd name="T27" fmla="*/ 2147483646 h 694"/>
                <a:gd name="T28" fmla="*/ 2147483646 w 5144"/>
                <a:gd name="T29" fmla="*/ 2147483646 h 694"/>
                <a:gd name="T30" fmla="*/ 2147483646 w 5144"/>
                <a:gd name="T31" fmla="*/ 2147483646 h 694"/>
                <a:gd name="T32" fmla="*/ 2147483646 w 5144"/>
                <a:gd name="T33" fmla="*/ 2147483646 h 694"/>
                <a:gd name="T34" fmla="*/ 2147483646 w 5144"/>
                <a:gd name="T35" fmla="*/ 2147483646 h 694"/>
                <a:gd name="T36" fmla="*/ 2147483646 w 5144"/>
                <a:gd name="T37" fmla="*/ 2147483646 h 694"/>
                <a:gd name="T38" fmla="*/ 2147483646 w 5144"/>
                <a:gd name="T39" fmla="*/ 2147483646 h 694"/>
                <a:gd name="T40" fmla="*/ 2147483646 w 5144"/>
                <a:gd name="T41" fmla="*/ 2147483646 h 694"/>
                <a:gd name="T42" fmla="*/ 2147483646 w 5144"/>
                <a:gd name="T43" fmla="*/ 2147483646 h 694"/>
                <a:gd name="T44" fmla="*/ 2147483646 w 5144"/>
                <a:gd name="T45" fmla="*/ 2147483646 h 694"/>
                <a:gd name="T46" fmla="*/ 2147483646 w 5144"/>
                <a:gd name="T47" fmla="*/ 2147483646 h 694"/>
                <a:gd name="T48" fmla="*/ 2147483646 w 5144"/>
                <a:gd name="T49" fmla="*/ 2147483646 h 694"/>
                <a:gd name="T50" fmla="*/ 2147483646 w 5144"/>
                <a:gd name="T51" fmla="*/ 2147483646 h 694"/>
                <a:gd name="T52" fmla="*/ 2147483646 w 5144"/>
                <a:gd name="T53" fmla="*/ 2147483646 h 694"/>
                <a:gd name="T54" fmla="*/ 2147483646 w 5144"/>
                <a:gd name="T55" fmla="*/ 2147483646 h 694"/>
                <a:gd name="T56" fmla="*/ 2147483646 w 5144"/>
                <a:gd name="T57" fmla="*/ 2147483646 h 694"/>
                <a:gd name="T58" fmla="*/ 2147483646 w 5144"/>
                <a:gd name="T59" fmla="*/ 2147483646 h 694"/>
                <a:gd name="T60" fmla="*/ 2147483646 w 5144"/>
                <a:gd name="T61" fmla="*/ 2147483646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p>
          </p:txBody>
        </p:sp>
        <p:sp>
          <p:nvSpPr>
            <p:cNvPr id="10" name="Freeform 26"/>
            <p:cNvSpPr>
              <a:spLocks/>
            </p:cNvSpPr>
            <p:nvPr/>
          </p:nvSpPr>
          <p:spPr bwMode="hidden">
            <a:xfrm>
              <a:off x="4157164" y="4316742"/>
              <a:ext cx="4939265" cy="926979"/>
            </a:xfrm>
            <a:custGeom>
              <a:avLst/>
              <a:gdLst>
                <a:gd name="T0" fmla="*/ 0 w 3112"/>
                <a:gd name="T1" fmla="*/ 2147483646 h 584"/>
                <a:gd name="T2" fmla="*/ 0 w 3112"/>
                <a:gd name="T3" fmla="*/ 2147483646 h 584"/>
                <a:gd name="T4" fmla="*/ 2147483646 w 3112"/>
                <a:gd name="T5" fmla="*/ 2147483646 h 584"/>
                <a:gd name="T6" fmla="*/ 2147483646 w 3112"/>
                <a:gd name="T7" fmla="*/ 2147483646 h 584"/>
                <a:gd name="T8" fmla="*/ 2147483646 w 3112"/>
                <a:gd name="T9" fmla="*/ 2147483646 h 584"/>
                <a:gd name="T10" fmla="*/ 2147483646 w 3112"/>
                <a:gd name="T11" fmla="*/ 2147483646 h 584"/>
                <a:gd name="T12" fmla="*/ 2147483646 w 3112"/>
                <a:gd name="T13" fmla="*/ 2147483646 h 584"/>
                <a:gd name="T14" fmla="*/ 2147483646 w 3112"/>
                <a:gd name="T15" fmla="*/ 2147483646 h 584"/>
                <a:gd name="T16" fmla="*/ 2147483646 w 3112"/>
                <a:gd name="T17" fmla="*/ 2147483646 h 584"/>
                <a:gd name="T18" fmla="*/ 2147483646 w 3112"/>
                <a:gd name="T19" fmla="*/ 2147483646 h 584"/>
                <a:gd name="T20" fmla="*/ 2147483646 w 3112"/>
                <a:gd name="T21" fmla="*/ 2147483646 h 584"/>
                <a:gd name="T22" fmla="*/ 2147483646 w 3112"/>
                <a:gd name="T23" fmla="*/ 2147483646 h 584"/>
                <a:gd name="T24" fmla="*/ 2147483646 w 3112"/>
                <a:gd name="T25" fmla="*/ 2147483646 h 584"/>
                <a:gd name="T26" fmla="*/ 2147483646 w 3112"/>
                <a:gd name="T27" fmla="*/ 2147483646 h 584"/>
                <a:gd name="T28" fmla="*/ 2147483646 w 3112"/>
                <a:gd name="T29" fmla="*/ 2147483646 h 584"/>
                <a:gd name="T30" fmla="*/ 2147483646 w 3112"/>
                <a:gd name="T31" fmla="*/ 2147483646 h 584"/>
                <a:gd name="T32" fmla="*/ 2147483646 w 3112"/>
                <a:gd name="T33" fmla="*/ 2147483646 h 584"/>
                <a:gd name="T34" fmla="*/ 2147483646 w 3112"/>
                <a:gd name="T35" fmla="*/ 2147483646 h 584"/>
                <a:gd name="T36" fmla="*/ 2147483646 w 3112"/>
                <a:gd name="T37" fmla="*/ 2147483646 h 584"/>
                <a:gd name="T38" fmla="*/ 2147483646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p>
          </p:txBody>
        </p:sp>
        <p:sp useBgFill="1">
          <p:nvSpPr>
            <p:cNvPr id="11" name="Freeform 26"/>
            <p:cNvSpPr>
              <a:spLocks/>
            </p:cNvSpPr>
            <p:nvPr/>
          </p:nvSpPr>
          <p:spPr bwMode="hidden">
            <a:xfrm>
              <a:off x="-3905250" y="4294188"/>
              <a:ext cx="13011150" cy="1892300"/>
            </a:xfrm>
            <a:custGeom>
              <a:avLst/>
              <a:gdLst>
                <a:gd name="T0" fmla="*/ 2147483646 w 8196"/>
                <a:gd name="T1" fmla="*/ 2147483646 h 1192"/>
                <a:gd name="T2" fmla="*/ 2147483646 w 8196"/>
                <a:gd name="T3" fmla="*/ 2147483646 h 1192"/>
                <a:gd name="T4" fmla="*/ 2147483646 w 8196"/>
                <a:gd name="T5" fmla="*/ 2147483646 h 1192"/>
                <a:gd name="T6" fmla="*/ 2147483646 w 8196"/>
                <a:gd name="T7" fmla="*/ 2147483646 h 1192"/>
                <a:gd name="T8" fmla="*/ 2147483646 w 8196"/>
                <a:gd name="T9" fmla="*/ 2147483646 h 1192"/>
                <a:gd name="T10" fmla="*/ 2147483646 w 8196"/>
                <a:gd name="T11" fmla="*/ 2147483646 h 1192"/>
                <a:gd name="T12" fmla="*/ 2147483646 w 8196"/>
                <a:gd name="T13" fmla="*/ 2147483646 h 1192"/>
                <a:gd name="T14" fmla="*/ 2147483646 w 8196"/>
                <a:gd name="T15" fmla="*/ 2147483646 h 1192"/>
                <a:gd name="T16" fmla="*/ 2147483646 w 8196"/>
                <a:gd name="T17" fmla="*/ 2147483646 h 1192"/>
                <a:gd name="T18" fmla="*/ 2147483646 w 8196"/>
                <a:gd name="T19" fmla="*/ 2147483646 h 1192"/>
                <a:gd name="T20" fmla="*/ 2147483646 w 8196"/>
                <a:gd name="T21" fmla="*/ 2147483646 h 1192"/>
                <a:gd name="T22" fmla="*/ 2147483646 w 8196"/>
                <a:gd name="T23" fmla="*/ 2147483646 h 1192"/>
                <a:gd name="T24" fmla="*/ 2147483646 w 8196"/>
                <a:gd name="T25" fmla="*/ 2147483646 h 1192"/>
                <a:gd name="T26" fmla="*/ 2147483646 w 8196"/>
                <a:gd name="T27" fmla="*/ 2147483646 h 1192"/>
                <a:gd name="T28" fmla="*/ 2147483646 w 8196"/>
                <a:gd name="T29" fmla="*/ 2147483646 h 1192"/>
                <a:gd name="T30" fmla="*/ 2147483646 w 8196"/>
                <a:gd name="T31" fmla="*/ 2147483646 h 1192"/>
                <a:gd name="T32" fmla="*/ 2147483646 w 8196"/>
                <a:gd name="T33" fmla="*/ 2147483646 h 1192"/>
                <a:gd name="T34" fmla="*/ 2147483646 w 8196"/>
                <a:gd name="T35" fmla="*/ 2147483646 h 1192"/>
                <a:gd name="T36" fmla="*/ 2147483646 w 8196"/>
                <a:gd name="T37" fmla="*/ 2147483646 h 1192"/>
                <a:gd name="T38" fmla="*/ 2147483646 w 8196"/>
                <a:gd name="T39" fmla="*/ 2147483646 h 1192"/>
                <a:gd name="T40" fmla="*/ 2147483646 w 8196"/>
                <a:gd name="T41" fmla="*/ 2147483646 h 1192"/>
                <a:gd name="T42" fmla="*/ 2147483646 w 8196"/>
                <a:gd name="T43" fmla="*/ 2147483646 h 1192"/>
                <a:gd name="T44" fmla="*/ 2147483646 w 8196"/>
                <a:gd name="T45" fmla="*/ 0 h 1192"/>
                <a:gd name="T46" fmla="*/ 2147483646 w 8196"/>
                <a:gd name="T47" fmla="*/ 2147483646 h 1192"/>
                <a:gd name="T48" fmla="*/ 2147483646 w 8196"/>
                <a:gd name="T49" fmla="*/ 2147483646 h 1192"/>
                <a:gd name="T50" fmla="*/ 2147483646 w 8196"/>
                <a:gd name="T51" fmla="*/ 2147483646 h 1192"/>
                <a:gd name="T52" fmla="*/ 2147483646 w 8196"/>
                <a:gd name="T53" fmla="*/ 2147483646 h 1192"/>
                <a:gd name="T54" fmla="*/ 2147483646 w 8196"/>
                <a:gd name="T55" fmla="*/ 2147483646 h 1192"/>
                <a:gd name="T56" fmla="*/ 2147483646 w 8196"/>
                <a:gd name="T57" fmla="*/ 2147483646 h 1192"/>
                <a:gd name="T58" fmla="*/ 2147483646 w 8196"/>
                <a:gd name="T59" fmla="*/ 2147483646 h 1192"/>
                <a:gd name="T60" fmla="*/ 2147483646 w 8196"/>
                <a:gd name="T61" fmla="*/ 2147483646 h 1192"/>
                <a:gd name="T62" fmla="*/ 0 w 8196"/>
                <a:gd name="T63" fmla="*/ 2147483646 h 1192"/>
                <a:gd name="T64" fmla="*/ 2147483646 w 8196"/>
                <a:gd name="T65" fmla="*/ 2147483646 h 1192"/>
                <a:gd name="T66" fmla="*/ 2147483646 w 8196"/>
                <a:gd name="T67" fmla="*/ 2147483646 h 1192"/>
                <a:gd name="T68" fmla="*/ 2147483646 w 8196"/>
                <a:gd name="T69" fmla="*/ 2147483646 h 1192"/>
                <a:gd name="T70" fmla="*/ 2147483646 w 8196"/>
                <a:gd name="T71" fmla="*/ 2147483646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en-US"/>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4"/>
          <p:cNvSpPr>
            <a:spLocks noGrp="1"/>
          </p:cNvSpPr>
          <p:nvPr>
            <p:ph type="dt" sz="half" idx="10"/>
          </p:nvPr>
        </p:nvSpPr>
        <p:spPr/>
        <p:txBody>
          <a:bodyPr/>
          <a:lstStyle>
            <a:lvl1pPr>
              <a:defRPr/>
            </a:lvl1pPr>
          </a:lstStyle>
          <a:p>
            <a:pPr>
              <a:defRPr/>
            </a:pPr>
            <a:endParaRPr lang="en-US"/>
          </a:p>
        </p:txBody>
      </p:sp>
      <p:sp>
        <p:nvSpPr>
          <p:cNvPr id="13" name="Footer Placeholder 5"/>
          <p:cNvSpPr>
            <a:spLocks noGrp="1"/>
          </p:cNvSpPr>
          <p:nvPr>
            <p:ph type="ftr" sz="quarter" idx="11"/>
          </p:nvPr>
        </p:nvSpPr>
        <p:spPr/>
        <p:txBody>
          <a:bodyPr/>
          <a:lstStyle>
            <a:lvl1pPr>
              <a:defRPr/>
            </a:lvl1pPr>
          </a:lstStyle>
          <a:p>
            <a:pPr>
              <a:defRPr/>
            </a:pPr>
            <a:endParaRPr lang="en-US"/>
          </a:p>
        </p:txBody>
      </p:sp>
      <p:sp>
        <p:nvSpPr>
          <p:cNvPr id="14" name="Slide Number Placeholder 6"/>
          <p:cNvSpPr>
            <a:spLocks noGrp="1"/>
          </p:cNvSpPr>
          <p:nvPr>
            <p:ph type="sldNum" sz="quarter" idx="12"/>
          </p:nvPr>
        </p:nvSpPr>
        <p:spPr/>
        <p:txBody>
          <a:bodyPr/>
          <a:lstStyle>
            <a:lvl1pPr>
              <a:defRPr/>
            </a:lvl1pPr>
          </a:lstStyle>
          <a:p>
            <a:pPr>
              <a:defRPr/>
            </a:pPr>
            <a:fld id="{FDEE6116-17BA-4268-ADBF-EE386D86D9AB}" type="slidenum">
              <a:rPr lang="en-US" altLang="id-ID"/>
              <a:pPr>
                <a:defRPr/>
              </a:pPr>
              <a:t>‹#›</a:t>
            </a:fld>
            <a:endParaRPr lang="en-US" altLang="id-ID"/>
          </a:p>
        </p:txBody>
      </p:sp>
    </p:spTree>
  </p:cSld>
  <p:clrMapOvr>
    <a:masterClrMapping/>
  </p:clrMapOvr>
  <p:transition spd="slow">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6" name="Group 21"/>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gd name="T0" fmla="*/ 2147483646 w 2706"/>
                <a:gd name="T1" fmla="*/ 0 h 640"/>
                <a:gd name="T2" fmla="*/ 2147483646 w 2706"/>
                <a:gd name="T3" fmla="*/ 0 h 640"/>
                <a:gd name="T4" fmla="*/ 2147483646 w 2706"/>
                <a:gd name="T5" fmla="*/ 2147483646 h 640"/>
                <a:gd name="T6" fmla="*/ 2147483646 w 2706"/>
                <a:gd name="T7" fmla="*/ 2147483646 h 640"/>
                <a:gd name="T8" fmla="*/ 2147483646 w 2706"/>
                <a:gd name="T9" fmla="*/ 2147483646 h 640"/>
                <a:gd name="T10" fmla="*/ 2147483646 w 2706"/>
                <a:gd name="T11" fmla="*/ 2147483646 h 640"/>
                <a:gd name="T12" fmla="*/ 2147483646 w 2706"/>
                <a:gd name="T13" fmla="*/ 2147483646 h 640"/>
                <a:gd name="T14" fmla="*/ 2147483646 w 2706"/>
                <a:gd name="T15" fmla="*/ 2147483646 h 640"/>
                <a:gd name="T16" fmla="*/ 2147483646 w 2706"/>
                <a:gd name="T17" fmla="*/ 2147483646 h 640"/>
                <a:gd name="T18" fmla="*/ 2147483646 w 2706"/>
                <a:gd name="T19" fmla="*/ 2147483646 h 640"/>
                <a:gd name="T20" fmla="*/ 2147483646 w 2706"/>
                <a:gd name="T21" fmla="*/ 2147483646 h 640"/>
                <a:gd name="T22" fmla="*/ 2147483646 w 2706"/>
                <a:gd name="T23" fmla="*/ 2147483646 h 640"/>
                <a:gd name="T24" fmla="*/ 2147483646 w 2706"/>
                <a:gd name="T25" fmla="*/ 2147483646 h 640"/>
                <a:gd name="T26" fmla="*/ 2147483646 w 2706"/>
                <a:gd name="T27" fmla="*/ 2147483646 h 640"/>
                <a:gd name="T28" fmla="*/ 2147483646 w 2706"/>
                <a:gd name="T29" fmla="*/ 2147483646 h 640"/>
                <a:gd name="T30" fmla="*/ 2147483646 w 2706"/>
                <a:gd name="T31" fmla="*/ 2147483646 h 640"/>
                <a:gd name="T32" fmla="*/ 2147483646 w 2706"/>
                <a:gd name="T33" fmla="*/ 2147483646 h 640"/>
                <a:gd name="T34" fmla="*/ 2147483646 w 2706"/>
                <a:gd name="T35" fmla="*/ 2147483646 h 640"/>
                <a:gd name="T36" fmla="*/ 0 w 2706"/>
                <a:gd name="T37" fmla="*/ 2147483646 h 640"/>
                <a:gd name="T38" fmla="*/ 0 w 2706"/>
                <a:gd name="T39" fmla="*/ 2147483646 h 640"/>
                <a:gd name="T40" fmla="*/ 2147483646 w 2706"/>
                <a:gd name="T41" fmla="*/ 2147483646 h 640"/>
                <a:gd name="T42" fmla="*/ 2147483646 w 2706"/>
                <a:gd name="T43" fmla="*/ 2147483646 h 640"/>
                <a:gd name="T44" fmla="*/ 2147483646 w 2706"/>
                <a:gd name="T45" fmla="*/ 2147483646 h 640"/>
                <a:gd name="T46" fmla="*/ 2147483646 w 2706"/>
                <a:gd name="T47" fmla="*/ 2147483646 h 640"/>
                <a:gd name="T48" fmla="*/ 2147483646 w 2706"/>
                <a:gd name="T49" fmla="*/ 2147483646 h 640"/>
                <a:gd name="T50" fmla="*/ 2147483646 w 2706"/>
                <a:gd name="T51" fmla="*/ 2147483646 h 640"/>
                <a:gd name="T52" fmla="*/ 2147483646 w 2706"/>
                <a:gd name="T53" fmla="*/ 2147483646 h 640"/>
                <a:gd name="T54" fmla="*/ 2147483646 w 2706"/>
                <a:gd name="T55" fmla="*/ 2147483646 h 640"/>
                <a:gd name="T56" fmla="*/ 2147483646 w 2706"/>
                <a:gd name="T57" fmla="*/ 2147483646 h 640"/>
                <a:gd name="T58" fmla="*/ 2147483646 w 2706"/>
                <a:gd name="T59" fmla="*/ 2147483646 h 640"/>
                <a:gd name="T60" fmla="*/ 2147483646 w 2706"/>
                <a:gd name="T61" fmla="*/ 2147483646 h 640"/>
                <a:gd name="T62" fmla="*/ 2147483646 w 2706"/>
                <a:gd name="T63" fmla="*/ 2147483646 h 640"/>
                <a:gd name="T64" fmla="*/ 2147483646 w 2706"/>
                <a:gd name="T65" fmla="*/ 2147483646 h 640"/>
                <a:gd name="T66" fmla="*/ 2147483646 w 2706"/>
                <a:gd name="T67" fmla="*/ 2147483646 h 640"/>
                <a:gd name="T68" fmla="*/ 2147483646 w 2706"/>
                <a:gd name="T69" fmla="*/ 2147483646 h 640"/>
                <a:gd name="T70" fmla="*/ 2147483646 w 2706"/>
                <a:gd name="T71" fmla="*/ 2147483646 h 640"/>
                <a:gd name="T72" fmla="*/ 2147483646 w 2706"/>
                <a:gd name="T73" fmla="*/ 2147483646 h 640"/>
                <a:gd name="T74" fmla="*/ 2147483646 w 2706"/>
                <a:gd name="T75" fmla="*/ 2147483646 h 640"/>
                <a:gd name="T76" fmla="*/ 2147483646 w 2706"/>
                <a:gd name="T77" fmla="*/ 2147483646 h 640"/>
                <a:gd name="T78" fmla="*/ 2147483646 w 2706"/>
                <a:gd name="T79" fmla="*/ 2147483646 h 640"/>
                <a:gd name="T80" fmla="*/ 2147483646 w 2706"/>
                <a:gd name="T81" fmla="*/ 2147483646 h 640"/>
                <a:gd name="T82" fmla="*/ 2147483646 w 2706"/>
                <a:gd name="T83" fmla="*/ 2147483646 h 640"/>
                <a:gd name="T84" fmla="*/ 2147483646 w 2706"/>
                <a:gd name="T85" fmla="*/ 2147483646 h 640"/>
                <a:gd name="T86" fmla="*/ 2147483646 w 2706"/>
                <a:gd name="T87" fmla="*/ 2147483646 h 640"/>
                <a:gd name="T88" fmla="*/ 2147483646 w 2706"/>
                <a:gd name="T89" fmla="*/ 2147483646 h 640"/>
                <a:gd name="T90" fmla="*/ 2147483646 w 2706"/>
                <a:gd name="T91" fmla="*/ 2147483646 h 640"/>
                <a:gd name="T92" fmla="*/ 2147483646 w 2706"/>
                <a:gd name="T93" fmla="*/ 2147483646 h 640"/>
                <a:gd name="T94" fmla="*/ 2147483646 w 2706"/>
                <a:gd name="T95" fmla="*/ 2147483646 h 640"/>
                <a:gd name="T96" fmla="*/ 2147483646 w 2706"/>
                <a:gd name="T97" fmla="*/ 2147483646 h 640"/>
                <a:gd name="T98" fmla="*/ 2147483646 w 2706"/>
                <a:gd name="T99" fmla="*/ 2147483646 h 640"/>
                <a:gd name="T100" fmla="*/ 2147483646 w 2706"/>
                <a:gd name="T101" fmla="*/ 2147483646 h 640"/>
                <a:gd name="T102" fmla="*/ 2147483646 w 2706"/>
                <a:gd name="T103" fmla="*/ 2147483646 h 640"/>
                <a:gd name="T104" fmla="*/ 2147483646 w 2706"/>
                <a:gd name="T105" fmla="*/ 2147483646 h 640"/>
                <a:gd name="T106" fmla="*/ 2147483646 w 2706"/>
                <a:gd name="T107" fmla="*/ 0 h 640"/>
                <a:gd name="T108" fmla="*/ 2147483646 w 2706"/>
                <a:gd name="T109" fmla="*/ 0 h 640"/>
                <a:gd name="T110" fmla="*/ 2147483646 w 2706"/>
                <a:gd name="T111" fmla="*/ 0 h 640"/>
                <a:gd name="T112" fmla="*/ 2147483646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en-US"/>
            </a:p>
          </p:txBody>
        </p:sp>
        <p:sp>
          <p:nvSpPr>
            <p:cNvPr id="8" name="Freeform 18"/>
            <p:cNvSpPr>
              <a:spLocks/>
            </p:cNvSpPr>
            <p:nvPr/>
          </p:nvSpPr>
          <p:spPr bwMode="hidden">
            <a:xfrm>
              <a:off x="-308538" y="4319027"/>
              <a:ext cx="8280254" cy="1208092"/>
            </a:xfrm>
            <a:custGeom>
              <a:avLst/>
              <a:gdLst>
                <a:gd name="T0" fmla="*/ 2147483646 w 5216"/>
                <a:gd name="T1" fmla="*/ 2147483646 h 762"/>
                <a:gd name="T2" fmla="*/ 2147483646 w 5216"/>
                <a:gd name="T3" fmla="*/ 2147483646 h 762"/>
                <a:gd name="T4" fmla="*/ 2147483646 w 5216"/>
                <a:gd name="T5" fmla="*/ 2147483646 h 762"/>
                <a:gd name="T6" fmla="*/ 2147483646 w 5216"/>
                <a:gd name="T7" fmla="*/ 2147483646 h 762"/>
                <a:gd name="T8" fmla="*/ 2147483646 w 5216"/>
                <a:gd name="T9" fmla="*/ 2147483646 h 762"/>
                <a:gd name="T10" fmla="*/ 2147483646 w 5216"/>
                <a:gd name="T11" fmla="*/ 2147483646 h 762"/>
                <a:gd name="T12" fmla="*/ 2147483646 w 5216"/>
                <a:gd name="T13" fmla="*/ 2147483646 h 762"/>
                <a:gd name="T14" fmla="*/ 2147483646 w 5216"/>
                <a:gd name="T15" fmla="*/ 2147483646 h 762"/>
                <a:gd name="T16" fmla="*/ 2147483646 w 5216"/>
                <a:gd name="T17" fmla="*/ 2147483646 h 762"/>
                <a:gd name="T18" fmla="*/ 2147483646 w 5216"/>
                <a:gd name="T19" fmla="*/ 2147483646 h 762"/>
                <a:gd name="T20" fmla="*/ 2147483646 w 5216"/>
                <a:gd name="T21" fmla="*/ 2147483646 h 762"/>
                <a:gd name="T22" fmla="*/ 2147483646 w 5216"/>
                <a:gd name="T23" fmla="*/ 2147483646 h 762"/>
                <a:gd name="T24" fmla="*/ 2147483646 w 5216"/>
                <a:gd name="T25" fmla="*/ 2147483646 h 762"/>
                <a:gd name="T26" fmla="*/ 2147483646 w 5216"/>
                <a:gd name="T27" fmla="*/ 0 h 762"/>
                <a:gd name="T28" fmla="*/ 2147483646 w 5216"/>
                <a:gd name="T29" fmla="*/ 2147483646 h 762"/>
                <a:gd name="T30" fmla="*/ 2147483646 w 5216"/>
                <a:gd name="T31" fmla="*/ 2147483646 h 762"/>
                <a:gd name="T32" fmla="*/ 0 w 5216"/>
                <a:gd name="T33" fmla="*/ 2147483646 h 762"/>
                <a:gd name="T34" fmla="*/ 2147483646 w 5216"/>
                <a:gd name="T35" fmla="*/ 2147483646 h 762"/>
                <a:gd name="T36" fmla="*/ 2147483646 w 5216"/>
                <a:gd name="T37" fmla="*/ 2147483646 h 762"/>
                <a:gd name="T38" fmla="*/ 2147483646 w 5216"/>
                <a:gd name="T39" fmla="*/ 2147483646 h 762"/>
                <a:gd name="T40" fmla="*/ 2147483646 w 5216"/>
                <a:gd name="T41" fmla="*/ 2147483646 h 762"/>
                <a:gd name="T42" fmla="*/ 2147483646 w 5216"/>
                <a:gd name="T43" fmla="*/ 2147483646 h 762"/>
                <a:gd name="T44" fmla="*/ 2147483646 w 5216"/>
                <a:gd name="T45" fmla="*/ 2147483646 h 762"/>
                <a:gd name="T46" fmla="*/ 2147483646 w 5216"/>
                <a:gd name="T47" fmla="*/ 2147483646 h 762"/>
                <a:gd name="T48" fmla="*/ 2147483646 w 5216"/>
                <a:gd name="T49" fmla="*/ 2147483646 h 762"/>
                <a:gd name="T50" fmla="*/ 2147483646 w 5216"/>
                <a:gd name="T51" fmla="*/ 2147483646 h 762"/>
                <a:gd name="T52" fmla="*/ 2147483646 w 5216"/>
                <a:gd name="T53" fmla="*/ 2147483646 h 762"/>
                <a:gd name="T54" fmla="*/ 2147483646 w 5216"/>
                <a:gd name="T55" fmla="*/ 2147483646 h 762"/>
                <a:gd name="T56" fmla="*/ 2147483646 w 5216"/>
                <a:gd name="T57" fmla="*/ 2147483646 h 762"/>
                <a:gd name="T58" fmla="*/ 2147483646 w 5216"/>
                <a:gd name="T59" fmla="*/ 2147483646 h 762"/>
                <a:gd name="T60" fmla="*/ 2147483646 w 5216"/>
                <a:gd name="T61" fmla="*/ 2147483646 h 762"/>
                <a:gd name="T62" fmla="*/ 2147483646 w 5216"/>
                <a:gd name="T63" fmla="*/ 2147483646 h 762"/>
                <a:gd name="T64" fmla="*/ 2147483646 w 5216"/>
                <a:gd name="T65" fmla="*/ 2147483646 h 762"/>
                <a:gd name="T66" fmla="*/ 2147483646 w 5216"/>
                <a:gd name="T67" fmla="*/ 2147483646 h 762"/>
                <a:gd name="T68" fmla="*/ 2147483646 w 5216"/>
                <a:gd name="T69" fmla="*/ 2147483646 h 762"/>
                <a:gd name="T70" fmla="*/ 2147483646 w 5216"/>
                <a:gd name="T71" fmla="*/ 2147483646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en-US"/>
            </a:p>
          </p:txBody>
        </p:sp>
        <p:sp>
          <p:nvSpPr>
            <p:cNvPr id="9" name="Freeform 22"/>
            <p:cNvSpPr>
              <a:spLocks/>
            </p:cNvSpPr>
            <p:nvPr/>
          </p:nvSpPr>
          <p:spPr bwMode="hidden">
            <a:xfrm>
              <a:off x="4014" y="4334834"/>
              <a:ext cx="8164231" cy="1101960"/>
            </a:xfrm>
            <a:custGeom>
              <a:avLst/>
              <a:gdLst>
                <a:gd name="T0" fmla="*/ 0 w 5144"/>
                <a:gd name="T1" fmla="*/ 2147483646 h 694"/>
                <a:gd name="T2" fmla="*/ 0 w 5144"/>
                <a:gd name="T3" fmla="*/ 2147483646 h 694"/>
                <a:gd name="T4" fmla="*/ 2147483646 w 5144"/>
                <a:gd name="T5" fmla="*/ 2147483646 h 694"/>
                <a:gd name="T6" fmla="*/ 2147483646 w 5144"/>
                <a:gd name="T7" fmla="*/ 2147483646 h 694"/>
                <a:gd name="T8" fmla="*/ 2147483646 w 5144"/>
                <a:gd name="T9" fmla="*/ 2147483646 h 694"/>
                <a:gd name="T10" fmla="*/ 2147483646 w 5144"/>
                <a:gd name="T11" fmla="*/ 2147483646 h 694"/>
                <a:gd name="T12" fmla="*/ 2147483646 w 5144"/>
                <a:gd name="T13" fmla="*/ 2147483646 h 694"/>
                <a:gd name="T14" fmla="*/ 2147483646 w 5144"/>
                <a:gd name="T15" fmla="*/ 2147483646 h 694"/>
                <a:gd name="T16" fmla="*/ 2147483646 w 5144"/>
                <a:gd name="T17" fmla="*/ 2147483646 h 694"/>
                <a:gd name="T18" fmla="*/ 2147483646 w 5144"/>
                <a:gd name="T19" fmla="*/ 2147483646 h 694"/>
                <a:gd name="T20" fmla="*/ 2147483646 w 5144"/>
                <a:gd name="T21" fmla="*/ 2147483646 h 694"/>
                <a:gd name="T22" fmla="*/ 2147483646 w 5144"/>
                <a:gd name="T23" fmla="*/ 2147483646 h 694"/>
                <a:gd name="T24" fmla="*/ 2147483646 w 5144"/>
                <a:gd name="T25" fmla="*/ 0 h 694"/>
                <a:gd name="T26" fmla="*/ 2147483646 w 5144"/>
                <a:gd name="T27" fmla="*/ 2147483646 h 694"/>
                <a:gd name="T28" fmla="*/ 2147483646 w 5144"/>
                <a:gd name="T29" fmla="*/ 2147483646 h 694"/>
                <a:gd name="T30" fmla="*/ 2147483646 w 5144"/>
                <a:gd name="T31" fmla="*/ 2147483646 h 694"/>
                <a:gd name="T32" fmla="*/ 2147483646 w 5144"/>
                <a:gd name="T33" fmla="*/ 2147483646 h 694"/>
                <a:gd name="T34" fmla="*/ 2147483646 w 5144"/>
                <a:gd name="T35" fmla="*/ 2147483646 h 694"/>
                <a:gd name="T36" fmla="*/ 2147483646 w 5144"/>
                <a:gd name="T37" fmla="*/ 2147483646 h 694"/>
                <a:gd name="T38" fmla="*/ 2147483646 w 5144"/>
                <a:gd name="T39" fmla="*/ 2147483646 h 694"/>
                <a:gd name="T40" fmla="*/ 2147483646 w 5144"/>
                <a:gd name="T41" fmla="*/ 2147483646 h 694"/>
                <a:gd name="T42" fmla="*/ 2147483646 w 5144"/>
                <a:gd name="T43" fmla="*/ 2147483646 h 694"/>
                <a:gd name="T44" fmla="*/ 2147483646 w 5144"/>
                <a:gd name="T45" fmla="*/ 2147483646 h 694"/>
                <a:gd name="T46" fmla="*/ 2147483646 w 5144"/>
                <a:gd name="T47" fmla="*/ 2147483646 h 694"/>
                <a:gd name="T48" fmla="*/ 2147483646 w 5144"/>
                <a:gd name="T49" fmla="*/ 2147483646 h 694"/>
                <a:gd name="T50" fmla="*/ 2147483646 w 5144"/>
                <a:gd name="T51" fmla="*/ 2147483646 h 694"/>
                <a:gd name="T52" fmla="*/ 2147483646 w 5144"/>
                <a:gd name="T53" fmla="*/ 2147483646 h 694"/>
                <a:gd name="T54" fmla="*/ 2147483646 w 5144"/>
                <a:gd name="T55" fmla="*/ 2147483646 h 694"/>
                <a:gd name="T56" fmla="*/ 2147483646 w 5144"/>
                <a:gd name="T57" fmla="*/ 2147483646 h 694"/>
                <a:gd name="T58" fmla="*/ 2147483646 w 5144"/>
                <a:gd name="T59" fmla="*/ 2147483646 h 694"/>
                <a:gd name="T60" fmla="*/ 2147483646 w 5144"/>
                <a:gd name="T61" fmla="*/ 2147483646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p>
          </p:txBody>
        </p:sp>
        <p:sp>
          <p:nvSpPr>
            <p:cNvPr id="10" name="Freeform 26"/>
            <p:cNvSpPr>
              <a:spLocks/>
            </p:cNvSpPr>
            <p:nvPr/>
          </p:nvSpPr>
          <p:spPr bwMode="hidden">
            <a:xfrm>
              <a:off x="4157164" y="4316769"/>
              <a:ext cx="4939265" cy="925827"/>
            </a:xfrm>
            <a:custGeom>
              <a:avLst/>
              <a:gdLst>
                <a:gd name="T0" fmla="*/ 0 w 3112"/>
                <a:gd name="T1" fmla="*/ 2147483646 h 584"/>
                <a:gd name="T2" fmla="*/ 0 w 3112"/>
                <a:gd name="T3" fmla="*/ 2147483646 h 584"/>
                <a:gd name="T4" fmla="*/ 2147483646 w 3112"/>
                <a:gd name="T5" fmla="*/ 2147483646 h 584"/>
                <a:gd name="T6" fmla="*/ 2147483646 w 3112"/>
                <a:gd name="T7" fmla="*/ 2147483646 h 584"/>
                <a:gd name="T8" fmla="*/ 2147483646 w 3112"/>
                <a:gd name="T9" fmla="*/ 2147483646 h 584"/>
                <a:gd name="T10" fmla="*/ 2147483646 w 3112"/>
                <a:gd name="T11" fmla="*/ 2147483646 h 584"/>
                <a:gd name="T12" fmla="*/ 2147483646 w 3112"/>
                <a:gd name="T13" fmla="*/ 2147483646 h 584"/>
                <a:gd name="T14" fmla="*/ 2147483646 w 3112"/>
                <a:gd name="T15" fmla="*/ 2147483646 h 584"/>
                <a:gd name="T16" fmla="*/ 2147483646 w 3112"/>
                <a:gd name="T17" fmla="*/ 2147483646 h 584"/>
                <a:gd name="T18" fmla="*/ 2147483646 w 3112"/>
                <a:gd name="T19" fmla="*/ 2147483646 h 584"/>
                <a:gd name="T20" fmla="*/ 2147483646 w 3112"/>
                <a:gd name="T21" fmla="*/ 2147483646 h 584"/>
                <a:gd name="T22" fmla="*/ 2147483646 w 3112"/>
                <a:gd name="T23" fmla="*/ 2147483646 h 584"/>
                <a:gd name="T24" fmla="*/ 2147483646 w 3112"/>
                <a:gd name="T25" fmla="*/ 2147483646 h 584"/>
                <a:gd name="T26" fmla="*/ 2147483646 w 3112"/>
                <a:gd name="T27" fmla="*/ 2147483646 h 584"/>
                <a:gd name="T28" fmla="*/ 2147483646 w 3112"/>
                <a:gd name="T29" fmla="*/ 2147483646 h 584"/>
                <a:gd name="T30" fmla="*/ 2147483646 w 3112"/>
                <a:gd name="T31" fmla="*/ 2147483646 h 584"/>
                <a:gd name="T32" fmla="*/ 2147483646 w 3112"/>
                <a:gd name="T33" fmla="*/ 2147483646 h 584"/>
                <a:gd name="T34" fmla="*/ 2147483646 w 3112"/>
                <a:gd name="T35" fmla="*/ 2147483646 h 584"/>
                <a:gd name="T36" fmla="*/ 2147483646 w 3112"/>
                <a:gd name="T37" fmla="*/ 2147483646 h 584"/>
                <a:gd name="T38" fmla="*/ 2147483646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p>
          </p:txBody>
        </p:sp>
        <p:sp useBgFill="1">
          <p:nvSpPr>
            <p:cNvPr id="11" name="Freeform 10"/>
            <p:cNvSpPr>
              <a:spLocks/>
            </p:cNvSpPr>
            <p:nvPr/>
          </p:nvSpPr>
          <p:spPr bwMode="hidden">
            <a:xfrm>
              <a:off x="-3905250" y="4294188"/>
              <a:ext cx="13011150" cy="1892300"/>
            </a:xfrm>
            <a:custGeom>
              <a:avLst/>
              <a:gdLst>
                <a:gd name="T0" fmla="*/ 2147483646 w 8196"/>
                <a:gd name="T1" fmla="*/ 2147483646 h 1192"/>
                <a:gd name="T2" fmla="*/ 2147483646 w 8196"/>
                <a:gd name="T3" fmla="*/ 2147483646 h 1192"/>
                <a:gd name="T4" fmla="*/ 2147483646 w 8196"/>
                <a:gd name="T5" fmla="*/ 2147483646 h 1192"/>
                <a:gd name="T6" fmla="*/ 2147483646 w 8196"/>
                <a:gd name="T7" fmla="*/ 2147483646 h 1192"/>
                <a:gd name="T8" fmla="*/ 2147483646 w 8196"/>
                <a:gd name="T9" fmla="*/ 2147483646 h 1192"/>
                <a:gd name="T10" fmla="*/ 2147483646 w 8196"/>
                <a:gd name="T11" fmla="*/ 2147483646 h 1192"/>
                <a:gd name="T12" fmla="*/ 2147483646 w 8196"/>
                <a:gd name="T13" fmla="*/ 2147483646 h 1192"/>
                <a:gd name="T14" fmla="*/ 2147483646 w 8196"/>
                <a:gd name="T15" fmla="*/ 2147483646 h 1192"/>
                <a:gd name="T16" fmla="*/ 2147483646 w 8196"/>
                <a:gd name="T17" fmla="*/ 2147483646 h 1192"/>
                <a:gd name="T18" fmla="*/ 2147483646 w 8196"/>
                <a:gd name="T19" fmla="*/ 2147483646 h 1192"/>
                <a:gd name="T20" fmla="*/ 2147483646 w 8196"/>
                <a:gd name="T21" fmla="*/ 2147483646 h 1192"/>
                <a:gd name="T22" fmla="*/ 2147483646 w 8196"/>
                <a:gd name="T23" fmla="*/ 2147483646 h 1192"/>
                <a:gd name="T24" fmla="*/ 2147483646 w 8196"/>
                <a:gd name="T25" fmla="*/ 2147483646 h 1192"/>
                <a:gd name="T26" fmla="*/ 2147483646 w 8196"/>
                <a:gd name="T27" fmla="*/ 2147483646 h 1192"/>
                <a:gd name="T28" fmla="*/ 2147483646 w 8196"/>
                <a:gd name="T29" fmla="*/ 2147483646 h 1192"/>
                <a:gd name="T30" fmla="*/ 2147483646 w 8196"/>
                <a:gd name="T31" fmla="*/ 2147483646 h 1192"/>
                <a:gd name="T32" fmla="*/ 2147483646 w 8196"/>
                <a:gd name="T33" fmla="*/ 2147483646 h 1192"/>
                <a:gd name="T34" fmla="*/ 2147483646 w 8196"/>
                <a:gd name="T35" fmla="*/ 2147483646 h 1192"/>
                <a:gd name="T36" fmla="*/ 2147483646 w 8196"/>
                <a:gd name="T37" fmla="*/ 2147483646 h 1192"/>
                <a:gd name="T38" fmla="*/ 2147483646 w 8196"/>
                <a:gd name="T39" fmla="*/ 2147483646 h 1192"/>
                <a:gd name="T40" fmla="*/ 2147483646 w 8196"/>
                <a:gd name="T41" fmla="*/ 2147483646 h 1192"/>
                <a:gd name="T42" fmla="*/ 2147483646 w 8196"/>
                <a:gd name="T43" fmla="*/ 2147483646 h 1192"/>
                <a:gd name="T44" fmla="*/ 2147483646 w 8196"/>
                <a:gd name="T45" fmla="*/ 0 h 1192"/>
                <a:gd name="T46" fmla="*/ 2147483646 w 8196"/>
                <a:gd name="T47" fmla="*/ 2147483646 h 1192"/>
                <a:gd name="T48" fmla="*/ 2147483646 w 8196"/>
                <a:gd name="T49" fmla="*/ 2147483646 h 1192"/>
                <a:gd name="T50" fmla="*/ 2147483646 w 8196"/>
                <a:gd name="T51" fmla="*/ 2147483646 h 1192"/>
                <a:gd name="T52" fmla="*/ 2147483646 w 8196"/>
                <a:gd name="T53" fmla="*/ 2147483646 h 1192"/>
                <a:gd name="T54" fmla="*/ 2147483646 w 8196"/>
                <a:gd name="T55" fmla="*/ 2147483646 h 1192"/>
                <a:gd name="T56" fmla="*/ 2147483646 w 8196"/>
                <a:gd name="T57" fmla="*/ 2147483646 h 1192"/>
                <a:gd name="T58" fmla="*/ 2147483646 w 8196"/>
                <a:gd name="T59" fmla="*/ 2147483646 h 1192"/>
                <a:gd name="T60" fmla="*/ 2147483646 w 8196"/>
                <a:gd name="T61" fmla="*/ 2147483646 h 1192"/>
                <a:gd name="T62" fmla="*/ 0 w 8196"/>
                <a:gd name="T63" fmla="*/ 2147483646 h 1192"/>
                <a:gd name="T64" fmla="*/ 2147483646 w 8196"/>
                <a:gd name="T65" fmla="*/ 2147483646 h 1192"/>
                <a:gd name="T66" fmla="*/ 2147483646 w 8196"/>
                <a:gd name="T67" fmla="*/ 2147483646 h 1192"/>
                <a:gd name="T68" fmla="*/ 2147483646 w 8196"/>
                <a:gd name="T69" fmla="*/ 2147483646 h 1192"/>
                <a:gd name="T70" fmla="*/ 2147483646 w 8196"/>
                <a:gd name="T71" fmla="*/ 2147483646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12" name="Date Placeholder 4"/>
          <p:cNvSpPr>
            <a:spLocks noGrp="1"/>
          </p:cNvSpPr>
          <p:nvPr>
            <p:ph type="dt" sz="half" idx="10"/>
          </p:nvPr>
        </p:nvSpPr>
        <p:spPr/>
        <p:txBody>
          <a:bodyPr/>
          <a:lstStyle>
            <a:lvl1pPr>
              <a:defRPr/>
            </a:lvl1pPr>
          </a:lstStyle>
          <a:p>
            <a:pPr>
              <a:defRPr/>
            </a:pPr>
            <a:endParaRPr lang="en-US"/>
          </a:p>
        </p:txBody>
      </p:sp>
      <p:sp>
        <p:nvSpPr>
          <p:cNvPr id="13" name="Footer Placeholder 5"/>
          <p:cNvSpPr>
            <a:spLocks noGrp="1"/>
          </p:cNvSpPr>
          <p:nvPr>
            <p:ph type="ftr" sz="quarter" idx="11"/>
          </p:nvPr>
        </p:nvSpPr>
        <p:spPr/>
        <p:txBody>
          <a:bodyPr/>
          <a:lstStyle>
            <a:lvl1pPr>
              <a:defRPr/>
            </a:lvl1pPr>
          </a:lstStyle>
          <a:p>
            <a:pPr>
              <a:defRPr/>
            </a:pPr>
            <a:endParaRPr lang="en-US"/>
          </a:p>
        </p:txBody>
      </p:sp>
      <p:sp>
        <p:nvSpPr>
          <p:cNvPr id="14" name="Slide Number Placeholder 6"/>
          <p:cNvSpPr>
            <a:spLocks noGrp="1"/>
          </p:cNvSpPr>
          <p:nvPr>
            <p:ph type="sldNum" sz="quarter" idx="12"/>
          </p:nvPr>
        </p:nvSpPr>
        <p:spPr/>
        <p:txBody>
          <a:bodyPr/>
          <a:lstStyle>
            <a:lvl1pPr>
              <a:defRPr/>
            </a:lvl1pPr>
          </a:lstStyle>
          <a:p>
            <a:pPr>
              <a:defRPr/>
            </a:pPr>
            <a:fld id="{CAC1B1D0-AC53-45BA-8E6C-B5DE7D1934F6}" type="slidenum">
              <a:rPr lang="en-US" altLang="id-ID"/>
              <a:pPr>
                <a:defRPr/>
              </a:pPr>
              <a:t>‹#›</a:t>
            </a:fld>
            <a:endParaRPr lang="en-US" altLang="id-ID"/>
          </a:p>
        </p:txBody>
      </p:sp>
    </p:spTree>
  </p:cSld>
  <p:clrMapOvr>
    <a:masterClrMapping/>
  </p:clrMapOvr>
  <p:transition spd="slow">
    <p:cov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FAB950F-4767-44BD-BB40-BB6B88AC50B9}" type="slidenum">
              <a:rPr lang="en-US" altLang="id-ID"/>
              <a:pPr>
                <a:defRPr/>
              </a:pPr>
              <a:t>‹#›</a:t>
            </a:fld>
            <a:endParaRPr lang="en-US" altLang="id-ID"/>
          </a:p>
        </p:txBody>
      </p:sp>
    </p:spTree>
  </p:cSld>
  <p:clrMapOvr>
    <a:masterClrMapping/>
  </p:clrMapOvr>
  <p:transition spd="slow">
    <p:cove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ounded Rectangle 3"/>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5" name="Group 21"/>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gd name="T0" fmla="*/ 2147483646 w 2706"/>
                <a:gd name="T1" fmla="*/ 0 h 640"/>
                <a:gd name="T2" fmla="*/ 2147483646 w 2706"/>
                <a:gd name="T3" fmla="*/ 0 h 640"/>
                <a:gd name="T4" fmla="*/ 2147483646 w 2706"/>
                <a:gd name="T5" fmla="*/ 2147483646 h 640"/>
                <a:gd name="T6" fmla="*/ 2147483646 w 2706"/>
                <a:gd name="T7" fmla="*/ 2147483646 h 640"/>
                <a:gd name="T8" fmla="*/ 2147483646 w 2706"/>
                <a:gd name="T9" fmla="*/ 2147483646 h 640"/>
                <a:gd name="T10" fmla="*/ 2147483646 w 2706"/>
                <a:gd name="T11" fmla="*/ 2147483646 h 640"/>
                <a:gd name="T12" fmla="*/ 2147483646 w 2706"/>
                <a:gd name="T13" fmla="*/ 2147483646 h 640"/>
                <a:gd name="T14" fmla="*/ 2147483646 w 2706"/>
                <a:gd name="T15" fmla="*/ 2147483646 h 640"/>
                <a:gd name="T16" fmla="*/ 2147483646 w 2706"/>
                <a:gd name="T17" fmla="*/ 2147483646 h 640"/>
                <a:gd name="T18" fmla="*/ 2147483646 w 2706"/>
                <a:gd name="T19" fmla="*/ 2147483646 h 640"/>
                <a:gd name="T20" fmla="*/ 2147483646 w 2706"/>
                <a:gd name="T21" fmla="*/ 2147483646 h 640"/>
                <a:gd name="T22" fmla="*/ 2147483646 w 2706"/>
                <a:gd name="T23" fmla="*/ 2147483646 h 640"/>
                <a:gd name="T24" fmla="*/ 2147483646 w 2706"/>
                <a:gd name="T25" fmla="*/ 2147483646 h 640"/>
                <a:gd name="T26" fmla="*/ 2147483646 w 2706"/>
                <a:gd name="T27" fmla="*/ 2147483646 h 640"/>
                <a:gd name="T28" fmla="*/ 2147483646 w 2706"/>
                <a:gd name="T29" fmla="*/ 2147483646 h 640"/>
                <a:gd name="T30" fmla="*/ 2147483646 w 2706"/>
                <a:gd name="T31" fmla="*/ 2147483646 h 640"/>
                <a:gd name="T32" fmla="*/ 2147483646 w 2706"/>
                <a:gd name="T33" fmla="*/ 2147483646 h 640"/>
                <a:gd name="T34" fmla="*/ 2147483646 w 2706"/>
                <a:gd name="T35" fmla="*/ 2147483646 h 640"/>
                <a:gd name="T36" fmla="*/ 0 w 2706"/>
                <a:gd name="T37" fmla="*/ 2147483646 h 640"/>
                <a:gd name="T38" fmla="*/ 0 w 2706"/>
                <a:gd name="T39" fmla="*/ 2147483646 h 640"/>
                <a:gd name="T40" fmla="*/ 2147483646 w 2706"/>
                <a:gd name="T41" fmla="*/ 2147483646 h 640"/>
                <a:gd name="T42" fmla="*/ 2147483646 w 2706"/>
                <a:gd name="T43" fmla="*/ 2147483646 h 640"/>
                <a:gd name="T44" fmla="*/ 2147483646 w 2706"/>
                <a:gd name="T45" fmla="*/ 2147483646 h 640"/>
                <a:gd name="T46" fmla="*/ 2147483646 w 2706"/>
                <a:gd name="T47" fmla="*/ 2147483646 h 640"/>
                <a:gd name="T48" fmla="*/ 2147483646 w 2706"/>
                <a:gd name="T49" fmla="*/ 2147483646 h 640"/>
                <a:gd name="T50" fmla="*/ 2147483646 w 2706"/>
                <a:gd name="T51" fmla="*/ 2147483646 h 640"/>
                <a:gd name="T52" fmla="*/ 2147483646 w 2706"/>
                <a:gd name="T53" fmla="*/ 2147483646 h 640"/>
                <a:gd name="T54" fmla="*/ 2147483646 w 2706"/>
                <a:gd name="T55" fmla="*/ 2147483646 h 640"/>
                <a:gd name="T56" fmla="*/ 2147483646 w 2706"/>
                <a:gd name="T57" fmla="*/ 2147483646 h 640"/>
                <a:gd name="T58" fmla="*/ 2147483646 w 2706"/>
                <a:gd name="T59" fmla="*/ 2147483646 h 640"/>
                <a:gd name="T60" fmla="*/ 2147483646 w 2706"/>
                <a:gd name="T61" fmla="*/ 2147483646 h 640"/>
                <a:gd name="T62" fmla="*/ 2147483646 w 2706"/>
                <a:gd name="T63" fmla="*/ 2147483646 h 640"/>
                <a:gd name="T64" fmla="*/ 2147483646 w 2706"/>
                <a:gd name="T65" fmla="*/ 2147483646 h 640"/>
                <a:gd name="T66" fmla="*/ 2147483646 w 2706"/>
                <a:gd name="T67" fmla="*/ 2147483646 h 640"/>
                <a:gd name="T68" fmla="*/ 2147483646 w 2706"/>
                <a:gd name="T69" fmla="*/ 2147483646 h 640"/>
                <a:gd name="T70" fmla="*/ 2147483646 w 2706"/>
                <a:gd name="T71" fmla="*/ 2147483646 h 640"/>
                <a:gd name="T72" fmla="*/ 2147483646 w 2706"/>
                <a:gd name="T73" fmla="*/ 2147483646 h 640"/>
                <a:gd name="T74" fmla="*/ 2147483646 w 2706"/>
                <a:gd name="T75" fmla="*/ 2147483646 h 640"/>
                <a:gd name="T76" fmla="*/ 2147483646 w 2706"/>
                <a:gd name="T77" fmla="*/ 2147483646 h 640"/>
                <a:gd name="T78" fmla="*/ 2147483646 w 2706"/>
                <a:gd name="T79" fmla="*/ 2147483646 h 640"/>
                <a:gd name="T80" fmla="*/ 2147483646 w 2706"/>
                <a:gd name="T81" fmla="*/ 2147483646 h 640"/>
                <a:gd name="T82" fmla="*/ 2147483646 w 2706"/>
                <a:gd name="T83" fmla="*/ 2147483646 h 640"/>
                <a:gd name="T84" fmla="*/ 2147483646 w 2706"/>
                <a:gd name="T85" fmla="*/ 2147483646 h 640"/>
                <a:gd name="T86" fmla="*/ 2147483646 w 2706"/>
                <a:gd name="T87" fmla="*/ 2147483646 h 640"/>
                <a:gd name="T88" fmla="*/ 2147483646 w 2706"/>
                <a:gd name="T89" fmla="*/ 2147483646 h 640"/>
                <a:gd name="T90" fmla="*/ 2147483646 w 2706"/>
                <a:gd name="T91" fmla="*/ 2147483646 h 640"/>
                <a:gd name="T92" fmla="*/ 2147483646 w 2706"/>
                <a:gd name="T93" fmla="*/ 2147483646 h 640"/>
                <a:gd name="T94" fmla="*/ 2147483646 w 2706"/>
                <a:gd name="T95" fmla="*/ 2147483646 h 640"/>
                <a:gd name="T96" fmla="*/ 2147483646 w 2706"/>
                <a:gd name="T97" fmla="*/ 2147483646 h 640"/>
                <a:gd name="T98" fmla="*/ 2147483646 w 2706"/>
                <a:gd name="T99" fmla="*/ 2147483646 h 640"/>
                <a:gd name="T100" fmla="*/ 2147483646 w 2706"/>
                <a:gd name="T101" fmla="*/ 2147483646 h 640"/>
                <a:gd name="T102" fmla="*/ 2147483646 w 2706"/>
                <a:gd name="T103" fmla="*/ 2147483646 h 640"/>
                <a:gd name="T104" fmla="*/ 2147483646 w 2706"/>
                <a:gd name="T105" fmla="*/ 2147483646 h 640"/>
                <a:gd name="T106" fmla="*/ 2147483646 w 2706"/>
                <a:gd name="T107" fmla="*/ 0 h 640"/>
                <a:gd name="T108" fmla="*/ 2147483646 w 2706"/>
                <a:gd name="T109" fmla="*/ 0 h 640"/>
                <a:gd name="T110" fmla="*/ 2147483646 w 2706"/>
                <a:gd name="T111" fmla="*/ 0 h 640"/>
                <a:gd name="T112" fmla="*/ 2147483646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en-US"/>
            </a:p>
          </p:txBody>
        </p:sp>
        <p:sp>
          <p:nvSpPr>
            <p:cNvPr id="7" name="Freeform 18"/>
            <p:cNvSpPr>
              <a:spLocks/>
            </p:cNvSpPr>
            <p:nvPr/>
          </p:nvSpPr>
          <p:spPr bwMode="hidden">
            <a:xfrm>
              <a:off x="-308538" y="4318998"/>
              <a:ext cx="8280254" cy="1208906"/>
            </a:xfrm>
            <a:custGeom>
              <a:avLst/>
              <a:gdLst>
                <a:gd name="T0" fmla="*/ 2147483646 w 5216"/>
                <a:gd name="T1" fmla="*/ 2147483646 h 762"/>
                <a:gd name="T2" fmla="*/ 2147483646 w 5216"/>
                <a:gd name="T3" fmla="*/ 2147483646 h 762"/>
                <a:gd name="T4" fmla="*/ 2147483646 w 5216"/>
                <a:gd name="T5" fmla="*/ 2147483646 h 762"/>
                <a:gd name="T6" fmla="*/ 2147483646 w 5216"/>
                <a:gd name="T7" fmla="*/ 2147483646 h 762"/>
                <a:gd name="T8" fmla="*/ 2147483646 w 5216"/>
                <a:gd name="T9" fmla="*/ 2147483646 h 762"/>
                <a:gd name="T10" fmla="*/ 2147483646 w 5216"/>
                <a:gd name="T11" fmla="*/ 2147483646 h 762"/>
                <a:gd name="T12" fmla="*/ 2147483646 w 5216"/>
                <a:gd name="T13" fmla="*/ 2147483646 h 762"/>
                <a:gd name="T14" fmla="*/ 2147483646 w 5216"/>
                <a:gd name="T15" fmla="*/ 2147483646 h 762"/>
                <a:gd name="T16" fmla="*/ 2147483646 w 5216"/>
                <a:gd name="T17" fmla="*/ 2147483646 h 762"/>
                <a:gd name="T18" fmla="*/ 2147483646 w 5216"/>
                <a:gd name="T19" fmla="*/ 2147483646 h 762"/>
                <a:gd name="T20" fmla="*/ 2147483646 w 5216"/>
                <a:gd name="T21" fmla="*/ 2147483646 h 762"/>
                <a:gd name="T22" fmla="*/ 2147483646 w 5216"/>
                <a:gd name="T23" fmla="*/ 2147483646 h 762"/>
                <a:gd name="T24" fmla="*/ 2147483646 w 5216"/>
                <a:gd name="T25" fmla="*/ 2147483646 h 762"/>
                <a:gd name="T26" fmla="*/ 2147483646 w 5216"/>
                <a:gd name="T27" fmla="*/ 0 h 762"/>
                <a:gd name="T28" fmla="*/ 2147483646 w 5216"/>
                <a:gd name="T29" fmla="*/ 2147483646 h 762"/>
                <a:gd name="T30" fmla="*/ 2147483646 w 5216"/>
                <a:gd name="T31" fmla="*/ 2147483646 h 762"/>
                <a:gd name="T32" fmla="*/ 0 w 5216"/>
                <a:gd name="T33" fmla="*/ 2147483646 h 762"/>
                <a:gd name="T34" fmla="*/ 2147483646 w 5216"/>
                <a:gd name="T35" fmla="*/ 2147483646 h 762"/>
                <a:gd name="T36" fmla="*/ 2147483646 w 5216"/>
                <a:gd name="T37" fmla="*/ 2147483646 h 762"/>
                <a:gd name="T38" fmla="*/ 2147483646 w 5216"/>
                <a:gd name="T39" fmla="*/ 2147483646 h 762"/>
                <a:gd name="T40" fmla="*/ 2147483646 w 5216"/>
                <a:gd name="T41" fmla="*/ 2147483646 h 762"/>
                <a:gd name="T42" fmla="*/ 2147483646 w 5216"/>
                <a:gd name="T43" fmla="*/ 2147483646 h 762"/>
                <a:gd name="T44" fmla="*/ 2147483646 w 5216"/>
                <a:gd name="T45" fmla="*/ 2147483646 h 762"/>
                <a:gd name="T46" fmla="*/ 2147483646 w 5216"/>
                <a:gd name="T47" fmla="*/ 2147483646 h 762"/>
                <a:gd name="T48" fmla="*/ 2147483646 w 5216"/>
                <a:gd name="T49" fmla="*/ 2147483646 h 762"/>
                <a:gd name="T50" fmla="*/ 2147483646 w 5216"/>
                <a:gd name="T51" fmla="*/ 2147483646 h 762"/>
                <a:gd name="T52" fmla="*/ 2147483646 w 5216"/>
                <a:gd name="T53" fmla="*/ 2147483646 h 762"/>
                <a:gd name="T54" fmla="*/ 2147483646 w 5216"/>
                <a:gd name="T55" fmla="*/ 2147483646 h 762"/>
                <a:gd name="T56" fmla="*/ 2147483646 w 5216"/>
                <a:gd name="T57" fmla="*/ 2147483646 h 762"/>
                <a:gd name="T58" fmla="*/ 2147483646 w 5216"/>
                <a:gd name="T59" fmla="*/ 2147483646 h 762"/>
                <a:gd name="T60" fmla="*/ 2147483646 w 5216"/>
                <a:gd name="T61" fmla="*/ 2147483646 h 762"/>
                <a:gd name="T62" fmla="*/ 2147483646 w 5216"/>
                <a:gd name="T63" fmla="*/ 2147483646 h 762"/>
                <a:gd name="T64" fmla="*/ 2147483646 w 5216"/>
                <a:gd name="T65" fmla="*/ 2147483646 h 762"/>
                <a:gd name="T66" fmla="*/ 2147483646 w 5216"/>
                <a:gd name="T67" fmla="*/ 2147483646 h 762"/>
                <a:gd name="T68" fmla="*/ 2147483646 w 5216"/>
                <a:gd name="T69" fmla="*/ 2147483646 h 762"/>
                <a:gd name="T70" fmla="*/ 2147483646 w 5216"/>
                <a:gd name="T71" fmla="*/ 2147483646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en-US"/>
            </a:p>
          </p:txBody>
        </p:sp>
        <p:sp>
          <p:nvSpPr>
            <p:cNvPr id="8" name="Freeform 22"/>
            <p:cNvSpPr>
              <a:spLocks/>
            </p:cNvSpPr>
            <p:nvPr/>
          </p:nvSpPr>
          <p:spPr bwMode="hidden">
            <a:xfrm>
              <a:off x="4014" y="4334786"/>
              <a:ext cx="8164231" cy="1102902"/>
            </a:xfrm>
            <a:custGeom>
              <a:avLst/>
              <a:gdLst>
                <a:gd name="T0" fmla="*/ 0 w 5144"/>
                <a:gd name="T1" fmla="*/ 2147483646 h 694"/>
                <a:gd name="T2" fmla="*/ 0 w 5144"/>
                <a:gd name="T3" fmla="*/ 2147483646 h 694"/>
                <a:gd name="T4" fmla="*/ 2147483646 w 5144"/>
                <a:gd name="T5" fmla="*/ 2147483646 h 694"/>
                <a:gd name="T6" fmla="*/ 2147483646 w 5144"/>
                <a:gd name="T7" fmla="*/ 2147483646 h 694"/>
                <a:gd name="T8" fmla="*/ 2147483646 w 5144"/>
                <a:gd name="T9" fmla="*/ 2147483646 h 694"/>
                <a:gd name="T10" fmla="*/ 2147483646 w 5144"/>
                <a:gd name="T11" fmla="*/ 2147483646 h 694"/>
                <a:gd name="T12" fmla="*/ 2147483646 w 5144"/>
                <a:gd name="T13" fmla="*/ 2147483646 h 694"/>
                <a:gd name="T14" fmla="*/ 2147483646 w 5144"/>
                <a:gd name="T15" fmla="*/ 2147483646 h 694"/>
                <a:gd name="T16" fmla="*/ 2147483646 w 5144"/>
                <a:gd name="T17" fmla="*/ 2147483646 h 694"/>
                <a:gd name="T18" fmla="*/ 2147483646 w 5144"/>
                <a:gd name="T19" fmla="*/ 2147483646 h 694"/>
                <a:gd name="T20" fmla="*/ 2147483646 w 5144"/>
                <a:gd name="T21" fmla="*/ 2147483646 h 694"/>
                <a:gd name="T22" fmla="*/ 2147483646 w 5144"/>
                <a:gd name="T23" fmla="*/ 2147483646 h 694"/>
                <a:gd name="T24" fmla="*/ 2147483646 w 5144"/>
                <a:gd name="T25" fmla="*/ 0 h 694"/>
                <a:gd name="T26" fmla="*/ 2147483646 w 5144"/>
                <a:gd name="T27" fmla="*/ 2147483646 h 694"/>
                <a:gd name="T28" fmla="*/ 2147483646 w 5144"/>
                <a:gd name="T29" fmla="*/ 2147483646 h 694"/>
                <a:gd name="T30" fmla="*/ 2147483646 w 5144"/>
                <a:gd name="T31" fmla="*/ 2147483646 h 694"/>
                <a:gd name="T32" fmla="*/ 2147483646 w 5144"/>
                <a:gd name="T33" fmla="*/ 2147483646 h 694"/>
                <a:gd name="T34" fmla="*/ 2147483646 w 5144"/>
                <a:gd name="T35" fmla="*/ 2147483646 h 694"/>
                <a:gd name="T36" fmla="*/ 2147483646 w 5144"/>
                <a:gd name="T37" fmla="*/ 2147483646 h 694"/>
                <a:gd name="T38" fmla="*/ 2147483646 w 5144"/>
                <a:gd name="T39" fmla="*/ 2147483646 h 694"/>
                <a:gd name="T40" fmla="*/ 2147483646 w 5144"/>
                <a:gd name="T41" fmla="*/ 2147483646 h 694"/>
                <a:gd name="T42" fmla="*/ 2147483646 w 5144"/>
                <a:gd name="T43" fmla="*/ 2147483646 h 694"/>
                <a:gd name="T44" fmla="*/ 2147483646 w 5144"/>
                <a:gd name="T45" fmla="*/ 2147483646 h 694"/>
                <a:gd name="T46" fmla="*/ 2147483646 w 5144"/>
                <a:gd name="T47" fmla="*/ 2147483646 h 694"/>
                <a:gd name="T48" fmla="*/ 2147483646 w 5144"/>
                <a:gd name="T49" fmla="*/ 2147483646 h 694"/>
                <a:gd name="T50" fmla="*/ 2147483646 w 5144"/>
                <a:gd name="T51" fmla="*/ 2147483646 h 694"/>
                <a:gd name="T52" fmla="*/ 2147483646 w 5144"/>
                <a:gd name="T53" fmla="*/ 2147483646 h 694"/>
                <a:gd name="T54" fmla="*/ 2147483646 w 5144"/>
                <a:gd name="T55" fmla="*/ 2147483646 h 694"/>
                <a:gd name="T56" fmla="*/ 2147483646 w 5144"/>
                <a:gd name="T57" fmla="*/ 2147483646 h 694"/>
                <a:gd name="T58" fmla="*/ 2147483646 w 5144"/>
                <a:gd name="T59" fmla="*/ 2147483646 h 694"/>
                <a:gd name="T60" fmla="*/ 2147483646 w 5144"/>
                <a:gd name="T61" fmla="*/ 2147483646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p>
          </p:txBody>
        </p:sp>
        <p:sp>
          <p:nvSpPr>
            <p:cNvPr id="9" name="Freeform 26"/>
            <p:cNvSpPr>
              <a:spLocks/>
            </p:cNvSpPr>
            <p:nvPr/>
          </p:nvSpPr>
          <p:spPr bwMode="hidden">
            <a:xfrm>
              <a:off x="4157164" y="4316742"/>
              <a:ext cx="4939265" cy="926979"/>
            </a:xfrm>
            <a:custGeom>
              <a:avLst/>
              <a:gdLst>
                <a:gd name="T0" fmla="*/ 0 w 3112"/>
                <a:gd name="T1" fmla="*/ 2147483646 h 584"/>
                <a:gd name="T2" fmla="*/ 0 w 3112"/>
                <a:gd name="T3" fmla="*/ 2147483646 h 584"/>
                <a:gd name="T4" fmla="*/ 2147483646 w 3112"/>
                <a:gd name="T5" fmla="*/ 2147483646 h 584"/>
                <a:gd name="T6" fmla="*/ 2147483646 w 3112"/>
                <a:gd name="T7" fmla="*/ 2147483646 h 584"/>
                <a:gd name="T8" fmla="*/ 2147483646 w 3112"/>
                <a:gd name="T9" fmla="*/ 2147483646 h 584"/>
                <a:gd name="T10" fmla="*/ 2147483646 w 3112"/>
                <a:gd name="T11" fmla="*/ 2147483646 h 584"/>
                <a:gd name="T12" fmla="*/ 2147483646 w 3112"/>
                <a:gd name="T13" fmla="*/ 2147483646 h 584"/>
                <a:gd name="T14" fmla="*/ 2147483646 w 3112"/>
                <a:gd name="T15" fmla="*/ 2147483646 h 584"/>
                <a:gd name="T16" fmla="*/ 2147483646 w 3112"/>
                <a:gd name="T17" fmla="*/ 2147483646 h 584"/>
                <a:gd name="T18" fmla="*/ 2147483646 w 3112"/>
                <a:gd name="T19" fmla="*/ 2147483646 h 584"/>
                <a:gd name="T20" fmla="*/ 2147483646 w 3112"/>
                <a:gd name="T21" fmla="*/ 2147483646 h 584"/>
                <a:gd name="T22" fmla="*/ 2147483646 w 3112"/>
                <a:gd name="T23" fmla="*/ 2147483646 h 584"/>
                <a:gd name="T24" fmla="*/ 2147483646 w 3112"/>
                <a:gd name="T25" fmla="*/ 2147483646 h 584"/>
                <a:gd name="T26" fmla="*/ 2147483646 w 3112"/>
                <a:gd name="T27" fmla="*/ 2147483646 h 584"/>
                <a:gd name="T28" fmla="*/ 2147483646 w 3112"/>
                <a:gd name="T29" fmla="*/ 2147483646 h 584"/>
                <a:gd name="T30" fmla="*/ 2147483646 w 3112"/>
                <a:gd name="T31" fmla="*/ 2147483646 h 584"/>
                <a:gd name="T32" fmla="*/ 2147483646 w 3112"/>
                <a:gd name="T33" fmla="*/ 2147483646 h 584"/>
                <a:gd name="T34" fmla="*/ 2147483646 w 3112"/>
                <a:gd name="T35" fmla="*/ 2147483646 h 584"/>
                <a:gd name="T36" fmla="*/ 2147483646 w 3112"/>
                <a:gd name="T37" fmla="*/ 2147483646 h 584"/>
                <a:gd name="T38" fmla="*/ 2147483646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p>
          </p:txBody>
        </p:sp>
        <p:sp useBgFill="1">
          <p:nvSpPr>
            <p:cNvPr id="10" name="Freeform 26"/>
            <p:cNvSpPr>
              <a:spLocks/>
            </p:cNvSpPr>
            <p:nvPr/>
          </p:nvSpPr>
          <p:spPr bwMode="hidden">
            <a:xfrm>
              <a:off x="-3905250" y="4294188"/>
              <a:ext cx="13011150" cy="1892300"/>
            </a:xfrm>
            <a:custGeom>
              <a:avLst/>
              <a:gdLst>
                <a:gd name="T0" fmla="*/ 2147483646 w 8196"/>
                <a:gd name="T1" fmla="*/ 2147483646 h 1192"/>
                <a:gd name="T2" fmla="*/ 2147483646 w 8196"/>
                <a:gd name="T3" fmla="*/ 2147483646 h 1192"/>
                <a:gd name="T4" fmla="*/ 2147483646 w 8196"/>
                <a:gd name="T5" fmla="*/ 2147483646 h 1192"/>
                <a:gd name="T6" fmla="*/ 2147483646 w 8196"/>
                <a:gd name="T7" fmla="*/ 2147483646 h 1192"/>
                <a:gd name="T8" fmla="*/ 2147483646 w 8196"/>
                <a:gd name="T9" fmla="*/ 2147483646 h 1192"/>
                <a:gd name="T10" fmla="*/ 2147483646 w 8196"/>
                <a:gd name="T11" fmla="*/ 2147483646 h 1192"/>
                <a:gd name="T12" fmla="*/ 2147483646 w 8196"/>
                <a:gd name="T13" fmla="*/ 2147483646 h 1192"/>
                <a:gd name="T14" fmla="*/ 2147483646 w 8196"/>
                <a:gd name="T15" fmla="*/ 2147483646 h 1192"/>
                <a:gd name="T16" fmla="*/ 2147483646 w 8196"/>
                <a:gd name="T17" fmla="*/ 2147483646 h 1192"/>
                <a:gd name="T18" fmla="*/ 2147483646 w 8196"/>
                <a:gd name="T19" fmla="*/ 2147483646 h 1192"/>
                <a:gd name="T20" fmla="*/ 2147483646 w 8196"/>
                <a:gd name="T21" fmla="*/ 2147483646 h 1192"/>
                <a:gd name="T22" fmla="*/ 2147483646 w 8196"/>
                <a:gd name="T23" fmla="*/ 2147483646 h 1192"/>
                <a:gd name="T24" fmla="*/ 2147483646 w 8196"/>
                <a:gd name="T25" fmla="*/ 2147483646 h 1192"/>
                <a:gd name="T26" fmla="*/ 2147483646 w 8196"/>
                <a:gd name="T27" fmla="*/ 2147483646 h 1192"/>
                <a:gd name="T28" fmla="*/ 2147483646 w 8196"/>
                <a:gd name="T29" fmla="*/ 2147483646 h 1192"/>
                <a:gd name="T30" fmla="*/ 2147483646 w 8196"/>
                <a:gd name="T31" fmla="*/ 2147483646 h 1192"/>
                <a:gd name="T32" fmla="*/ 2147483646 w 8196"/>
                <a:gd name="T33" fmla="*/ 2147483646 h 1192"/>
                <a:gd name="T34" fmla="*/ 2147483646 w 8196"/>
                <a:gd name="T35" fmla="*/ 2147483646 h 1192"/>
                <a:gd name="T36" fmla="*/ 2147483646 w 8196"/>
                <a:gd name="T37" fmla="*/ 2147483646 h 1192"/>
                <a:gd name="T38" fmla="*/ 2147483646 w 8196"/>
                <a:gd name="T39" fmla="*/ 2147483646 h 1192"/>
                <a:gd name="T40" fmla="*/ 2147483646 w 8196"/>
                <a:gd name="T41" fmla="*/ 2147483646 h 1192"/>
                <a:gd name="T42" fmla="*/ 2147483646 w 8196"/>
                <a:gd name="T43" fmla="*/ 2147483646 h 1192"/>
                <a:gd name="T44" fmla="*/ 2147483646 w 8196"/>
                <a:gd name="T45" fmla="*/ 0 h 1192"/>
                <a:gd name="T46" fmla="*/ 2147483646 w 8196"/>
                <a:gd name="T47" fmla="*/ 2147483646 h 1192"/>
                <a:gd name="T48" fmla="*/ 2147483646 w 8196"/>
                <a:gd name="T49" fmla="*/ 2147483646 h 1192"/>
                <a:gd name="T50" fmla="*/ 2147483646 w 8196"/>
                <a:gd name="T51" fmla="*/ 2147483646 h 1192"/>
                <a:gd name="T52" fmla="*/ 2147483646 w 8196"/>
                <a:gd name="T53" fmla="*/ 2147483646 h 1192"/>
                <a:gd name="T54" fmla="*/ 2147483646 w 8196"/>
                <a:gd name="T55" fmla="*/ 2147483646 h 1192"/>
                <a:gd name="T56" fmla="*/ 2147483646 w 8196"/>
                <a:gd name="T57" fmla="*/ 2147483646 h 1192"/>
                <a:gd name="T58" fmla="*/ 2147483646 w 8196"/>
                <a:gd name="T59" fmla="*/ 2147483646 h 1192"/>
                <a:gd name="T60" fmla="*/ 2147483646 w 8196"/>
                <a:gd name="T61" fmla="*/ 2147483646 h 1192"/>
                <a:gd name="T62" fmla="*/ 0 w 8196"/>
                <a:gd name="T63" fmla="*/ 2147483646 h 1192"/>
                <a:gd name="T64" fmla="*/ 2147483646 w 8196"/>
                <a:gd name="T65" fmla="*/ 2147483646 h 1192"/>
                <a:gd name="T66" fmla="*/ 2147483646 w 8196"/>
                <a:gd name="T67" fmla="*/ 2147483646 h 1192"/>
                <a:gd name="T68" fmla="*/ 2147483646 w 8196"/>
                <a:gd name="T69" fmla="*/ 2147483646 h 1192"/>
                <a:gd name="T70" fmla="*/ 2147483646 w 8196"/>
                <a:gd name="T71" fmla="*/ 2147483646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en-US"/>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Date Placeholder 3"/>
          <p:cNvSpPr>
            <a:spLocks noGrp="1"/>
          </p:cNvSpPr>
          <p:nvPr>
            <p:ph type="dt" sz="half" idx="10"/>
          </p:nvPr>
        </p:nvSpPr>
        <p:spPr/>
        <p:txBody>
          <a:bodyPr/>
          <a:lstStyle>
            <a:lvl1pPr>
              <a:defRPr/>
            </a:lvl1pPr>
          </a:lstStyle>
          <a:p>
            <a:pPr>
              <a:defRPr/>
            </a:pPr>
            <a:endParaRPr lang="en-US"/>
          </a:p>
        </p:txBody>
      </p:sp>
      <p:sp>
        <p:nvSpPr>
          <p:cNvPr id="12" name="Footer Placeholder 4"/>
          <p:cNvSpPr>
            <a:spLocks noGrp="1"/>
          </p:cNvSpPr>
          <p:nvPr>
            <p:ph type="ftr" sz="quarter" idx="11"/>
          </p:nvPr>
        </p:nvSpPr>
        <p:spPr/>
        <p:txBody>
          <a:bodyPr/>
          <a:lstStyle>
            <a:lvl1pPr>
              <a:defRPr/>
            </a:lvl1pPr>
          </a:lstStyle>
          <a:p>
            <a:pPr>
              <a:defRPr/>
            </a:pPr>
            <a:endParaRPr lang="en-US"/>
          </a:p>
        </p:txBody>
      </p:sp>
      <p:sp>
        <p:nvSpPr>
          <p:cNvPr id="13" name="Slide Number Placeholder 5"/>
          <p:cNvSpPr>
            <a:spLocks noGrp="1"/>
          </p:cNvSpPr>
          <p:nvPr>
            <p:ph type="sldNum" sz="quarter" idx="12"/>
          </p:nvPr>
        </p:nvSpPr>
        <p:spPr/>
        <p:txBody>
          <a:bodyPr/>
          <a:lstStyle>
            <a:lvl1pPr>
              <a:defRPr/>
            </a:lvl1pPr>
          </a:lstStyle>
          <a:p>
            <a:pPr>
              <a:defRPr/>
            </a:pPr>
            <a:fld id="{8F97BE99-C694-4CAB-86FB-9C25A60F1F54}" type="slidenum">
              <a:rPr lang="en-US" altLang="id-ID"/>
              <a:pPr>
                <a:defRPr/>
              </a:pPr>
              <a:t>‹#›</a:t>
            </a:fld>
            <a:endParaRPr lang="en-US" altLang="id-ID"/>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C734D32-F2E4-444A-BDE5-A3CB9C913FCB}" type="slidenum">
              <a:rPr lang="en-US" altLang="id-ID"/>
              <a:pPr>
                <a:defRPr/>
              </a:pPr>
              <a:t>‹#›</a:t>
            </a:fld>
            <a:endParaRPr lang="en-US" altLang="id-ID"/>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063BC96-3678-400C-A4CD-C04CF8045201}" type="slidenum">
              <a:rPr lang="en-US" altLang="id-ID"/>
              <a:pPr>
                <a:defRPr/>
              </a:pPr>
              <a:t>‹#›</a:t>
            </a:fld>
            <a:endParaRPr lang="en-US" altLang="id-ID"/>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323119C-70D7-40E0-8376-A9C519F55CEF}" type="slidenum">
              <a:rPr lang="en-US" altLang="id-ID"/>
              <a:pPr>
                <a:defRPr/>
              </a:pPr>
              <a:t>‹#›</a:t>
            </a:fld>
            <a:endParaRPr lang="en-US" altLang="id-ID"/>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B5F52CF-DEAF-4132-A939-D4E318ADE743}" type="slidenum">
              <a:rPr lang="en-US" altLang="id-ID"/>
              <a:pPr>
                <a:defRPr/>
              </a:pPr>
              <a:t>‹#›</a:t>
            </a:fld>
            <a:endParaRPr lang="en-US" altLang="id-ID"/>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413C25A-960F-48E7-94F2-56AF90537C50}" type="slidenum">
              <a:rPr lang="en-US" altLang="id-ID"/>
              <a:pPr>
                <a:defRPr/>
              </a:pPr>
              <a:t>‹#›</a:t>
            </a:fld>
            <a:endParaRPr lang="en-US" altLang="id-ID"/>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33DC274-15B7-4FB4-9B57-AD5E14F250F5}" type="slidenum">
              <a:rPr lang="en-US" altLang="id-ID"/>
              <a:pPr>
                <a:defRPr/>
              </a:pPr>
              <a:t>‹#›</a:t>
            </a:fld>
            <a:endParaRPr lang="en-US" altLang="id-ID"/>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d-ID"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5F80163-D481-47B8-87D8-020B64ECBB28}" type="slidenum">
              <a:rPr lang="en-US" altLang="id-ID"/>
              <a:pPr>
                <a:defRPr/>
              </a:pPr>
              <a:t>‹#›</a:t>
            </a:fld>
            <a:endParaRPr lang="en-US" altLang="id-ID"/>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id-ID" smtClean="0"/>
              <a:t>Click to edit Master title style</a:t>
            </a:r>
          </a:p>
        </p:txBody>
      </p:sp>
      <p:sp>
        <p:nvSpPr>
          <p:cNvPr id="1027" name="Rectangle 3"/>
          <p:cNvSpPr>
            <a:spLocks noGrp="1" noChangeArrowheads="1"/>
          </p:cNvSpPr>
          <p:nvPr>
            <p:ph type="body" idx="1"/>
          </p:nvPr>
        </p:nvSpPr>
        <p:spPr bwMode="auto">
          <a:xfrm>
            <a:off x="457200" y="1600200"/>
            <a:ext cx="8229600" cy="37004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id-ID" smtClean="0"/>
              <a:t>Click to edit Master text styles</a:t>
            </a:r>
          </a:p>
          <a:p>
            <a:pPr lvl="1"/>
            <a:r>
              <a:rPr lang="en-US" altLang="id-ID" smtClean="0"/>
              <a:t>Second level</a:t>
            </a:r>
          </a:p>
          <a:p>
            <a:pPr lvl="2"/>
            <a:r>
              <a:rPr lang="en-US" altLang="id-ID" smtClean="0"/>
              <a:t>Third level</a:t>
            </a:r>
          </a:p>
          <a:p>
            <a:pPr lvl="3"/>
            <a:r>
              <a:rPr lang="en-US" altLang="id-ID" smtClean="0"/>
              <a:t>Fourth level</a:t>
            </a:r>
          </a:p>
          <a:p>
            <a:pPr lvl="4"/>
            <a:r>
              <a:rPr lang="en-US" altLang="id-ID"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421F5F26-6778-434E-81F8-C1D9B2A1A0BD}" type="slidenum">
              <a:rPr lang="en-US" altLang="id-ID"/>
              <a:pPr>
                <a:defRPr/>
              </a:pPr>
              <a:t>‹#›</a:t>
            </a:fld>
            <a:endParaRPr lang="en-US" altLang="id-ID"/>
          </a:p>
        </p:txBody>
      </p:sp>
      <p:pic>
        <p:nvPicPr>
          <p:cNvPr id="1031" name="Picture 21" descr="justpad"/>
          <p:cNvPicPr>
            <a:picLocks noChangeAspect="1" noChangeArrowheads="1"/>
          </p:cNvPicPr>
          <p:nvPr userDrawn="1"/>
        </p:nvPicPr>
        <p:blipFill>
          <a:blip r:embed="rId15"/>
          <a:srcRect l="1335" t="253" r="1352" b="276"/>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249" r:id="rId1"/>
    <p:sldLayoutId id="2147485250" r:id="rId2"/>
    <p:sldLayoutId id="2147485234" r:id="rId3"/>
    <p:sldLayoutId id="2147485235" r:id="rId4"/>
    <p:sldLayoutId id="2147485236" r:id="rId5"/>
    <p:sldLayoutId id="2147485237" r:id="rId6"/>
    <p:sldLayoutId id="2147485238" r:id="rId7"/>
    <p:sldLayoutId id="2147485239" r:id="rId8"/>
    <p:sldLayoutId id="2147485240" r:id="rId9"/>
    <p:sldLayoutId id="2147485241" r:id="rId10"/>
    <p:sldLayoutId id="2147485242" r:id="rId11"/>
    <p:sldLayoutId id="2147485243" r:id="rId12"/>
    <p:sldLayoutId id="2147485244" r:id="rId13"/>
  </p:sldLayoutIdLst>
  <p:transition spd="slow">
    <p:cove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2051" name="Group 15"/>
          <p:cNvGrpSpPr>
            <a:grpSpLocks noChangeAspect="1"/>
          </p:cNvGrpSpPr>
          <p:nvPr/>
        </p:nvGrpSpPr>
        <p:grpSpPr bwMode="auto">
          <a:xfrm>
            <a:off x="211138" y="1679575"/>
            <a:ext cx="8723312" cy="1330325"/>
            <a:chOff x="-3905251" y="4294188"/>
            <a:chExt cx="13027839" cy="1892300"/>
          </a:xfrm>
        </p:grpSpPr>
        <p:sp>
          <p:nvSpPr>
            <p:cNvPr id="2058" name="Freeform 14"/>
            <p:cNvSpPr>
              <a:spLocks/>
            </p:cNvSpPr>
            <p:nvPr/>
          </p:nvSpPr>
          <p:spPr bwMode="hidden">
            <a:xfrm>
              <a:off x="4810006" y="4499677"/>
              <a:ext cx="4295986" cy="1016152"/>
            </a:xfrm>
            <a:custGeom>
              <a:avLst/>
              <a:gdLst>
                <a:gd name="T0" fmla="*/ 2147483646 w 2706"/>
                <a:gd name="T1" fmla="*/ 0 h 640"/>
                <a:gd name="T2" fmla="*/ 2147483646 w 2706"/>
                <a:gd name="T3" fmla="*/ 0 h 640"/>
                <a:gd name="T4" fmla="*/ 2147483646 w 2706"/>
                <a:gd name="T5" fmla="*/ 2147483646 h 640"/>
                <a:gd name="T6" fmla="*/ 2147483646 w 2706"/>
                <a:gd name="T7" fmla="*/ 2147483646 h 640"/>
                <a:gd name="T8" fmla="*/ 2147483646 w 2706"/>
                <a:gd name="T9" fmla="*/ 2147483646 h 640"/>
                <a:gd name="T10" fmla="*/ 2147483646 w 2706"/>
                <a:gd name="T11" fmla="*/ 2147483646 h 640"/>
                <a:gd name="T12" fmla="*/ 2147483646 w 2706"/>
                <a:gd name="T13" fmla="*/ 2147483646 h 640"/>
                <a:gd name="T14" fmla="*/ 2147483646 w 2706"/>
                <a:gd name="T15" fmla="*/ 2147483646 h 640"/>
                <a:gd name="T16" fmla="*/ 2147483646 w 2706"/>
                <a:gd name="T17" fmla="*/ 2147483646 h 640"/>
                <a:gd name="T18" fmla="*/ 2147483646 w 2706"/>
                <a:gd name="T19" fmla="*/ 2147483646 h 640"/>
                <a:gd name="T20" fmla="*/ 2147483646 w 2706"/>
                <a:gd name="T21" fmla="*/ 2147483646 h 640"/>
                <a:gd name="T22" fmla="*/ 2147483646 w 2706"/>
                <a:gd name="T23" fmla="*/ 2147483646 h 640"/>
                <a:gd name="T24" fmla="*/ 2147483646 w 2706"/>
                <a:gd name="T25" fmla="*/ 2147483646 h 640"/>
                <a:gd name="T26" fmla="*/ 2147483646 w 2706"/>
                <a:gd name="T27" fmla="*/ 2147483646 h 640"/>
                <a:gd name="T28" fmla="*/ 2147483646 w 2706"/>
                <a:gd name="T29" fmla="*/ 2147483646 h 640"/>
                <a:gd name="T30" fmla="*/ 2147483646 w 2706"/>
                <a:gd name="T31" fmla="*/ 2147483646 h 640"/>
                <a:gd name="T32" fmla="*/ 2147483646 w 2706"/>
                <a:gd name="T33" fmla="*/ 2147483646 h 640"/>
                <a:gd name="T34" fmla="*/ 2147483646 w 2706"/>
                <a:gd name="T35" fmla="*/ 2147483646 h 640"/>
                <a:gd name="T36" fmla="*/ 0 w 2706"/>
                <a:gd name="T37" fmla="*/ 2147483646 h 640"/>
                <a:gd name="T38" fmla="*/ 0 w 2706"/>
                <a:gd name="T39" fmla="*/ 2147483646 h 640"/>
                <a:gd name="T40" fmla="*/ 2147483646 w 2706"/>
                <a:gd name="T41" fmla="*/ 2147483646 h 640"/>
                <a:gd name="T42" fmla="*/ 2147483646 w 2706"/>
                <a:gd name="T43" fmla="*/ 2147483646 h 640"/>
                <a:gd name="T44" fmla="*/ 2147483646 w 2706"/>
                <a:gd name="T45" fmla="*/ 2147483646 h 640"/>
                <a:gd name="T46" fmla="*/ 2147483646 w 2706"/>
                <a:gd name="T47" fmla="*/ 2147483646 h 640"/>
                <a:gd name="T48" fmla="*/ 2147483646 w 2706"/>
                <a:gd name="T49" fmla="*/ 2147483646 h 640"/>
                <a:gd name="T50" fmla="*/ 2147483646 w 2706"/>
                <a:gd name="T51" fmla="*/ 2147483646 h 640"/>
                <a:gd name="T52" fmla="*/ 2147483646 w 2706"/>
                <a:gd name="T53" fmla="*/ 2147483646 h 640"/>
                <a:gd name="T54" fmla="*/ 2147483646 w 2706"/>
                <a:gd name="T55" fmla="*/ 2147483646 h 640"/>
                <a:gd name="T56" fmla="*/ 2147483646 w 2706"/>
                <a:gd name="T57" fmla="*/ 2147483646 h 640"/>
                <a:gd name="T58" fmla="*/ 2147483646 w 2706"/>
                <a:gd name="T59" fmla="*/ 2147483646 h 640"/>
                <a:gd name="T60" fmla="*/ 2147483646 w 2706"/>
                <a:gd name="T61" fmla="*/ 2147483646 h 640"/>
                <a:gd name="T62" fmla="*/ 2147483646 w 2706"/>
                <a:gd name="T63" fmla="*/ 2147483646 h 640"/>
                <a:gd name="T64" fmla="*/ 2147483646 w 2706"/>
                <a:gd name="T65" fmla="*/ 2147483646 h 640"/>
                <a:gd name="T66" fmla="*/ 2147483646 w 2706"/>
                <a:gd name="T67" fmla="*/ 2147483646 h 640"/>
                <a:gd name="T68" fmla="*/ 2147483646 w 2706"/>
                <a:gd name="T69" fmla="*/ 2147483646 h 640"/>
                <a:gd name="T70" fmla="*/ 2147483646 w 2706"/>
                <a:gd name="T71" fmla="*/ 2147483646 h 640"/>
                <a:gd name="T72" fmla="*/ 2147483646 w 2706"/>
                <a:gd name="T73" fmla="*/ 2147483646 h 640"/>
                <a:gd name="T74" fmla="*/ 2147483646 w 2706"/>
                <a:gd name="T75" fmla="*/ 2147483646 h 640"/>
                <a:gd name="T76" fmla="*/ 2147483646 w 2706"/>
                <a:gd name="T77" fmla="*/ 2147483646 h 640"/>
                <a:gd name="T78" fmla="*/ 2147483646 w 2706"/>
                <a:gd name="T79" fmla="*/ 2147483646 h 640"/>
                <a:gd name="T80" fmla="*/ 2147483646 w 2706"/>
                <a:gd name="T81" fmla="*/ 2147483646 h 640"/>
                <a:gd name="T82" fmla="*/ 2147483646 w 2706"/>
                <a:gd name="T83" fmla="*/ 2147483646 h 640"/>
                <a:gd name="T84" fmla="*/ 2147483646 w 2706"/>
                <a:gd name="T85" fmla="*/ 2147483646 h 640"/>
                <a:gd name="T86" fmla="*/ 2147483646 w 2706"/>
                <a:gd name="T87" fmla="*/ 2147483646 h 640"/>
                <a:gd name="T88" fmla="*/ 2147483646 w 2706"/>
                <a:gd name="T89" fmla="*/ 2147483646 h 640"/>
                <a:gd name="T90" fmla="*/ 2147483646 w 2706"/>
                <a:gd name="T91" fmla="*/ 2147483646 h 640"/>
                <a:gd name="T92" fmla="*/ 2147483646 w 2706"/>
                <a:gd name="T93" fmla="*/ 2147483646 h 640"/>
                <a:gd name="T94" fmla="*/ 2147483646 w 2706"/>
                <a:gd name="T95" fmla="*/ 2147483646 h 640"/>
                <a:gd name="T96" fmla="*/ 2147483646 w 2706"/>
                <a:gd name="T97" fmla="*/ 2147483646 h 640"/>
                <a:gd name="T98" fmla="*/ 2147483646 w 2706"/>
                <a:gd name="T99" fmla="*/ 2147483646 h 640"/>
                <a:gd name="T100" fmla="*/ 2147483646 w 2706"/>
                <a:gd name="T101" fmla="*/ 2147483646 h 640"/>
                <a:gd name="T102" fmla="*/ 2147483646 w 2706"/>
                <a:gd name="T103" fmla="*/ 2147483646 h 640"/>
                <a:gd name="T104" fmla="*/ 2147483646 w 2706"/>
                <a:gd name="T105" fmla="*/ 2147483646 h 640"/>
                <a:gd name="T106" fmla="*/ 2147483646 w 2706"/>
                <a:gd name="T107" fmla="*/ 0 h 640"/>
                <a:gd name="T108" fmla="*/ 2147483646 w 2706"/>
                <a:gd name="T109" fmla="*/ 0 h 640"/>
                <a:gd name="T110" fmla="*/ 2147483646 w 2706"/>
                <a:gd name="T111" fmla="*/ 0 h 640"/>
                <a:gd name="T112" fmla="*/ 2147483646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en-US"/>
            </a:p>
          </p:txBody>
        </p:sp>
        <p:sp>
          <p:nvSpPr>
            <p:cNvPr id="2059" name="Freeform 18"/>
            <p:cNvSpPr>
              <a:spLocks/>
            </p:cNvSpPr>
            <p:nvPr/>
          </p:nvSpPr>
          <p:spPr bwMode="hidden">
            <a:xfrm>
              <a:off x="-308667" y="4319028"/>
              <a:ext cx="8279020" cy="1208091"/>
            </a:xfrm>
            <a:custGeom>
              <a:avLst/>
              <a:gdLst>
                <a:gd name="T0" fmla="*/ 2147483646 w 5216"/>
                <a:gd name="T1" fmla="*/ 2147483646 h 762"/>
                <a:gd name="T2" fmla="*/ 2147483646 w 5216"/>
                <a:gd name="T3" fmla="*/ 2147483646 h 762"/>
                <a:gd name="T4" fmla="*/ 2147483646 w 5216"/>
                <a:gd name="T5" fmla="*/ 2147483646 h 762"/>
                <a:gd name="T6" fmla="*/ 2147483646 w 5216"/>
                <a:gd name="T7" fmla="*/ 2147483646 h 762"/>
                <a:gd name="T8" fmla="*/ 2147483646 w 5216"/>
                <a:gd name="T9" fmla="*/ 2147483646 h 762"/>
                <a:gd name="T10" fmla="*/ 2147483646 w 5216"/>
                <a:gd name="T11" fmla="*/ 2147483646 h 762"/>
                <a:gd name="T12" fmla="*/ 2147483646 w 5216"/>
                <a:gd name="T13" fmla="*/ 2147483646 h 762"/>
                <a:gd name="T14" fmla="*/ 2147483646 w 5216"/>
                <a:gd name="T15" fmla="*/ 2147483646 h 762"/>
                <a:gd name="T16" fmla="*/ 2147483646 w 5216"/>
                <a:gd name="T17" fmla="*/ 2147483646 h 762"/>
                <a:gd name="T18" fmla="*/ 2147483646 w 5216"/>
                <a:gd name="T19" fmla="*/ 2147483646 h 762"/>
                <a:gd name="T20" fmla="*/ 2147483646 w 5216"/>
                <a:gd name="T21" fmla="*/ 2147483646 h 762"/>
                <a:gd name="T22" fmla="*/ 2147483646 w 5216"/>
                <a:gd name="T23" fmla="*/ 2147483646 h 762"/>
                <a:gd name="T24" fmla="*/ 2147483646 w 5216"/>
                <a:gd name="T25" fmla="*/ 2147483646 h 762"/>
                <a:gd name="T26" fmla="*/ 2147483646 w 5216"/>
                <a:gd name="T27" fmla="*/ 0 h 762"/>
                <a:gd name="T28" fmla="*/ 2147483646 w 5216"/>
                <a:gd name="T29" fmla="*/ 2147483646 h 762"/>
                <a:gd name="T30" fmla="*/ 2147483646 w 5216"/>
                <a:gd name="T31" fmla="*/ 2147483646 h 762"/>
                <a:gd name="T32" fmla="*/ 0 w 5216"/>
                <a:gd name="T33" fmla="*/ 2147483646 h 762"/>
                <a:gd name="T34" fmla="*/ 2147483646 w 5216"/>
                <a:gd name="T35" fmla="*/ 2147483646 h 762"/>
                <a:gd name="T36" fmla="*/ 2147483646 w 5216"/>
                <a:gd name="T37" fmla="*/ 2147483646 h 762"/>
                <a:gd name="T38" fmla="*/ 2147483646 w 5216"/>
                <a:gd name="T39" fmla="*/ 2147483646 h 762"/>
                <a:gd name="T40" fmla="*/ 2147483646 w 5216"/>
                <a:gd name="T41" fmla="*/ 2147483646 h 762"/>
                <a:gd name="T42" fmla="*/ 2147483646 w 5216"/>
                <a:gd name="T43" fmla="*/ 2147483646 h 762"/>
                <a:gd name="T44" fmla="*/ 2147483646 w 5216"/>
                <a:gd name="T45" fmla="*/ 2147483646 h 762"/>
                <a:gd name="T46" fmla="*/ 2147483646 w 5216"/>
                <a:gd name="T47" fmla="*/ 2147483646 h 762"/>
                <a:gd name="T48" fmla="*/ 2147483646 w 5216"/>
                <a:gd name="T49" fmla="*/ 2147483646 h 762"/>
                <a:gd name="T50" fmla="*/ 2147483646 w 5216"/>
                <a:gd name="T51" fmla="*/ 2147483646 h 762"/>
                <a:gd name="T52" fmla="*/ 2147483646 w 5216"/>
                <a:gd name="T53" fmla="*/ 2147483646 h 762"/>
                <a:gd name="T54" fmla="*/ 2147483646 w 5216"/>
                <a:gd name="T55" fmla="*/ 2147483646 h 762"/>
                <a:gd name="T56" fmla="*/ 2147483646 w 5216"/>
                <a:gd name="T57" fmla="*/ 2147483646 h 762"/>
                <a:gd name="T58" fmla="*/ 2147483646 w 5216"/>
                <a:gd name="T59" fmla="*/ 2147483646 h 762"/>
                <a:gd name="T60" fmla="*/ 2147483646 w 5216"/>
                <a:gd name="T61" fmla="*/ 2147483646 h 762"/>
                <a:gd name="T62" fmla="*/ 2147483646 w 5216"/>
                <a:gd name="T63" fmla="*/ 2147483646 h 762"/>
                <a:gd name="T64" fmla="*/ 2147483646 w 5216"/>
                <a:gd name="T65" fmla="*/ 2147483646 h 762"/>
                <a:gd name="T66" fmla="*/ 2147483646 w 5216"/>
                <a:gd name="T67" fmla="*/ 2147483646 h 762"/>
                <a:gd name="T68" fmla="*/ 2147483646 w 5216"/>
                <a:gd name="T69" fmla="*/ 2147483646 h 762"/>
                <a:gd name="T70" fmla="*/ 2147483646 w 5216"/>
                <a:gd name="T71" fmla="*/ 2147483646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en-US"/>
            </a:p>
          </p:txBody>
        </p:sp>
        <p:sp>
          <p:nvSpPr>
            <p:cNvPr id="2060" name="Freeform 22"/>
            <p:cNvSpPr>
              <a:spLocks/>
            </p:cNvSpPr>
            <p:nvPr/>
          </p:nvSpPr>
          <p:spPr bwMode="hidden">
            <a:xfrm>
              <a:off x="4286" y="4334834"/>
              <a:ext cx="8165219" cy="1101960"/>
            </a:xfrm>
            <a:custGeom>
              <a:avLst/>
              <a:gdLst>
                <a:gd name="T0" fmla="*/ 0 w 5144"/>
                <a:gd name="T1" fmla="*/ 2147483646 h 694"/>
                <a:gd name="T2" fmla="*/ 0 w 5144"/>
                <a:gd name="T3" fmla="*/ 2147483646 h 694"/>
                <a:gd name="T4" fmla="*/ 2147483646 w 5144"/>
                <a:gd name="T5" fmla="*/ 2147483646 h 694"/>
                <a:gd name="T6" fmla="*/ 2147483646 w 5144"/>
                <a:gd name="T7" fmla="*/ 2147483646 h 694"/>
                <a:gd name="T8" fmla="*/ 2147483646 w 5144"/>
                <a:gd name="T9" fmla="*/ 2147483646 h 694"/>
                <a:gd name="T10" fmla="*/ 2147483646 w 5144"/>
                <a:gd name="T11" fmla="*/ 2147483646 h 694"/>
                <a:gd name="T12" fmla="*/ 2147483646 w 5144"/>
                <a:gd name="T13" fmla="*/ 2147483646 h 694"/>
                <a:gd name="T14" fmla="*/ 2147483646 w 5144"/>
                <a:gd name="T15" fmla="*/ 2147483646 h 694"/>
                <a:gd name="T16" fmla="*/ 2147483646 w 5144"/>
                <a:gd name="T17" fmla="*/ 2147483646 h 694"/>
                <a:gd name="T18" fmla="*/ 2147483646 w 5144"/>
                <a:gd name="T19" fmla="*/ 2147483646 h 694"/>
                <a:gd name="T20" fmla="*/ 2147483646 w 5144"/>
                <a:gd name="T21" fmla="*/ 2147483646 h 694"/>
                <a:gd name="T22" fmla="*/ 2147483646 w 5144"/>
                <a:gd name="T23" fmla="*/ 2147483646 h 694"/>
                <a:gd name="T24" fmla="*/ 2147483646 w 5144"/>
                <a:gd name="T25" fmla="*/ 0 h 694"/>
                <a:gd name="T26" fmla="*/ 2147483646 w 5144"/>
                <a:gd name="T27" fmla="*/ 2147483646 h 694"/>
                <a:gd name="T28" fmla="*/ 2147483646 w 5144"/>
                <a:gd name="T29" fmla="*/ 2147483646 h 694"/>
                <a:gd name="T30" fmla="*/ 2147483646 w 5144"/>
                <a:gd name="T31" fmla="*/ 2147483646 h 694"/>
                <a:gd name="T32" fmla="*/ 2147483646 w 5144"/>
                <a:gd name="T33" fmla="*/ 2147483646 h 694"/>
                <a:gd name="T34" fmla="*/ 2147483646 w 5144"/>
                <a:gd name="T35" fmla="*/ 2147483646 h 694"/>
                <a:gd name="T36" fmla="*/ 2147483646 w 5144"/>
                <a:gd name="T37" fmla="*/ 2147483646 h 694"/>
                <a:gd name="T38" fmla="*/ 2147483646 w 5144"/>
                <a:gd name="T39" fmla="*/ 2147483646 h 694"/>
                <a:gd name="T40" fmla="*/ 2147483646 w 5144"/>
                <a:gd name="T41" fmla="*/ 2147483646 h 694"/>
                <a:gd name="T42" fmla="*/ 2147483646 w 5144"/>
                <a:gd name="T43" fmla="*/ 2147483646 h 694"/>
                <a:gd name="T44" fmla="*/ 2147483646 w 5144"/>
                <a:gd name="T45" fmla="*/ 2147483646 h 694"/>
                <a:gd name="T46" fmla="*/ 2147483646 w 5144"/>
                <a:gd name="T47" fmla="*/ 2147483646 h 694"/>
                <a:gd name="T48" fmla="*/ 2147483646 w 5144"/>
                <a:gd name="T49" fmla="*/ 2147483646 h 694"/>
                <a:gd name="T50" fmla="*/ 2147483646 w 5144"/>
                <a:gd name="T51" fmla="*/ 2147483646 h 694"/>
                <a:gd name="T52" fmla="*/ 2147483646 w 5144"/>
                <a:gd name="T53" fmla="*/ 2147483646 h 694"/>
                <a:gd name="T54" fmla="*/ 2147483646 w 5144"/>
                <a:gd name="T55" fmla="*/ 2147483646 h 694"/>
                <a:gd name="T56" fmla="*/ 2147483646 w 5144"/>
                <a:gd name="T57" fmla="*/ 2147483646 h 694"/>
                <a:gd name="T58" fmla="*/ 2147483646 w 5144"/>
                <a:gd name="T59" fmla="*/ 2147483646 h 694"/>
                <a:gd name="T60" fmla="*/ 2147483646 w 5144"/>
                <a:gd name="T61" fmla="*/ 2147483646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p>
          </p:txBody>
        </p:sp>
        <p:sp>
          <p:nvSpPr>
            <p:cNvPr id="2061" name="Freeform 26"/>
            <p:cNvSpPr>
              <a:spLocks/>
            </p:cNvSpPr>
            <p:nvPr/>
          </p:nvSpPr>
          <p:spPr bwMode="hidden">
            <a:xfrm>
              <a:off x="4155651" y="4316769"/>
              <a:ext cx="4940859" cy="925827"/>
            </a:xfrm>
            <a:custGeom>
              <a:avLst/>
              <a:gdLst>
                <a:gd name="T0" fmla="*/ 0 w 3112"/>
                <a:gd name="T1" fmla="*/ 2147483646 h 584"/>
                <a:gd name="T2" fmla="*/ 0 w 3112"/>
                <a:gd name="T3" fmla="*/ 2147483646 h 584"/>
                <a:gd name="T4" fmla="*/ 2147483646 w 3112"/>
                <a:gd name="T5" fmla="*/ 2147483646 h 584"/>
                <a:gd name="T6" fmla="*/ 2147483646 w 3112"/>
                <a:gd name="T7" fmla="*/ 2147483646 h 584"/>
                <a:gd name="T8" fmla="*/ 2147483646 w 3112"/>
                <a:gd name="T9" fmla="*/ 2147483646 h 584"/>
                <a:gd name="T10" fmla="*/ 2147483646 w 3112"/>
                <a:gd name="T11" fmla="*/ 2147483646 h 584"/>
                <a:gd name="T12" fmla="*/ 2147483646 w 3112"/>
                <a:gd name="T13" fmla="*/ 2147483646 h 584"/>
                <a:gd name="T14" fmla="*/ 2147483646 w 3112"/>
                <a:gd name="T15" fmla="*/ 2147483646 h 584"/>
                <a:gd name="T16" fmla="*/ 2147483646 w 3112"/>
                <a:gd name="T17" fmla="*/ 2147483646 h 584"/>
                <a:gd name="T18" fmla="*/ 2147483646 w 3112"/>
                <a:gd name="T19" fmla="*/ 2147483646 h 584"/>
                <a:gd name="T20" fmla="*/ 2147483646 w 3112"/>
                <a:gd name="T21" fmla="*/ 2147483646 h 584"/>
                <a:gd name="T22" fmla="*/ 2147483646 w 3112"/>
                <a:gd name="T23" fmla="*/ 2147483646 h 584"/>
                <a:gd name="T24" fmla="*/ 2147483646 w 3112"/>
                <a:gd name="T25" fmla="*/ 2147483646 h 584"/>
                <a:gd name="T26" fmla="*/ 2147483646 w 3112"/>
                <a:gd name="T27" fmla="*/ 2147483646 h 584"/>
                <a:gd name="T28" fmla="*/ 2147483646 w 3112"/>
                <a:gd name="T29" fmla="*/ 2147483646 h 584"/>
                <a:gd name="T30" fmla="*/ 2147483646 w 3112"/>
                <a:gd name="T31" fmla="*/ 2147483646 h 584"/>
                <a:gd name="T32" fmla="*/ 2147483646 w 3112"/>
                <a:gd name="T33" fmla="*/ 2147483646 h 584"/>
                <a:gd name="T34" fmla="*/ 2147483646 w 3112"/>
                <a:gd name="T35" fmla="*/ 2147483646 h 584"/>
                <a:gd name="T36" fmla="*/ 2147483646 w 3112"/>
                <a:gd name="T37" fmla="*/ 2147483646 h 584"/>
                <a:gd name="T38" fmla="*/ 2147483646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p>
          </p:txBody>
        </p:sp>
        <p:sp useBgFill="1">
          <p:nvSpPr>
            <p:cNvPr id="2062" name="Freeform 10"/>
            <p:cNvSpPr>
              <a:spLocks/>
            </p:cNvSpPr>
            <p:nvPr/>
          </p:nvSpPr>
          <p:spPr bwMode="hidden">
            <a:xfrm>
              <a:off x="-3905251" y="4294188"/>
              <a:ext cx="13027839" cy="1892300"/>
            </a:xfrm>
            <a:custGeom>
              <a:avLst/>
              <a:gdLst>
                <a:gd name="T0" fmla="*/ 2147483646 w 8196"/>
                <a:gd name="T1" fmla="*/ 2147483646 h 1192"/>
                <a:gd name="T2" fmla="*/ 2147483646 w 8196"/>
                <a:gd name="T3" fmla="*/ 2147483646 h 1192"/>
                <a:gd name="T4" fmla="*/ 2147483646 w 8196"/>
                <a:gd name="T5" fmla="*/ 2147483646 h 1192"/>
                <a:gd name="T6" fmla="*/ 2147483646 w 8196"/>
                <a:gd name="T7" fmla="*/ 2147483646 h 1192"/>
                <a:gd name="T8" fmla="*/ 2147483646 w 8196"/>
                <a:gd name="T9" fmla="*/ 2147483646 h 1192"/>
                <a:gd name="T10" fmla="*/ 2147483646 w 8196"/>
                <a:gd name="T11" fmla="*/ 2147483646 h 1192"/>
                <a:gd name="T12" fmla="*/ 2147483646 w 8196"/>
                <a:gd name="T13" fmla="*/ 2147483646 h 1192"/>
                <a:gd name="T14" fmla="*/ 2147483646 w 8196"/>
                <a:gd name="T15" fmla="*/ 2147483646 h 1192"/>
                <a:gd name="T16" fmla="*/ 2147483646 w 8196"/>
                <a:gd name="T17" fmla="*/ 2147483646 h 1192"/>
                <a:gd name="T18" fmla="*/ 2147483646 w 8196"/>
                <a:gd name="T19" fmla="*/ 2147483646 h 1192"/>
                <a:gd name="T20" fmla="*/ 2147483646 w 8196"/>
                <a:gd name="T21" fmla="*/ 2147483646 h 1192"/>
                <a:gd name="T22" fmla="*/ 2147483646 w 8196"/>
                <a:gd name="T23" fmla="*/ 2147483646 h 1192"/>
                <a:gd name="T24" fmla="*/ 2147483646 w 8196"/>
                <a:gd name="T25" fmla="*/ 2147483646 h 1192"/>
                <a:gd name="T26" fmla="*/ 2147483646 w 8196"/>
                <a:gd name="T27" fmla="*/ 2147483646 h 1192"/>
                <a:gd name="T28" fmla="*/ 2147483646 w 8196"/>
                <a:gd name="T29" fmla="*/ 2147483646 h 1192"/>
                <a:gd name="T30" fmla="*/ 2147483646 w 8196"/>
                <a:gd name="T31" fmla="*/ 2147483646 h 1192"/>
                <a:gd name="T32" fmla="*/ 2147483646 w 8196"/>
                <a:gd name="T33" fmla="*/ 2147483646 h 1192"/>
                <a:gd name="T34" fmla="*/ 2147483646 w 8196"/>
                <a:gd name="T35" fmla="*/ 2147483646 h 1192"/>
                <a:gd name="T36" fmla="*/ 2147483646 w 8196"/>
                <a:gd name="T37" fmla="*/ 2147483646 h 1192"/>
                <a:gd name="T38" fmla="*/ 2147483646 w 8196"/>
                <a:gd name="T39" fmla="*/ 2147483646 h 1192"/>
                <a:gd name="T40" fmla="*/ 2147483646 w 8196"/>
                <a:gd name="T41" fmla="*/ 2147483646 h 1192"/>
                <a:gd name="T42" fmla="*/ 2147483646 w 8196"/>
                <a:gd name="T43" fmla="*/ 2147483646 h 1192"/>
                <a:gd name="T44" fmla="*/ 2147483646 w 8196"/>
                <a:gd name="T45" fmla="*/ 0 h 1192"/>
                <a:gd name="T46" fmla="*/ 2147483646 w 8196"/>
                <a:gd name="T47" fmla="*/ 2147483646 h 1192"/>
                <a:gd name="T48" fmla="*/ 2147483646 w 8196"/>
                <a:gd name="T49" fmla="*/ 2147483646 h 1192"/>
                <a:gd name="T50" fmla="*/ 2147483646 w 8196"/>
                <a:gd name="T51" fmla="*/ 2147483646 h 1192"/>
                <a:gd name="T52" fmla="*/ 2147483646 w 8196"/>
                <a:gd name="T53" fmla="*/ 2147483646 h 1192"/>
                <a:gd name="T54" fmla="*/ 2147483646 w 8196"/>
                <a:gd name="T55" fmla="*/ 2147483646 h 1192"/>
                <a:gd name="T56" fmla="*/ 2147483646 w 8196"/>
                <a:gd name="T57" fmla="*/ 2147483646 h 1192"/>
                <a:gd name="T58" fmla="*/ 2147483646 w 8196"/>
                <a:gd name="T59" fmla="*/ 2147483646 h 1192"/>
                <a:gd name="T60" fmla="*/ 2147483646 w 8196"/>
                <a:gd name="T61" fmla="*/ 2147483646 h 1192"/>
                <a:gd name="T62" fmla="*/ 0 w 8196"/>
                <a:gd name="T63" fmla="*/ 2147483646 h 1192"/>
                <a:gd name="T64" fmla="*/ 2147483646 w 8196"/>
                <a:gd name="T65" fmla="*/ 2147483646 h 1192"/>
                <a:gd name="T66" fmla="*/ 2147483646 w 8196"/>
                <a:gd name="T67" fmla="*/ 2147483646 h 1192"/>
                <a:gd name="T68" fmla="*/ 2147483646 w 8196"/>
                <a:gd name="T69" fmla="*/ 2147483646 h 1192"/>
                <a:gd name="T70" fmla="*/ 2147483646 w 8196"/>
                <a:gd name="T71" fmla="*/ 2147483646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en-US"/>
            </a:p>
          </p:txBody>
        </p:sp>
      </p:grpSp>
      <p:sp>
        <p:nvSpPr>
          <p:cNvPr id="2052"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id-ID" smtClean="0"/>
              <a:t>Click to edit Master title style</a:t>
            </a:r>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eaLnBrk="1" hangingPunct="1">
              <a:defRPr sz="1000">
                <a:solidFill>
                  <a:schemeClr val="tx2"/>
                </a:solidFill>
                <a:latin typeface="Arial" charset="0"/>
              </a:defRPr>
            </a:lvl1pPr>
          </a:lstStyle>
          <a:p>
            <a:pPr>
              <a:defRPr/>
            </a:pPr>
            <a:endParaRPr lang="en-US"/>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eaLnBrk="1" hangingPunct="1">
              <a:defRPr sz="1000">
                <a:solidFill>
                  <a:schemeClr val="tx2"/>
                </a:solidFill>
                <a:latin typeface="Arial" charset="0"/>
              </a:defRPr>
            </a:lvl1pPr>
          </a:lstStyle>
          <a:p>
            <a:pPr>
              <a:defRPr/>
            </a:pPr>
            <a:endParaRPr lang="en-US"/>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000">
                <a:solidFill>
                  <a:schemeClr val="tx2"/>
                </a:solidFill>
                <a:latin typeface="Arial" charset="0"/>
              </a:defRPr>
            </a:lvl1pPr>
          </a:lstStyle>
          <a:p>
            <a:pPr>
              <a:defRPr/>
            </a:pPr>
            <a:fld id="{304254E5-03BE-4852-BABF-9689F49D2D09}" type="slidenum">
              <a:rPr lang="en-US" altLang="id-ID"/>
              <a:pPr>
                <a:defRPr/>
              </a:pPr>
              <a:t>‹#›</a:t>
            </a:fld>
            <a:endParaRPr lang="en-US" altLang="id-ID"/>
          </a:p>
        </p:txBody>
      </p:sp>
      <p:sp>
        <p:nvSpPr>
          <p:cNvPr id="2056"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id-ID" smtClean="0"/>
              <a:t>Click to edit Master text styles</a:t>
            </a:r>
          </a:p>
          <a:p>
            <a:pPr lvl="1"/>
            <a:r>
              <a:rPr lang="en-US" altLang="id-ID" smtClean="0"/>
              <a:t>Second level</a:t>
            </a:r>
          </a:p>
          <a:p>
            <a:pPr lvl="2"/>
            <a:r>
              <a:rPr lang="en-US" altLang="id-ID" smtClean="0"/>
              <a:t>Third level</a:t>
            </a:r>
          </a:p>
          <a:p>
            <a:pPr lvl="3"/>
            <a:r>
              <a:rPr lang="en-US" altLang="id-ID" smtClean="0"/>
              <a:t>Fourth level</a:t>
            </a:r>
          </a:p>
          <a:p>
            <a:pPr lvl="4"/>
            <a:r>
              <a:rPr lang="en-US" altLang="id-ID" smtClean="0"/>
              <a:t>Fifth level</a:t>
            </a:r>
          </a:p>
        </p:txBody>
      </p:sp>
      <p:pic>
        <p:nvPicPr>
          <p:cNvPr id="2057" name="Picture 21" descr="justpad"/>
          <p:cNvPicPr>
            <a:picLocks noChangeAspect="1" noChangeArrowheads="1"/>
          </p:cNvPicPr>
          <p:nvPr userDrawn="1"/>
        </p:nvPicPr>
        <p:blipFill>
          <a:blip r:embed="rId13"/>
          <a:srcRect l="1335" t="253" r="1352" b="276"/>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251" r:id="rId1"/>
    <p:sldLayoutId id="2147485252" r:id="rId2"/>
    <p:sldLayoutId id="2147485253" r:id="rId3"/>
    <p:sldLayoutId id="2147485245" r:id="rId4"/>
    <p:sldLayoutId id="2147485246" r:id="rId5"/>
    <p:sldLayoutId id="2147485247" r:id="rId6"/>
    <p:sldLayoutId id="2147485254" r:id="rId7"/>
    <p:sldLayoutId id="2147485255" r:id="rId8"/>
    <p:sldLayoutId id="2147485256" r:id="rId9"/>
    <p:sldLayoutId id="2147485248" r:id="rId10"/>
    <p:sldLayoutId id="2147485257" r:id="rId11"/>
  </p:sldLayoutIdLst>
  <p:transition spd="slow">
    <p:cover/>
  </p:transition>
  <p:timing>
    <p:tnLst>
      <p:par>
        <p:cTn id="1" dur="indefinite" restart="never" nodeType="tmRoot"/>
      </p:par>
    </p:tnLst>
  </p:timing>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anose="020E0502030303020204" pitchFamily="34" charset="0"/>
        </a:defRPr>
      </a:lvl2pPr>
      <a:lvl3pPr algn="ctr" rtl="0" eaLnBrk="0" fontAlgn="base" hangingPunct="0">
        <a:spcBef>
          <a:spcPct val="0"/>
        </a:spcBef>
        <a:spcAft>
          <a:spcPct val="0"/>
        </a:spcAft>
        <a:defRPr sz="4400">
          <a:solidFill>
            <a:srgbClr val="FFFFFF"/>
          </a:solidFill>
          <a:latin typeface="Candara" panose="020E0502030303020204" pitchFamily="34" charset="0"/>
        </a:defRPr>
      </a:lvl3pPr>
      <a:lvl4pPr algn="ctr" rtl="0" eaLnBrk="0" fontAlgn="base" hangingPunct="0">
        <a:spcBef>
          <a:spcPct val="0"/>
        </a:spcBef>
        <a:spcAft>
          <a:spcPct val="0"/>
        </a:spcAft>
        <a:defRPr sz="4400">
          <a:solidFill>
            <a:srgbClr val="FFFFFF"/>
          </a:solidFill>
          <a:latin typeface="Candara" panose="020E0502030303020204" pitchFamily="34" charset="0"/>
        </a:defRPr>
      </a:lvl4pPr>
      <a:lvl5pPr algn="ctr" rtl="0" eaLnBrk="0" fontAlgn="base" hangingPunct="0">
        <a:spcBef>
          <a:spcPct val="0"/>
        </a:spcBef>
        <a:spcAft>
          <a:spcPct val="0"/>
        </a:spcAft>
        <a:defRPr sz="4400">
          <a:solidFill>
            <a:srgbClr val="FFFFFF"/>
          </a:solidFill>
          <a:latin typeface="Candara" panose="020E0502030303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00.xml.rels><?xml version="1.0" encoding="UTF-8" standalone="yes"?>
<Relationships xmlns="http://schemas.openxmlformats.org/package/2006/relationships"><Relationship Id="rId3" Type="http://schemas.openxmlformats.org/officeDocument/2006/relationships/hyperlink" Target="http://scholarlyoa.com/publishers/" TargetMode="External"/><Relationship Id="rId2" Type="http://schemas.openxmlformats.org/officeDocument/2006/relationships/hyperlink" Target="http://www.scimagojr.com/" TargetMode="External"/><Relationship Id="rId1" Type="http://schemas.openxmlformats.org/officeDocument/2006/relationships/slideLayout" Target="../slideLayouts/slideLayout7.xml"/><Relationship Id="rId6" Type="http://schemas.openxmlformats.org/officeDocument/2006/relationships/hyperlink" Target="http://www.doaj.com/" TargetMode="External"/><Relationship Id="rId5" Type="http://schemas.openxmlformats.org/officeDocument/2006/relationships/hyperlink" Target="http://issn.lipi.go.id/" TargetMode="External"/><Relationship Id="rId4" Type="http://schemas.openxmlformats.org/officeDocument/2006/relationships/hyperlink" Target="http://www.microsoftacademicsearch.com/" TargetMode="External"/></Relationships>
</file>

<file path=ppt/slides/_rels/slide101.xml.rels><?xml version="1.0" encoding="UTF-8" standalone="yes"?>
<Relationships xmlns="http://schemas.openxmlformats.org/package/2006/relationships"><Relationship Id="rId8" Type="http://schemas.openxmlformats.org/officeDocument/2006/relationships/hyperlink" Target="http://www.elsevier.com/elsevier-products/procedia" TargetMode="External"/><Relationship Id="rId3" Type="http://schemas.openxmlformats.org/officeDocument/2006/relationships/hyperlink" Target="http://www.duplichecker.com/" TargetMode="External"/><Relationship Id="rId7" Type="http://schemas.openxmlformats.org/officeDocument/2006/relationships/hyperlink" Target="http://www.elsevier.com/journal-authors/home" TargetMode="External"/><Relationship Id="rId2" Type="http://schemas.openxmlformats.org/officeDocument/2006/relationships/hyperlink" Target="http://www.plagiarisma.net/" TargetMode="External"/><Relationship Id="rId1" Type="http://schemas.openxmlformats.org/officeDocument/2006/relationships/slideLayout" Target="../slideLayouts/slideLayout7.xml"/><Relationship Id="rId6" Type="http://schemas.openxmlformats.org/officeDocument/2006/relationships/hyperlink" Target="http://www.pubmed.com/" TargetMode="External"/><Relationship Id="rId5" Type="http://schemas.openxmlformats.org/officeDocument/2006/relationships/hyperlink" Target="http://www.mendeley.com/" TargetMode="External"/><Relationship Id="rId4" Type="http://schemas.openxmlformats.org/officeDocument/2006/relationships/hyperlink" Target="http://www.ithenticate.com/" TargetMode="Externa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ext Box 15"/>
          <p:cNvSpPr txBox="1">
            <a:spLocks noChangeArrowheads="1"/>
          </p:cNvSpPr>
          <p:nvPr/>
        </p:nvSpPr>
        <p:spPr bwMode="auto">
          <a:xfrm>
            <a:off x="3870325" y="1719263"/>
            <a:ext cx="184150" cy="366712"/>
          </a:xfrm>
          <a:prstGeom prst="rect">
            <a:avLst/>
          </a:prstGeom>
          <a:noFill/>
          <a:ln w="9525">
            <a:noFill/>
            <a:miter lim="800000"/>
            <a:headEnd/>
            <a:tailEnd/>
          </a:ln>
        </p:spPr>
        <p:txBody>
          <a:bodyPr wrap="none">
            <a:spAutoFit/>
          </a:bodyPr>
          <a:lstStyle/>
          <a:p>
            <a:pPr eaLnBrk="1" hangingPunct="1"/>
            <a:endParaRPr lang="en-GB" altLang="id-ID"/>
          </a:p>
        </p:txBody>
      </p:sp>
      <p:sp>
        <p:nvSpPr>
          <p:cNvPr id="12291" name="Text Box 58"/>
          <p:cNvSpPr txBox="1">
            <a:spLocks noChangeArrowheads="1"/>
          </p:cNvSpPr>
          <p:nvPr/>
        </p:nvSpPr>
        <p:spPr bwMode="auto">
          <a:xfrm>
            <a:off x="898525" y="3014663"/>
            <a:ext cx="184150" cy="366712"/>
          </a:xfrm>
          <a:prstGeom prst="rect">
            <a:avLst/>
          </a:prstGeom>
          <a:noFill/>
          <a:ln w="9525">
            <a:noFill/>
            <a:miter lim="800000"/>
            <a:headEnd/>
            <a:tailEnd/>
          </a:ln>
        </p:spPr>
        <p:txBody>
          <a:bodyPr wrap="none">
            <a:spAutoFit/>
          </a:bodyPr>
          <a:lstStyle/>
          <a:p>
            <a:pPr eaLnBrk="1" hangingPunct="1"/>
            <a:endParaRPr lang="en-GB" altLang="id-ID"/>
          </a:p>
        </p:txBody>
      </p:sp>
      <p:pic>
        <p:nvPicPr>
          <p:cNvPr id="12292" name="Picture 7" descr="logo_kemdiknas_2.png"/>
          <p:cNvPicPr>
            <a:picLocks noChangeAspect="1"/>
          </p:cNvPicPr>
          <p:nvPr/>
        </p:nvPicPr>
        <p:blipFill>
          <a:blip r:embed="rId3"/>
          <a:srcRect/>
          <a:stretch>
            <a:fillRect/>
          </a:stretch>
        </p:blipFill>
        <p:spPr bwMode="auto">
          <a:xfrm>
            <a:off x="3294063" y="1450975"/>
            <a:ext cx="2143125" cy="1930400"/>
          </a:xfrm>
          <a:prstGeom prst="rect">
            <a:avLst/>
          </a:prstGeom>
          <a:noFill/>
          <a:ln w="9525">
            <a:noFill/>
            <a:miter lim="800000"/>
            <a:headEnd/>
            <a:tailEnd/>
          </a:ln>
        </p:spPr>
      </p:pic>
      <p:sp>
        <p:nvSpPr>
          <p:cNvPr id="2" name="Rectangle 1"/>
          <p:cNvSpPr/>
          <p:nvPr/>
        </p:nvSpPr>
        <p:spPr>
          <a:xfrm>
            <a:off x="390348" y="188640"/>
            <a:ext cx="8753652" cy="1015663"/>
          </a:xfrm>
          <a:prstGeom prst="rect">
            <a:avLst/>
          </a:prstGeom>
          <a:gradFill flip="none" rotWithShape="1">
            <a:gsLst>
              <a:gs pos="0">
                <a:schemeClr val="accent1">
                  <a:shade val="51000"/>
                  <a:satMod val="130000"/>
                  <a:lumMod val="98000"/>
                  <a:lumOff val="2000"/>
                  <a:alpha val="0"/>
                </a:schemeClr>
              </a:gs>
              <a:gs pos="80000">
                <a:schemeClr val="accent1">
                  <a:shade val="93000"/>
                  <a:satMod val="130000"/>
                </a:schemeClr>
              </a:gs>
              <a:gs pos="100000">
                <a:schemeClr val="accent1">
                  <a:shade val="94000"/>
                  <a:satMod val="135000"/>
                </a:schemeClr>
              </a:gs>
            </a:gsLst>
            <a:lin ang="2700000" scaled="1"/>
            <a:tileRect/>
          </a:gradFill>
          <a:effectLst>
            <a:outerShdw blurRad="40000" dist="23000" dir="5400000" rotWithShape="0">
              <a:srgbClr val="000000">
                <a:alpha val="35000"/>
              </a:srgbClr>
            </a:outerShdw>
            <a:reflection blurRad="6350" stA="50000" endA="300" endPos="90000" dir="5400000" sy="-100000" algn="bl" rotWithShape="0"/>
          </a:effectLst>
        </p:spPr>
        <p:style>
          <a:lnRef idx="1">
            <a:schemeClr val="accent1"/>
          </a:lnRef>
          <a:fillRef idx="3">
            <a:schemeClr val="accent1"/>
          </a:fillRef>
          <a:effectRef idx="2">
            <a:schemeClr val="accent1"/>
          </a:effectRef>
          <a:fontRef idx="minor">
            <a:schemeClr val="lt1"/>
          </a:fontRef>
        </p:style>
        <p:txBody>
          <a:bodyPr>
            <a:spAutoFit/>
          </a:bodyPr>
          <a:lstStyle/>
          <a:p>
            <a:pPr algn="ctr" eaLnBrk="1" hangingPunct="1">
              <a:defRPr/>
            </a:pPr>
            <a:r>
              <a:rPr lang="id-ID" altLang="id-ID" sz="6000" b="1" dirty="0">
                <a:ln w="12700">
                  <a:solidFill>
                    <a:schemeClr val="tx2">
                      <a:satMod val="155000"/>
                    </a:schemeClr>
                  </a:solidFill>
                  <a:prstDash val="solid"/>
                </a:ln>
                <a:solidFill>
                  <a:schemeClr val="accent5">
                    <a:lumMod val="25000"/>
                  </a:schemeClr>
                </a:solidFill>
                <a:effectLst>
                  <a:outerShdw blurRad="41275" dist="20320" dir="1800000" algn="tl" rotWithShape="0">
                    <a:srgbClr val="000000">
                      <a:alpha val="40000"/>
                    </a:srgbClr>
                  </a:outerShdw>
                </a:effectLst>
                <a:latin typeface="Agency FB" panose="020B0503020202020204" pitchFamily="34" charset="0"/>
              </a:rPr>
              <a:t>Ja</a:t>
            </a:r>
            <a:r>
              <a:rPr lang="en-US" altLang="id-ID" sz="6000" b="1" dirty="0" err="1">
                <a:ln w="12700">
                  <a:solidFill>
                    <a:schemeClr val="tx2">
                      <a:satMod val="155000"/>
                    </a:schemeClr>
                  </a:solidFill>
                  <a:prstDash val="solid"/>
                </a:ln>
                <a:solidFill>
                  <a:schemeClr val="accent5">
                    <a:lumMod val="25000"/>
                  </a:schemeClr>
                </a:solidFill>
                <a:effectLst>
                  <a:outerShdw blurRad="41275" dist="20320" dir="1800000" algn="tl" rotWithShape="0">
                    <a:srgbClr val="000000">
                      <a:alpha val="40000"/>
                    </a:srgbClr>
                  </a:outerShdw>
                </a:effectLst>
                <a:latin typeface="Agency FB" panose="020B0503020202020204" pitchFamily="34" charset="0"/>
              </a:rPr>
              <a:t>batan</a:t>
            </a:r>
            <a:r>
              <a:rPr lang="en-US" altLang="id-ID" sz="6000" b="1" dirty="0">
                <a:ln w="12700">
                  <a:solidFill>
                    <a:schemeClr val="tx2">
                      <a:satMod val="155000"/>
                    </a:schemeClr>
                  </a:solidFill>
                  <a:prstDash val="solid"/>
                </a:ln>
                <a:solidFill>
                  <a:schemeClr val="accent5">
                    <a:lumMod val="25000"/>
                  </a:schemeClr>
                </a:solidFill>
                <a:effectLst>
                  <a:outerShdw blurRad="41275" dist="20320" dir="1800000" algn="tl" rotWithShape="0">
                    <a:srgbClr val="000000">
                      <a:alpha val="40000"/>
                    </a:srgbClr>
                  </a:outerShdw>
                </a:effectLst>
                <a:latin typeface="Agency FB" panose="020B0503020202020204" pitchFamily="34" charset="0"/>
              </a:rPr>
              <a:t> </a:t>
            </a:r>
            <a:r>
              <a:rPr lang="id-ID" altLang="id-ID" sz="6000" b="1" dirty="0">
                <a:ln w="12700">
                  <a:solidFill>
                    <a:schemeClr val="tx2">
                      <a:satMod val="155000"/>
                    </a:schemeClr>
                  </a:solidFill>
                  <a:prstDash val="solid"/>
                </a:ln>
                <a:solidFill>
                  <a:schemeClr val="accent5">
                    <a:lumMod val="25000"/>
                  </a:schemeClr>
                </a:solidFill>
                <a:effectLst>
                  <a:outerShdw blurRad="41275" dist="20320" dir="1800000" algn="tl" rotWithShape="0">
                    <a:srgbClr val="000000">
                      <a:alpha val="40000"/>
                    </a:srgbClr>
                  </a:outerShdw>
                </a:effectLst>
                <a:latin typeface="Agency FB" panose="020B0503020202020204" pitchFamily="34" charset="0"/>
              </a:rPr>
              <a:t>Karir</a:t>
            </a:r>
            <a:r>
              <a:rPr lang="en-US" altLang="id-ID" sz="6000" b="1" dirty="0">
                <a:ln w="12700">
                  <a:solidFill>
                    <a:schemeClr val="tx2">
                      <a:satMod val="155000"/>
                    </a:schemeClr>
                  </a:solidFill>
                  <a:prstDash val="solid"/>
                </a:ln>
                <a:solidFill>
                  <a:schemeClr val="accent5">
                    <a:lumMod val="25000"/>
                  </a:schemeClr>
                </a:solidFill>
                <a:effectLst>
                  <a:outerShdw blurRad="41275" dist="20320" dir="1800000" algn="tl" rotWithShape="0">
                    <a:srgbClr val="000000">
                      <a:alpha val="40000"/>
                    </a:srgbClr>
                  </a:outerShdw>
                </a:effectLst>
                <a:latin typeface="Agency FB" panose="020B0503020202020204" pitchFamily="34" charset="0"/>
              </a:rPr>
              <a:t> </a:t>
            </a:r>
            <a:r>
              <a:rPr lang="en-US" altLang="id-ID" sz="6000" b="1" dirty="0" err="1">
                <a:ln w="12700">
                  <a:solidFill>
                    <a:schemeClr val="tx2">
                      <a:satMod val="155000"/>
                    </a:schemeClr>
                  </a:solidFill>
                  <a:prstDash val="solid"/>
                </a:ln>
                <a:solidFill>
                  <a:schemeClr val="accent5">
                    <a:lumMod val="25000"/>
                  </a:schemeClr>
                </a:solidFill>
                <a:effectLst>
                  <a:outerShdw blurRad="41275" dist="20320" dir="1800000" algn="tl" rotWithShape="0">
                    <a:srgbClr val="000000">
                      <a:alpha val="40000"/>
                    </a:srgbClr>
                  </a:outerShdw>
                </a:effectLst>
                <a:latin typeface="Agency FB" panose="020B0503020202020204" pitchFamily="34" charset="0"/>
              </a:rPr>
              <a:t>Dosen</a:t>
            </a:r>
            <a:endParaRPr lang="en-US" sz="6000" b="1" dirty="0">
              <a:ln w="12700">
                <a:solidFill>
                  <a:schemeClr val="tx2">
                    <a:satMod val="155000"/>
                  </a:schemeClr>
                </a:solidFill>
                <a:prstDash val="solid"/>
              </a:ln>
              <a:solidFill>
                <a:schemeClr val="accent5">
                  <a:lumMod val="25000"/>
                </a:schemeClr>
              </a:solidFill>
              <a:effectLst>
                <a:outerShdw blurRad="41275" dist="20320" dir="1800000" algn="tl" rotWithShape="0">
                  <a:srgbClr val="000000">
                    <a:alpha val="40000"/>
                  </a:srgbClr>
                </a:outerShdw>
              </a:effectLst>
              <a:latin typeface="Agency FB" panose="020B0503020202020204" pitchFamily="34" charset="0"/>
            </a:endParaRPr>
          </a:p>
        </p:txBody>
      </p:sp>
      <p:sp>
        <p:nvSpPr>
          <p:cNvPr id="3" name="Rectangle 2"/>
          <p:cNvSpPr/>
          <p:nvPr/>
        </p:nvSpPr>
        <p:spPr>
          <a:xfrm>
            <a:off x="665109" y="3616449"/>
            <a:ext cx="8105886" cy="1815882"/>
          </a:xfrm>
          <a:prstGeom prst="rect">
            <a:avLst/>
          </a:prstGeom>
          <a:noFill/>
        </p:spPr>
        <p:txBody>
          <a:bodyPr>
            <a:spAutoFit/>
          </a:bodyPr>
          <a:lstStyle/>
          <a:p>
            <a:pPr algn="ctr" eaLnBrk="1" hangingPunct="1">
              <a:defRPr/>
            </a:pPr>
            <a:r>
              <a:rPr lang="id-ID" altLang="id-ID" sz="2800" b="1" cap="all" dirty="0">
                <a:ln w="9000" cmpd="sng">
                  <a:solidFill>
                    <a:schemeClr val="accent4">
                      <a:shade val="50000"/>
                      <a:satMod val="120000"/>
                    </a:schemeClr>
                  </a:solidFill>
                  <a:prstDash val="solid"/>
                </a:ln>
                <a:solidFill>
                  <a:srgbClr val="800040"/>
                </a:solidFill>
                <a:effectLst>
                  <a:reflection blurRad="12700" stA="28000" endPos="45000" dist="1000" dir="5400000" sy="-100000" algn="bl" rotWithShape="0"/>
                </a:effectLst>
                <a:latin typeface="Agency FB" panose="020B0503020202020204" pitchFamily="34" charset="0"/>
              </a:rPr>
              <a:t>Permenpan </a:t>
            </a:r>
            <a:r>
              <a:rPr lang="id-ID" altLang="id-ID" sz="2800" b="1" cap="all" dirty="0">
                <a:ln w="9000" cmpd="sng">
                  <a:solidFill>
                    <a:schemeClr val="accent4">
                      <a:shade val="50000"/>
                      <a:satMod val="120000"/>
                    </a:schemeClr>
                  </a:solidFill>
                  <a:prstDash val="solid"/>
                </a:ln>
                <a:solidFill>
                  <a:srgbClr val="800040"/>
                </a:solidFill>
                <a:effectLst>
                  <a:reflection blurRad="12700" stA="28000" endPos="45000" dist="1000" dir="5400000" sy="-100000" algn="bl" rotWithShape="0"/>
                </a:effectLst>
                <a:latin typeface="Agency FB" panose="020B0503020202020204" pitchFamily="34" charset="0"/>
              </a:rPr>
              <a:t>dan RB No. 17 Tahun </a:t>
            </a:r>
            <a:r>
              <a:rPr lang="id-ID" altLang="id-ID" sz="2800" b="1" cap="all" dirty="0">
                <a:ln w="9000" cmpd="sng">
                  <a:solidFill>
                    <a:schemeClr val="accent4">
                      <a:shade val="50000"/>
                      <a:satMod val="120000"/>
                    </a:schemeClr>
                  </a:solidFill>
                  <a:prstDash val="solid"/>
                </a:ln>
                <a:solidFill>
                  <a:srgbClr val="800040"/>
                </a:solidFill>
                <a:effectLst>
                  <a:reflection blurRad="12700" stA="28000" endPos="45000" dist="1000" dir="5400000" sy="-100000" algn="bl" rotWithShape="0"/>
                </a:effectLst>
                <a:latin typeface="Agency FB" panose="020B0503020202020204" pitchFamily="34" charset="0"/>
              </a:rPr>
              <a:t>2013</a:t>
            </a:r>
            <a:r>
              <a:rPr lang="en-US" altLang="id-ID" sz="2800" b="1" cap="all" dirty="0">
                <a:ln w="9000" cmpd="sng">
                  <a:solidFill>
                    <a:schemeClr val="accent4">
                      <a:shade val="50000"/>
                      <a:satMod val="120000"/>
                    </a:schemeClr>
                  </a:solidFill>
                  <a:prstDash val="solid"/>
                </a:ln>
                <a:solidFill>
                  <a:srgbClr val="800040"/>
                </a:solidFill>
                <a:effectLst>
                  <a:reflection blurRad="12700" stA="28000" endPos="45000" dist="1000" dir="5400000" sy="-100000" algn="bl" rotWithShape="0"/>
                </a:effectLst>
                <a:latin typeface="Agency FB" panose="020B0503020202020204" pitchFamily="34" charset="0"/>
              </a:rPr>
              <a:t> </a:t>
            </a:r>
            <a:r>
              <a:rPr lang="id-ID" altLang="id-ID" sz="2800" b="1" cap="all" dirty="0">
                <a:ln w="9000" cmpd="sng">
                  <a:solidFill>
                    <a:schemeClr val="accent4">
                      <a:shade val="50000"/>
                      <a:satMod val="120000"/>
                    </a:schemeClr>
                  </a:solidFill>
                  <a:prstDash val="solid"/>
                </a:ln>
                <a:solidFill>
                  <a:srgbClr val="800040"/>
                </a:solidFill>
                <a:effectLst>
                  <a:reflection blurRad="12700" stA="28000" endPos="45000" dist="1000" dir="5400000" sy="-100000" algn="bl" rotWithShape="0"/>
                </a:effectLst>
                <a:latin typeface="Agency FB" panose="020B0503020202020204" pitchFamily="34" charset="0"/>
              </a:rPr>
              <a:t>Jo </a:t>
            </a:r>
            <a:r>
              <a:rPr lang="id-ID" altLang="id-ID" sz="2800" b="1" cap="all" dirty="0">
                <a:ln w="9000" cmpd="sng">
                  <a:solidFill>
                    <a:schemeClr val="accent4">
                      <a:shade val="50000"/>
                      <a:satMod val="120000"/>
                    </a:schemeClr>
                  </a:solidFill>
                  <a:prstDash val="solid"/>
                </a:ln>
                <a:solidFill>
                  <a:srgbClr val="800040"/>
                </a:solidFill>
                <a:effectLst>
                  <a:reflection blurRad="12700" stA="28000" endPos="45000" dist="1000" dir="5400000" sy="-100000" algn="bl" rotWithShape="0"/>
                </a:effectLst>
                <a:latin typeface="Agency FB" panose="020B0503020202020204" pitchFamily="34" charset="0"/>
              </a:rPr>
              <a:t>no. 46 tahun </a:t>
            </a:r>
            <a:r>
              <a:rPr lang="id-ID" altLang="id-ID" sz="2800" b="1" cap="all" dirty="0">
                <a:ln w="9000" cmpd="sng">
                  <a:solidFill>
                    <a:schemeClr val="accent4">
                      <a:shade val="50000"/>
                      <a:satMod val="120000"/>
                    </a:schemeClr>
                  </a:solidFill>
                  <a:prstDash val="solid"/>
                </a:ln>
                <a:solidFill>
                  <a:srgbClr val="800040"/>
                </a:solidFill>
                <a:effectLst>
                  <a:reflection blurRad="12700" stA="28000" endPos="45000" dist="1000" dir="5400000" sy="-100000" algn="bl" rotWithShape="0"/>
                </a:effectLst>
                <a:latin typeface="Agency FB" panose="020B0503020202020204" pitchFamily="34" charset="0"/>
              </a:rPr>
              <a:t>2013</a:t>
            </a:r>
            <a:endParaRPr lang="en-US" altLang="id-ID" sz="2800" b="1" cap="all" dirty="0">
              <a:ln w="9000" cmpd="sng">
                <a:solidFill>
                  <a:schemeClr val="accent4">
                    <a:shade val="50000"/>
                    <a:satMod val="120000"/>
                  </a:schemeClr>
                </a:solidFill>
                <a:prstDash val="solid"/>
              </a:ln>
              <a:solidFill>
                <a:srgbClr val="800040"/>
              </a:solidFill>
              <a:effectLst>
                <a:reflection blurRad="12700" stA="28000" endPos="45000" dist="1000" dir="5400000" sy="-100000" algn="bl" rotWithShape="0"/>
              </a:effectLst>
              <a:latin typeface="Agency FB" panose="020B0503020202020204" pitchFamily="34" charset="0"/>
            </a:endParaRPr>
          </a:p>
          <a:p>
            <a:pPr algn="ctr" eaLnBrk="1" hangingPunct="1">
              <a:defRPr/>
            </a:pPr>
            <a:r>
              <a:rPr lang="en-US" altLang="id-ID" sz="2800" b="1" cap="all" dirty="0">
                <a:ln w="9000" cmpd="sng">
                  <a:solidFill>
                    <a:schemeClr val="accent4">
                      <a:shade val="50000"/>
                      <a:satMod val="120000"/>
                    </a:schemeClr>
                  </a:solidFill>
                  <a:prstDash val="solid"/>
                </a:ln>
                <a:solidFill>
                  <a:srgbClr val="800040"/>
                </a:solidFill>
                <a:effectLst>
                  <a:reflection blurRad="12700" stA="28000" endPos="45000" dist="1000" dir="5400000" sy="-100000" algn="bl" rotWithShape="0"/>
                </a:effectLst>
                <a:latin typeface="Agency FB" panose="020B0503020202020204" pitchFamily="34" charset="0"/>
              </a:rPr>
              <a:t>PERMENDIKBUD NO. 92 TAHUN 2014</a:t>
            </a:r>
          </a:p>
          <a:p>
            <a:pPr algn="ctr" eaLnBrk="1" hangingPunct="1">
              <a:defRPr/>
            </a:pPr>
            <a:r>
              <a:rPr lang="en-US" altLang="id-ID" sz="2800" b="1" cap="all" dirty="0">
                <a:ln w="9000" cmpd="sng">
                  <a:solidFill>
                    <a:schemeClr val="accent4">
                      <a:shade val="50000"/>
                      <a:satMod val="120000"/>
                    </a:schemeClr>
                  </a:solidFill>
                  <a:prstDash val="solid"/>
                </a:ln>
                <a:solidFill>
                  <a:srgbClr val="800040"/>
                </a:solidFill>
                <a:effectLst>
                  <a:reflection blurRad="12700" stA="28000" endPos="45000" dist="1000" dir="5400000" sy="-100000" algn="bl" rotWithShape="0"/>
                </a:effectLst>
                <a:latin typeface="Agency FB" panose="020B0503020202020204" pitchFamily="34" charset="0"/>
              </a:rPr>
              <a:t>PEDOMAN OPERASIONAL PENILAIAN ANGKA KREDIT KENAIKAN PANGKAT/JABATAN TAHUN 2014 </a:t>
            </a:r>
            <a:endParaRPr lang="en-US" sz="2800" b="1" cap="all" dirty="0">
              <a:ln w="9000" cmpd="sng">
                <a:solidFill>
                  <a:schemeClr val="accent4">
                    <a:shade val="50000"/>
                    <a:satMod val="120000"/>
                  </a:schemeClr>
                </a:solidFill>
                <a:prstDash val="solid"/>
              </a:ln>
              <a:solidFill>
                <a:srgbClr val="800040"/>
              </a:solidFill>
              <a:effectLst>
                <a:reflection blurRad="12700" stA="28000" endPos="45000" dist="1000" dir="5400000" sy="-100000" algn="bl" rotWithShape="0"/>
              </a:effectLst>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9">
            <a:hlinkClick r:id="" action="ppaction://hlinkshowjump?jump=firstslide"/>
          </p:cNvPr>
          <p:cNvPicPr>
            <a:picLocks noChangeAspect="1"/>
          </p:cNvPicPr>
          <p:nvPr/>
        </p:nvPicPr>
        <p:blipFill>
          <a:blip r:embed="rId2"/>
          <a:srcRect/>
          <a:stretch>
            <a:fillRect/>
          </a:stretch>
        </p:blipFill>
        <p:spPr bwMode="auto">
          <a:xfrm>
            <a:off x="7632700" y="6489700"/>
            <a:ext cx="319088" cy="319088"/>
          </a:xfrm>
          <a:prstGeom prst="rect">
            <a:avLst/>
          </a:prstGeom>
          <a:noFill/>
          <a:ln w="9525">
            <a:noFill/>
            <a:miter lim="800000"/>
            <a:headEnd/>
            <a:tailEnd/>
          </a:ln>
        </p:spPr>
      </p:pic>
      <p:pic>
        <p:nvPicPr>
          <p:cNvPr id="21507" name="Picture 10">
            <a:hlinkClick r:id="" action="ppaction://hlinkshowjump?jump=previousslide"/>
          </p:cNvPr>
          <p:cNvPicPr>
            <a:picLocks noChangeAspect="1"/>
          </p:cNvPicPr>
          <p:nvPr/>
        </p:nvPicPr>
        <p:blipFill>
          <a:blip r:embed="rId3"/>
          <a:srcRect/>
          <a:stretch>
            <a:fillRect/>
          </a:stretch>
        </p:blipFill>
        <p:spPr bwMode="auto">
          <a:xfrm>
            <a:off x="8059738" y="6489700"/>
            <a:ext cx="311150" cy="311150"/>
          </a:xfrm>
          <a:prstGeom prst="rect">
            <a:avLst/>
          </a:prstGeom>
          <a:noFill/>
          <a:ln w="9525">
            <a:noFill/>
            <a:miter lim="800000"/>
            <a:headEnd/>
            <a:tailEnd/>
          </a:ln>
        </p:spPr>
      </p:pic>
      <p:pic>
        <p:nvPicPr>
          <p:cNvPr id="21508" name="Picture 11">
            <a:hlinkClick r:id="" action="ppaction://hlinkshowjump?jump=nextslide"/>
          </p:cNvPr>
          <p:cNvPicPr>
            <a:picLocks noChangeAspect="1"/>
          </p:cNvPicPr>
          <p:nvPr/>
        </p:nvPicPr>
        <p:blipFill>
          <a:blip r:embed="rId4"/>
          <a:srcRect/>
          <a:stretch>
            <a:fillRect/>
          </a:stretch>
        </p:blipFill>
        <p:spPr bwMode="auto">
          <a:xfrm>
            <a:off x="8459788" y="6489700"/>
            <a:ext cx="319087" cy="319088"/>
          </a:xfrm>
          <a:prstGeom prst="rect">
            <a:avLst/>
          </a:prstGeom>
          <a:noFill/>
          <a:ln w="9525">
            <a:noFill/>
            <a:miter lim="800000"/>
            <a:headEnd/>
            <a:tailEnd/>
          </a:ln>
        </p:spPr>
      </p:pic>
      <p:sp>
        <p:nvSpPr>
          <p:cNvPr id="7" name="Rectangle 63"/>
          <p:cNvSpPr>
            <a:spLocks noChangeArrowheads="1"/>
          </p:cNvSpPr>
          <p:nvPr/>
        </p:nvSpPr>
        <p:spPr bwMode="auto">
          <a:xfrm>
            <a:off x="728663" y="873125"/>
            <a:ext cx="7891462" cy="368300"/>
          </a:xfrm>
          <a:prstGeom prst="rect">
            <a:avLst/>
          </a:prstGeom>
          <a:solidFill>
            <a:schemeClr val="accent1">
              <a:lumMod val="75000"/>
            </a:schemeClr>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b="1" dirty="0">
                <a:solidFill>
                  <a:srgbClr val="191919"/>
                </a:solidFill>
              </a:rPr>
              <a:t>Angka Kredit Kumulatif </a:t>
            </a:r>
            <a:endParaRPr lang="en-US" b="1" dirty="0">
              <a:solidFill>
                <a:srgbClr val="191919"/>
              </a:solidFill>
            </a:endParaRPr>
          </a:p>
        </p:txBody>
      </p:sp>
      <p:sp>
        <p:nvSpPr>
          <p:cNvPr id="10" name="Text Box 10"/>
          <p:cNvSpPr txBox="1">
            <a:spLocks noChangeArrowheads="1"/>
          </p:cNvSpPr>
          <p:nvPr/>
        </p:nvSpPr>
        <p:spPr bwMode="auto">
          <a:xfrm>
            <a:off x="896938" y="4002088"/>
            <a:ext cx="7162800" cy="1190625"/>
          </a:xfrm>
          <a:prstGeom prst="rect">
            <a:avLst/>
          </a:prstGeom>
          <a:solidFill>
            <a:schemeClr val="accent3"/>
          </a:solidFill>
          <a:ln w="9525">
            <a:solidFill>
              <a:srgbClr val="000000"/>
            </a:solidFill>
            <a:miter lim="800000"/>
            <a:headEnd/>
            <a:tailEnd/>
          </a:ln>
          <a:effectLst>
            <a:outerShdw blurRad="50800" dist="38100" dir="13500000" algn="br" rotWithShape="0">
              <a:prstClr val="black">
                <a:alpha val="40000"/>
              </a:prstClr>
            </a:outerShdw>
          </a:effec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defRPr/>
            </a:pPr>
            <a:r>
              <a:rPr lang="en-US" dirty="0" smtClean="0">
                <a:solidFill>
                  <a:srgbClr val="0000FF"/>
                </a:solidFill>
                <a:latin typeface="Dutch801 Rm BT" pitchFamily="18" charset="0"/>
              </a:rPr>
              <a:t>“</a:t>
            </a:r>
            <a:r>
              <a:rPr lang="en-US" b="1" dirty="0" smtClean="0">
                <a:latin typeface="Dutch801 Rm BT" pitchFamily="18" charset="0"/>
              </a:rPr>
              <a:t>ANGKA KREDIT UNTUK KENAIKAN PANGKAT/JABATAN DIHITUNG SEJAK JABATAN/KENAIKAN NILAI ANGKA KREDIT  TERAKHIR BERDASARKAN PENETAPAN/KEPUTUSAN PEJABAT YANG BERWENANG</a:t>
            </a:r>
            <a:r>
              <a:rPr lang="en-US" dirty="0" smtClean="0">
                <a:latin typeface="Dutch801 Rm BT" pitchFamily="18" charset="0"/>
              </a:rPr>
              <a:t>”</a:t>
            </a:r>
          </a:p>
        </p:txBody>
      </p:sp>
      <p:sp>
        <p:nvSpPr>
          <p:cNvPr id="11" name="Text Box 12"/>
          <p:cNvSpPr txBox="1">
            <a:spLocks noChangeArrowheads="1"/>
          </p:cNvSpPr>
          <p:nvPr/>
        </p:nvSpPr>
        <p:spPr bwMode="auto">
          <a:xfrm>
            <a:off x="728663" y="1481138"/>
            <a:ext cx="7891462" cy="2308225"/>
          </a:xfrm>
          <a:prstGeom prst="rect">
            <a:avLst/>
          </a:prstGeom>
          <a:solidFill>
            <a:schemeClr val="accent3"/>
          </a:solidFill>
          <a:ln w="9525">
            <a:solidFill>
              <a:srgbClr val="000000"/>
            </a:solidFill>
            <a:miter lim="800000"/>
            <a:headEnd/>
            <a:tailEnd/>
          </a:ln>
          <a:effectLst>
            <a:outerShdw blurRad="50800" dist="38100" dir="13500000" algn="br" rotWithShape="0">
              <a:prstClr val="black">
                <a:alpha val="40000"/>
              </a:prstClr>
            </a:outerShdw>
          </a:effec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spcBef>
                <a:spcPct val="50000"/>
              </a:spcBef>
              <a:defRPr/>
            </a:pPr>
            <a:r>
              <a:rPr lang="en-US" sz="2400" dirty="0" err="1" smtClean="0">
                <a:latin typeface="Agency FB" panose="020B0503020202020204" pitchFamily="34" charset="0"/>
              </a:rPr>
              <a:t>Angka</a:t>
            </a:r>
            <a:r>
              <a:rPr lang="en-US" sz="2400" dirty="0" smtClean="0">
                <a:latin typeface="Agency FB" panose="020B0503020202020204" pitchFamily="34" charset="0"/>
              </a:rPr>
              <a:t> </a:t>
            </a:r>
            <a:r>
              <a:rPr lang="en-US" sz="2400" dirty="0" err="1" smtClean="0">
                <a:latin typeface="Agency FB" panose="020B0503020202020204" pitchFamily="34" charset="0"/>
              </a:rPr>
              <a:t>kredit</a:t>
            </a:r>
            <a:r>
              <a:rPr lang="en-US" sz="2400" dirty="0" smtClean="0">
                <a:latin typeface="Agency FB" panose="020B0503020202020204" pitchFamily="34" charset="0"/>
              </a:rPr>
              <a:t> </a:t>
            </a:r>
            <a:r>
              <a:rPr lang="en-US" sz="2400" dirty="0" err="1" smtClean="0">
                <a:latin typeface="Agency FB" panose="020B0503020202020204" pitchFamily="34" charset="0"/>
              </a:rPr>
              <a:t>seluruh</a:t>
            </a:r>
            <a:r>
              <a:rPr lang="en-US" sz="2400" dirty="0" smtClean="0">
                <a:latin typeface="Agency FB" panose="020B0503020202020204" pitchFamily="34" charset="0"/>
              </a:rPr>
              <a:t> </a:t>
            </a:r>
            <a:r>
              <a:rPr lang="en-US" sz="2400" dirty="0" err="1" smtClean="0">
                <a:latin typeface="Agency FB" panose="020B0503020202020204" pitchFamily="34" charset="0"/>
              </a:rPr>
              <a:t>butir</a:t>
            </a:r>
            <a:r>
              <a:rPr lang="en-US" sz="2400" dirty="0" smtClean="0">
                <a:latin typeface="Agency FB" panose="020B0503020202020204" pitchFamily="34" charset="0"/>
              </a:rPr>
              <a:t> </a:t>
            </a:r>
            <a:r>
              <a:rPr lang="en-US" sz="2400" dirty="0" err="1" smtClean="0">
                <a:latin typeface="Agency FB" panose="020B0503020202020204" pitchFamily="34" charset="0"/>
              </a:rPr>
              <a:t>kegiatan</a:t>
            </a:r>
            <a:r>
              <a:rPr lang="en-US" sz="2400" dirty="0" smtClean="0">
                <a:latin typeface="Agency FB" panose="020B0503020202020204" pitchFamily="34" charset="0"/>
              </a:rPr>
              <a:t> </a:t>
            </a:r>
            <a:r>
              <a:rPr lang="en-US" sz="2400" dirty="0" err="1" smtClean="0">
                <a:latin typeface="Agency FB" panose="020B0503020202020204" pitchFamily="34" charset="0"/>
              </a:rPr>
              <a:t>memperoleh</a:t>
            </a:r>
            <a:r>
              <a:rPr lang="en-US" sz="2400" dirty="0" smtClean="0">
                <a:latin typeface="Agency FB" panose="020B0503020202020204" pitchFamily="34" charset="0"/>
              </a:rPr>
              <a:t> </a:t>
            </a:r>
            <a:r>
              <a:rPr lang="en-US" sz="2400" dirty="0" err="1" smtClean="0">
                <a:latin typeface="Agency FB" panose="020B0503020202020204" pitchFamily="34" charset="0"/>
              </a:rPr>
              <a:t>dan</a:t>
            </a:r>
            <a:r>
              <a:rPr lang="en-US" sz="2400" dirty="0" smtClean="0">
                <a:latin typeface="Agency FB" panose="020B0503020202020204" pitchFamily="34" charset="0"/>
              </a:rPr>
              <a:t> </a:t>
            </a:r>
            <a:r>
              <a:rPr lang="en-US" sz="2400" dirty="0" err="1" smtClean="0">
                <a:latin typeface="Agency FB" panose="020B0503020202020204" pitchFamily="34" charset="0"/>
              </a:rPr>
              <a:t>melaksanakan</a:t>
            </a:r>
            <a:r>
              <a:rPr lang="en-US" sz="2400" dirty="0" smtClean="0">
                <a:latin typeface="Agency FB" panose="020B0503020202020204" pitchFamily="34" charset="0"/>
              </a:rPr>
              <a:t> </a:t>
            </a:r>
            <a:r>
              <a:rPr lang="en-US" sz="2400" b="1" dirty="0" err="1" smtClean="0">
                <a:latin typeface="Agency FB" panose="020B0503020202020204" pitchFamily="34" charset="0"/>
              </a:rPr>
              <a:t>pendidikan</a:t>
            </a:r>
            <a:r>
              <a:rPr lang="en-US" sz="2400" b="1" dirty="0" smtClean="0">
                <a:latin typeface="Agency FB" panose="020B0503020202020204" pitchFamily="34" charset="0"/>
              </a:rPr>
              <a:t> </a:t>
            </a:r>
            <a:r>
              <a:rPr lang="en-US" sz="2400" b="1" dirty="0" err="1" smtClean="0">
                <a:latin typeface="Agency FB" panose="020B0503020202020204" pitchFamily="34" charset="0"/>
              </a:rPr>
              <a:t>dan</a:t>
            </a:r>
            <a:r>
              <a:rPr lang="en-US" sz="2400" b="1" dirty="0" smtClean="0">
                <a:latin typeface="Agency FB" panose="020B0503020202020204" pitchFamily="34" charset="0"/>
              </a:rPr>
              <a:t> </a:t>
            </a:r>
            <a:r>
              <a:rPr lang="en-US" sz="2400" b="1" dirty="0" err="1" smtClean="0">
                <a:latin typeface="Agency FB" panose="020B0503020202020204" pitchFamily="34" charset="0"/>
              </a:rPr>
              <a:t>pengajaran</a:t>
            </a:r>
            <a:r>
              <a:rPr lang="en-US" sz="2400" dirty="0" smtClean="0">
                <a:latin typeface="Agency FB" panose="020B0503020202020204" pitchFamily="34" charset="0"/>
              </a:rPr>
              <a:t>, </a:t>
            </a:r>
            <a:r>
              <a:rPr lang="en-US" sz="2400" dirty="0" err="1" smtClean="0">
                <a:latin typeface="Agency FB" panose="020B0503020202020204" pitchFamily="34" charset="0"/>
              </a:rPr>
              <a:t>melaksanakan</a:t>
            </a:r>
            <a:r>
              <a:rPr lang="en-US" sz="2400" dirty="0" smtClean="0">
                <a:latin typeface="Agency FB" panose="020B0503020202020204" pitchFamily="34" charset="0"/>
              </a:rPr>
              <a:t> </a:t>
            </a:r>
            <a:r>
              <a:rPr lang="en-US" sz="2400" b="1" dirty="0" err="1" smtClean="0">
                <a:latin typeface="Agency FB" panose="020B0503020202020204" pitchFamily="34" charset="0"/>
              </a:rPr>
              <a:t>pengabdian</a:t>
            </a:r>
            <a:r>
              <a:rPr lang="en-US" sz="2400" b="1" dirty="0" smtClean="0">
                <a:latin typeface="Agency FB" panose="020B0503020202020204" pitchFamily="34" charset="0"/>
              </a:rPr>
              <a:t> </a:t>
            </a:r>
            <a:r>
              <a:rPr lang="en-US" sz="2400" b="1" dirty="0" err="1" smtClean="0">
                <a:latin typeface="Agency FB" panose="020B0503020202020204" pitchFamily="34" charset="0"/>
              </a:rPr>
              <a:t>pada</a:t>
            </a:r>
            <a:r>
              <a:rPr lang="en-US" sz="2400" b="1" dirty="0" smtClean="0">
                <a:latin typeface="Agency FB" panose="020B0503020202020204" pitchFamily="34" charset="0"/>
              </a:rPr>
              <a:t> </a:t>
            </a:r>
            <a:r>
              <a:rPr lang="en-US" sz="2400" b="1" dirty="0" err="1" smtClean="0">
                <a:latin typeface="Agency FB" panose="020B0503020202020204" pitchFamily="34" charset="0"/>
              </a:rPr>
              <a:t>masyarakat</a:t>
            </a:r>
            <a:r>
              <a:rPr lang="en-US" sz="2400" dirty="0" smtClean="0">
                <a:latin typeface="Agency FB" panose="020B0503020202020204" pitchFamily="34" charset="0"/>
              </a:rPr>
              <a:t> </a:t>
            </a:r>
            <a:r>
              <a:rPr lang="en-US" sz="2400" dirty="0" err="1" smtClean="0">
                <a:latin typeface="Agency FB" panose="020B0503020202020204" pitchFamily="34" charset="0"/>
              </a:rPr>
              <a:t>dan</a:t>
            </a:r>
            <a:r>
              <a:rPr lang="en-US" sz="2400" dirty="0" smtClean="0">
                <a:latin typeface="Agency FB" panose="020B0503020202020204" pitchFamily="34" charset="0"/>
              </a:rPr>
              <a:t> </a:t>
            </a:r>
            <a:r>
              <a:rPr lang="en-US" sz="2400" b="1" dirty="0" err="1" smtClean="0">
                <a:latin typeface="Agency FB" panose="020B0503020202020204" pitchFamily="34" charset="0"/>
              </a:rPr>
              <a:t>penunjang</a:t>
            </a:r>
            <a:r>
              <a:rPr lang="en-US" sz="2400" b="1" dirty="0" smtClean="0">
                <a:latin typeface="Agency FB" panose="020B0503020202020204" pitchFamily="34" charset="0"/>
              </a:rPr>
              <a:t> </a:t>
            </a:r>
            <a:r>
              <a:rPr lang="en-US" sz="2400" b="1" dirty="0" err="1" smtClean="0">
                <a:latin typeface="Agency FB" panose="020B0503020202020204" pitchFamily="34" charset="0"/>
              </a:rPr>
              <a:t>tridharma</a:t>
            </a:r>
            <a:r>
              <a:rPr lang="en-US" sz="2400" b="1" dirty="0" smtClean="0">
                <a:latin typeface="Agency FB" panose="020B0503020202020204" pitchFamily="34" charset="0"/>
              </a:rPr>
              <a:t> PT</a:t>
            </a:r>
            <a:r>
              <a:rPr lang="en-US" sz="2400" dirty="0" smtClean="0">
                <a:latin typeface="Agency FB" panose="020B0503020202020204" pitchFamily="34" charset="0"/>
              </a:rPr>
              <a:t> </a:t>
            </a:r>
            <a:r>
              <a:rPr lang="en-US" sz="2400" dirty="0" err="1" smtClean="0">
                <a:latin typeface="Agency FB" panose="020B0503020202020204" pitchFamily="34" charset="0"/>
              </a:rPr>
              <a:t>adalah</a:t>
            </a:r>
            <a:r>
              <a:rPr lang="en-US" sz="2400" dirty="0" smtClean="0">
                <a:latin typeface="Agency FB" panose="020B0503020202020204" pitchFamily="34" charset="0"/>
              </a:rPr>
              <a:t> </a:t>
            </a:r>
            <a:r>
              <a:rPr lang="en-US" sz="2400" b="1" dirty="0" err="1" smtClean="0">
                <a:latin typeface="Agency FB" panose="020B0503020202020204" pitchFamily="34" charset="0"/>
              </a:rPr>
              <a:t>absolut</a:t>
            </a:r>
            <a:r>
              <a:rPr lang="en-US" sz="2400" dirty="0" smtClean="0">
                <a:latin typeface="Agency FB" panose="020B0503020202020204" pitchFamily="34" charset="0"/>
              </a:rPr>
              <a:t>, </a:t>
            </a:r>
            <a:r>
              <a:rPr lang="en-US" sz="2400" dirty="0" err="1" smtClean="0">
                <a:latin typeface="Agency FB" panose="020B0503020202020204" pitchFamily="34" charset="0"/>
              </a:rPr>
              <a:t>sedangkan</a:t>
            </a:r>
            <a:r>
              <a:rPr lang="en-US" sz="2400" dirty="0" smtClean="0">
                <a:latin typeface="Agency FB" panose="020B0503020202020204" pitchFamily="34" charset="0"/>
              </a:rPr>
              <a:t> </a:t>
            </a:r>
            <a:r>
              <a:rPr lang="en-US" sz="2400" dirty="0" err="1" smtClean="0">
                <a:latin typeface="Agency FB" panose="020B0503020202020204" pitchFamily="34" charset="0"/>
              </a:rPr>
              <a:t>seluruh</a:t>
            </a:r>
            <a:r>
              <a:rPr lang="en-US" sz="2400" dirty="0" smtClean="0">
                <a:latin typeface="Agency FB" panose="020B0503020202020204" pitchFamily="34" charset="0"/>
              </a:rPr>
              <a:t> </a:t>
            </a:r>
            <a:r>
              <a:rPr lang="en-US" sz="2400" dirty="0" err="1" smtClean="0">
                <a:latin typeface="Agency FB" panose="020B0503020202020204" pitchFamily="34" charset="0"/>
              </a:rPr>
              <a:t>butir</a:t>
            </a:r>
            <a:r>
              <a:rPr lang="en-US" sz="2400" dirty="0" smtClean="0">
                <a:latin typeface="Agency FB" panose="020B0503020202020204" pitchFamily="34" charset="0"/>
              </a:rPr>
              <a:t> </a:t>
            </a:r>
            <a:r>
              <a:rPr lang="en-US" sz="2400" dirty="0" err="1" smtClean="0">
                <a:latin typeface="Agency FB" panose="020B0503020202020204" pitchFamily="34" charset="0"/>
              </a:rPr>
              <a:t>kegiatan</a:t>
            </a:r>
            <a:r>
              <a:rPr lang="en-US" sz="2400" dirty="0" smtClean="0">
                <a:latin typeface="Agency FB" panose="020B0503020202020204" pitchFamily="34" charset="0"/>
              </a:rPr>
              <a:t> </a:t>
            </a:r>
            <a:r>
              <a:rPr lang="en-US" sz="2400" dirty="0" err="1" smtClean="0">
                <a:latin typeface="Agency FB" panose="020B0503020202020204" pitchFamily="34" charset="0"/>
              </a:rPr>
              <a:t>melaksanakan</a:t>
            </a:r>
            <a:r>
              <a:rPr lang="en-US" sz="2400" dirty="0" smtClean="0">
                <a:latin typeface="Agency FB" panose="020B0503020202020204" pitchFamily="34" charset="0"/>
              </a:rPr>
              <a:t> </a:t>
            </a:r>
            <a:r>
              <a:rPr lang="en-US" sz="2400" b="1" dirty="0" err="1" smtClean="0">
                <a:latin typeface="Agency FB" panose="020B0503020202020204" pitchFamily="34" charset="0"/>
              </a:rPr>
              <a:t>penelitian</a:t>
            </a:r>
            <a:r>
              <a:rPr lang="en-US" sz="2400" b="1" dirty="0" smtClean="0">
                <a:latin typeface="Agency FB" panose="020B0503020202020204" pitchFamily="34" charset="0"/>
              </a:rPr>
              <a:t> </a:t>
            </a:r>
            <a:r>
              <a:rPr lang="en-US" sz="2400" b="1" dirty="0" err="1" smtClean="0">
                <a:latin typeface="Agency FB" panose="020B0503020202020204" pitchFamily="34" charset="0"/>
              </a:rPr>
              <a:t>adala</a:t>
            </a:r>
            <a:r>
              <a:rPr lang="id-ID" sz="2400" b="1" dirty="0" smtClean="0">
                <a:latin typeface="Agency FB" panose="020B0503020202020204" pitchFamily="34" charset="0"/>
              </a:rPr>
              <a:t>h</a:t>
            </a:r>
            <a:r>
              <a:rPr lang="en-US" sz="2400" b="1" dirty="0" smtClean="0">
                <a:latin typeface="Agency FB" panose="020B0503020202020204" pitchFamily="34" charset="0"/>
              </a:rPr>
              <a:t> </a:t>
            </a:r>
            <a:r>
              <a:rPr lang="en-US" sz="2400" b="1" dirty="0" err="1" smtClean="0">
                <a:latin typeface="Agency FB" panose="020B0503020202020204" pitchFamily="34" charset="0"/>
              </a:rPr>
              <a:t>maksimum</a:t>
            </a:r>
            <a:r>
              <a:rPr lang="en-US" sz="2400" dirty="0" smtClean="0">
                <a:latin typeface="Agency FB" panose="020B0503020202020204" pitchFamily="34" charset="0"/>
              </a:rPr>
              <a:t>, </a:t>
            </a:r>
            <a:r>
              <a:rPr lang="en-US" sz="2400" dirty="0" err="1" smtClean="0">
                <a:latin typeface="Agency FB" panose="020B0503020202020204" pitchFamily="34" charset="0"/>
              </a:rPr>
              <a:t>dan</a:t>
            </a:r>
            <a:r>
              <a:rPr lang="en-US" sz="2400" dirty="0" smtClean="0">
                <a:latin typeface="Agency FB" panose="020B0503020202020204" pitchFamily="34" charset="0"/>
              </a:rPr>
              <a:t> </a:t>
            </a:r>
            <a:r>
              <a:rPr lang="en-US" sz="2400" dirty="0" err="1" smtClean="0">
                <a:latin typeface="Agency FB" panose="020B0503020202020204" pitchFamily="34" charset="0"/>
              </a:rPr>
              <a:t>pemberian</a:t>
            </a:r>
            <a:r>
              <a:rPr lang="en-US" sz="2400" dirty="0" smtClean="0">
                <a:latin typeface="Agency FB" panose="020B0503020202020204" pitchFamily="34" charset="0"/>
              </a:rPr>
              <a:t> </a:t>
            </a:r>
            <a:r>
              <a:rPr lang="en-US" sz="2400" dirty="0" err="1" smtClean="0">
                <a:latin typeface="Agency FB" panose="020B0503020202020204" pitchFamily="34" charset="0"/>
              </a:rPr>
              <a:t>angka</a:t>
            </a:r>
            <a:r>
              <a:rPr lang="en-US" sz="2400" dirty="0" smtClean="0">
                <a:latin typeface="Agency FB" panose="020B0503020202020204" pitchFamily="34" charset="0"/>
              </a:rPr>
              <a:t> </a:t>
            </a:r>
            <a:r>
              <a:rPr lang="en-US" sz="2400" dirty="0" err="1" smtClean="0">
                <a:latin typeface="Agency FB" panose="020B0503020202020204" pitchFamily="34" charset="0"/>
              </a:rPr>
              <a:t>kredit</a:t>
            </a:r>
            <a:r>
              <a:rPr lang="en-US" sz="2400" dirty="0" smtClean="0">
                <a:latin typeface="Agency FB" panose="020B0503020202020204" pitchFamily="34" charset="0"/>
              </a:rPr>
              <a:t> </a:t>
            </a:r>
            <a:r>
              <a:rPr lang="en-US" sz="2400" dirty="0" err="1" smtClean="0">
                <a:latin typeface="Agency FB" panose="020B0503020202020204" pitchFamily="34" charset="0"/>
              </a:rPr>
              <a:t>yg</a:t>
            </a:r>
            <a:r>
              <a:rPr lang="en-US" sz="2400" dirty="0" smtClean="0">
                <a:latin typeface="Agency FB" panose="020B0503020202020204" pitchFamily="34" charset="0"/>
              </a:rPr>
              <a:t> </a:t>
            </a:r>
            <a:r>
              <a:rPr lang="en-US" sz="2400" dirty="0" err="1" smtClean="0">
                <a:latin typeface="Agency FB" panose="020B0503020202020204" pitchFamily="34" charset="0"/>
              </a:rPr>
              <a:t>wajar</a:t>
            </a:r>
            <a:r>
              <a:rPr lang="en-US" sz="2400" dirty="0" smtClean="0">
                <a:latin typeface="Agency FB" panose="020B0503020202020204" pitchFamily="34" charset="0"/>
              </a:rPr>
              <a:t> </a:t>
            </a:r>
            <a:r>
              <a:rPr lang="en-US" sz="2400" dirty="0" err="1" smtClean="0">
                <a:latin typeface="Agency FB" panose="020B0503020202020204" pitchFamily="34" charset="0"/>
              </a:rPr>
              <a:t>sangat</a:t>
            </a:r>
            <a:r>
              <a:rPr lang="en-US" sz="2400" dirty="0" smtClean="0">
                <a:latin typeface="Agency FB" panose="020B0503020202020204" pitchFamily="34" charset="0"/>
              </a:rPr>
              <a:t> </a:t>
            </a:r>
            <a:r>
              <a:rPr lang="en-US" sz="2400" b="1" dirty="0" err="1" smtClean="0">
                <a:latin typeface="Agency FB" panose="020B0503020202020204" pitchFamily="34" charset="0"/>
              </a:rPr>
              <a:t>tergantung</a:t>
            </a:r>
            <a:r>
              <a:rPr lang="en-US" sz="2400" b="1" dirty="0" smtClean="0">
                <a:latin typeface="Agency FB" panose="020B0503020202020204" pitchFamily="34" charset="0"/>
              </a:rPr>
              <a:t> </a:t>
            </a:r>
            <a:r>
              <a:rPr lang="en-US" sz="2400" b="1" dirty="0" err="1" smtClean="0">
                <a:latin typeface="Agency FB" panose="020B0503020202020204" pitchFamily="34" charset="0"/>
              </a:rPr>
              <a:t>mutu</a:t>
            </a:r>
            <a:r>
              <a:rPr lang="en-US" sz="2400" b="1" dirty="0" smtClean="0">
                <a:latin typeface="Agency FB" panose="020B0503020202020204" pitchFamily="34" charset="0"/>
              </a:rPr>
              <a:t>, </a:t>
            </a:r>
            <a:r>
              <a:rPr lang="en-US" sz="2400" b="1" dirty="0" err="1" smtClean="0">
                <a:latin typeface="Agency FB" panose="020B0503020202020204" pitchFamily="34" charset="0"/>
              </a:rPr>
              <a:t>sofistikasi</a:t>
            </a:r>
            <a:r>
              <a:rPr lang="en-US" sz="2400" b="1" dirty="0" smtClean="0">
                <a:latin typeface="Agency FB" panose="020B0503020202020204" pitchFamily="34" charset="0"/>
              </a:rPr>
              <a:t>, </a:t>
            </a:r>
            <a:r>
              <a:rPr lang="en-US" sz="2400" b="1" dirty="0" err="1" smtClean="0">
                <a:latin typeface="Agency FB" panose="020B0503020202020204" pitchFamily="34" charset="0"/>
              </a:rPr>
              <a:t>dan</a:t>
            </a:r>
            <a:r>
              <a:rPr lang="en-US" sz="2400" b="1" dirty="0" smtClean="0">
                <a:latin typeface="Agency FB" panose="020B0503020202020204" pitchFamily="34" charset="0"/>
              </a:rPr>
              <a:t> </a:t>
            </a:r>
            <a:r>
              <a:rPr lang="en-US" sz="2400" b="1" dirty="0" err="1" smtClean="0">
                <a:latin typeface="Agency FB" panose="020B0503020202020204" pitchFamily="34" charset="0"/>
              </a:rPr>
              <a:t>kemutakhiran</a:t>
            </a:r>
            <a:r>
              <a:rPr lang="en-US" sz="2400" dirty="0" smtClean="0">
                <a:latin typeface="Agency FB" panose="020B0503020202020204" pitchFamily="34" charset="0"/>
              </a:rPr>
              <a:t> </a:t>
            </a:r>
            <a:r>
              <a:rPr lang="en-US" sz="2400" dirty="0" err="1" smtClean="0">
                <a:latin typeface="Agency FB" panose="020B0503020202020204" pitchFamily="34" charset="0"/>
              </a:rPr>
              <a:t>dari</a:t>
            </a:r>
            <a:r>
              <a:rPr lang="en-US" sz="2400" dirty="0" smtClean="0">
                <a:latin typeface="Agency FB" panose="020B0503020202020204" pitchFamily="34" charset="0"/>
              </a:rPr>
              <a:t> </a:t>
            </a:r>
            <a:r>
              <a:rPr lang="en-US" sz="2400" dirty="0" err="1" smtClean="0">
                <a:latin typeface="Agency FB" panose="020B0503020202020204" pitchFamily="34" charset="0"/>
              </a:rPr>
              <a:t>karya</a:t>
            </a:r>
            <a:r>
              <a:rPr lang="en-US" sz="2400" dirty="0" smtClean="0">
                <a:latin typeface="Agency FB" panose="020B0503020202020204" pitchFamily="34" charset="0"/>
              </a:rPr>
              <a:t> </a:t>
            </a:r>
            <a:r>
              <a:rPr lang="en-US" sz="2400" dirty="0" err="1" smtClean="0">
                <a:latin typeface="Agency FB" panose="020B0503020202020204" pitchFamily="34" charset="0"/>
              </a:rPr>
              <a:t>tersebut</a:t>
            </a:r>
            <a:r>
              <a:rPr lang="en-US" sz="2400" dirty="0" smtClean="0">
                <a:latin typeface="Agency FB" panose="020B0503020202020204" pitchFamily="34" charset="0"/>
              </a:rPr>
              <a:t> </a:t>
            </a:r>
            <a:r>
              <a:rPr lang="en-US" sz="2400" dirty="0" err="1" smtClean="0">
                <a:latin typeface="Agency FB" panose="020B0503020202020204" pitchFamily="34" charset="0"/>
              </a:rPr>
              <a:t>melalui</a:t>
            </a:r>
            <a:r>
              <a:rPr lang="en-US" sz="2400" dirty="0" smtClean="0">
                <a:latin typeface="Agency FB" panose="020B0503020202020204" pitchFamily="34" charset="0"/>
              </a:rPr>
              <a:t> </a:t>
            </a:r>
            <a:r>
              <a:rPr lang="en-US" sz="2400" b="1" dirty="0" err="1" smtClean="0">
                <a:latin typeface="Agency FB" panose="020B0503020202020204" pitchFamily="34" charset="0"/>
              </a:rPr>
              <a:t>penilaian</a:t>
            </a:r>
            <a:r>
              <a:rPr lang="en-US" sz="2400" b="1" dirty="0" smtClean="0">
                <a:latin typeface="Agency FB" panose="020B0503020202020204" pitchFamily="34" charset="0"/>
              </a:rPr>
              <a:t> </a:t>
            </a:r>
            <a:r>
              <a:rPr lang="en-US" sz="2400" b="1" dirty="0" err="1" smtClean="0">
                <a:latin typeface="Agency FB" panose="020B0503020202020204" pitchFamily="34" charset="0"/>
              </a:rPr>
              <a:t>rekan</a:t>
            </a:r>
            <a:r>
              <a:rPr lang="en-US" sz="2400" b="1" dirty="0" smtClean="0">
                <a:latin typeface="Agency FB" panose="020B0503020202020204" pitchFamily="34" charset="0"/>
              </a:rPr>
              <a:t> </a:t>
            </a:r>
            <a:r>
              <a:rPr lang="en-US" sz="2400" b="1" dirty="0" err="1" smtClean="0">
                <a:latin typeface="Agency FB" panose="020B0503020202020204" pitchFamily="34" charset="0"/>
              </a:rPr>
              <a:t>sejawat</a:t>
            </a:r>
            <a:r>
              <a:rPr lang="en-US" sz="2400" b="1" dirty="0" smtClean="0">
                <a:latin typeface="Agency FB" panose="020B0503020202020204" pitchFamily="34" charset="0"/>
              </a:rPr>
              <a:t> (peer-review).</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6" name="TextBox 1"/>
          <p:cNvSpPr txBox="1">
            <a:spLocks noChangeArrowheads="1"/>
          </p:cNvSpPr>
          <p:nvPr/>
        </p:nvSpPr>
        <p:spPr bwMode="auto">
          <a:xfrm>
            <a:off x="304800" y="1214438"/>
            <a:ext cx="8305800" cy="4524375"/>
          </a:xfrm>
          <a:prstGeom prst="rect">
            <a:avLst/>
          </a:prstGeom>
          <a:noFill/>
          <a:ln w="9525">
            <a:noFill/>
            <a:miter lim="800000"/>
            <a:headEnd/>
            <a:tailEnd/>
          </a:ln>
        </p:spPr>
        <p:txBody>
          <a:bodyPr>
            <a:spAutoFit/>
          </a:bodyPr>
          <a:lstStyle/>
          <a:p>
            <a:r>
              <a:rPr lang="en-US" sz="2400">
                <a:hlinkClick r:id="rId2"/>
              </a:rPr>
              <a:t>www.scimagojr.com</a:t>
            </a:r>
            <a:r>
              <a:rPr lang="en-US" sz="2400"/>
              <a:t> </a:t>
            </a:r>
            <a:r>
              <a:rPr lang="en-US" sz="2400">
                <a:sym typeface="Wingdings" pitchFamily="2" charset="2"/>
              </a:rPr>
              <a:t> utk melihat jurnal internasional bereputasi </a:t>
            </a:r>
            <a:endParaRPr lang="en-US" sz="2400"/>
          </a:p>
          <a:p>
            <a:endParaRPr lang="en-US" sz="2400"/>
          </a:p>
          <a:p>
            <a:r>
              <a:rPr lang="en-US" sz="2400">
                <a:hlinkClick r:id="rId3"/>
              </a:rPr>
              <a:t>http://scholarlyoa.com/publishers/</a:t>
            </a:r>
            <a:r>
              <a:rPr lang="en-US" sz="2400"/>
              <a:t> </a:t>
            </a:r>
            <a:r>
              <a:rPr lang="en-US" sz="2400">
                <a:sym typeface="Wingdings" pitchFamily="2" charset="2"/>
              </a:rPr>
              <a:t> melihat questionable journal dan publisher  </a:t>
            </a:r>
            <a:endParaRPr lang="en-US" sz="2400"/>
          </a:p>
          <a:p>
            <a:endParaRPr lang="en-US" sz="2400"/>
          </a:p>
          <a:p>
            <a:r>
              <a:rPr lang="en-US" sz="2400">
                <a:hlinkClick r:id="rId4"/>
              </a:rPr>
              <a:t>www.microsoftacademicsearch.com</a:t>
            </a:r>
            <a:r>
              <a:rPr lang="en-US" sz="2400"/>
              <a:t>  </a:t>
            </a:r>
            <a:r>
              <a:rPr lang="en-US" sz="2400">
                <a:sym typeface="Wingdings" pitchFamily="2" charset="2"/>
              </a:rPr>
              <a:t> melihat jurnal internasional</a:t>
            </a:r>
            <a:endParaRPr lang="en-US" sz="2400"/>
          </a:p>
          <a:p>
            <a:r>
              <a:rPr lang="en-US" sz="2400"/>
              <a:t> </a:t>
            </a:r>
          </a:p>
          <a:p>
            <a:r>
              <a:rPr lang="en-US" sz="2400">
                <a:hlinkClick r:id="rId5"/>
              </a:rPr>
              <a:t>http://issn.lipi.go.id/</a:t>
            </a:r>
            <a:r>
              <a:rPr lang="en-US" sz="2400"/>
              <a:t> </a:t>
            </a:r>
            <a:r>
              <a:rPr lang="en-US" sz="2400">
                <a:sym typeface="Wingdings" pitchFamily="2" charset="2"/>
              </a:rPr>
              <a:t> cek issn</a:t>
            </a:r>
            <a:endParaRPr lang="en-US" sz="2400"/>
          </a:p>
          <a:p>
            <a:endParaRPr lang="en-US" sz="2400"/>
          </a:p>
          <a:p>
            <a:r>
              <a:rPr lang="en-US" sz="2400">
                <a:hlinkClick r:id="rId6"/>
              </a:rPr>
              <a:t>www.doaj.com</a:t>
            </a:r>
            <a:r>
              <a:rPr lang="en-US" sz="2400"/>
              <a:t> </a:t>
            </a:r>
            <a:r>
              <a:rPr lang="en-US" sz="2400">
                <a:sym typeface="Wingdings" pitchFamily="2" charset="2"/>
              </a:rPr>
              <a:t> melihat jurnal INA masuk list</a:t>
            </a:r>
            <a:r>
              <a:rPr lang="en-US" sz="2400"/>
              <a:t> </a:t>
            </a:r>
          </a:p>
        </p:txBody>
      </p:sp>
      <p:sp>
        <p:nvSpPr>
          <p:cNvPr id="113667" name="TextBox 2"/>
          <p:cNvSpPr txBox="1">
            <a:spLocks noChangeArrowheads="1"/>
          </p:cNvSpPr>
          <p:nvPr/>
        </p:nvSpPr>
        <p:spPr bwMode="auto">
          <a:xfrm>
            <a:off x="304800" y="533400"/>
            <a:ext cx="7391400" cy="830263"/>
          </a:xfrm>
          <a:prstGeom prst="rect">
            <a:avLst/>
          </a:prstGeom>
          <a:noFill/>
          <a:ln w="9525">
            <a:noFill/>
            <a:miter lim="800000"/>
            <a:headEnd/>
            <a:tailEnd/>
          </a:ln>
        </p:spPr>
        <p:txBody>
          <a:bodyPr>
            <a:spAutoFit/>
          </a:bodyPr>
          <a:lstStyle/>
          <a:p>
            <a:r>
              <a:rPr lang="en-US" sz="2400" b="1"/>
              <a:t>BEBERAPA LAMAN YANG PERLU DIKETAHUI OLEH DOSEN </a:t>
            </a:r>
          </a:p>
        </p:txBody>
      </p:sp>
    </p:spTree>
  </p:cSld>
  <p:clrMapOvr>
    <a:masterClrMapping/>
  </p:clrMapOvr>
  <p:transition spd="slow">
    <p:cove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90" name="Slide Number Placeholder 1"/>
          <p:cNvSpPr>
            <a:spLocks noGrp="1"/>
          </p:cNvSpPr>
          <p:nvPr>
            <p:ph type="sldNum" sz="quarter" idx="12"/>
          </p:nvPr>
        </p:nvSpPr>
        <p:spPr>
          <a:noFill/>
          <a:ln>
            <a:miter lim="800000"/>
            <a:headEnd/>
            <a:tailEnd/>
          </a:ln>
        </p:spPr>
        <p:txBody>
          <a:bodyPr/>
          <a:lstStyle/>
          <a:p>
            <a:fld id="{BF71F416-1FF5-48DD-8505-23E73AC91928}" type="slidenum">
              <a:rPr lang="en-US" smtClean="0"/>
              <a:pPr/>
              <a:t>101</a:t>
            </a:fld>
            <a:endParaRPr lang="en-US" smtClean="0"/>
          </a:p>
        </p:txBody>
      </p:sp>
      <p:sp>
        <p:nvSpPr>
          <p:cNvPr id="114691" name="Rectangle 2"/>
          <p:cNvSpPr>
            <a:spLocks noChangeArrowheads="1"/>
          </p:cNvSpPr>
          <p:nvPr/>
        </p:nvSpPr>
        <p:spPr bwMode="auto">
          <a:xfrm>
            <a:off x="381000" y="873125"/>
            <a:ext cx="8305800" cy="5754688"/>
          </a:xfrm>
          <a:prstGeom prst="rect">
            <a:avLst/>
          </a:prstGeom>
          <a:noFill/>
          <a:ln w="9525">
            <a:noFill/>
            <a:miter lim="800000"/>
            <a:headEnd/>
            <a:tailEnd/>
          </a:ln>
        </p:spPr>
        <p:txBody>
          <a:bodyPr>
            <a:spAutoFit/>
          </a:bodyPr>
          <a:lstStyle/>
          <a:p>
            <a:r>
              <a:rPr lang="en-US" sz="2000">
                <a:hlinkClick r:id="rId2"/>
              </a:rPr>
              <a:t>www.plagiarisma.net</a:t>
            </a:r>
            <a:r>
              <a:rPr lang="en-US" sz="2000"/>
              <a:t>  </a:t>
            </a:r>
            <a:r>
              <a:rPr lang="en-US" sz="2000">
                <a:sym typeface="Wingdings" pitchFamily="2" charset="2"/>
              </a:rPr>
              <a:t> cek plagiat karya ilmiah di laman</a:t>
            </a:r>
          </a:p>
          <a:p>
            <a:r>
              <a:rPr lang="en-US" sz="2000">
                <a:sym typeface="Wingdings" pitchFamily="2" charset="2"/>
              </a:rPr>
              <a:t> open access</a:t>
            </a:r>
          </a:p>
          <a:p>
            <a:endParaRPr lang="en-US" sz="2000">
              <a:sym typeface="Wingdings" pitchFamily="2" charset="2"/>
            </a:endParaRPr>
          </a:p>
          <a:p>
            <a:r>
              <a:rPr lang="en-US" sz="2000">
                <a:hlinkClick r:id="rId3"/>
              </a:rPr>
              <a:t>http://www.duplichecker.com/</a:t>
            </a:r>
            <a:r>
              <a:rPr lang="en-US" sz="2000"/>
              <a:t>  </a:t>
            </a:r>
            <a:r>
              <a:rPr lang="en-US" sz="2000">
                <a:sym typeface="Wingdings" pitchFamily="2" charset="2"/>
              </a:rPr>
              <a:t> cek plagiat karya ilmiah dI laman  open access</a:t>
            </a:r>
          </a:p>
          <a:p>
            <a:endParaRPr lang="en-US" sz="2000"/>
          </a:p>
          <a:p>
            <a:r>
              <a:rPr lang="en-US" sz="2000"/>
              <a:t> </a:t>
            </a:r>
            <a:r>
              <a:rPr lang="en-US" sz="2000">
                <a:hlinkClick r:id="rId4"/>
              </a:rPr>
              <a:t>www.ithenticate.com</a:t>
            </a:r>
            <a:r>
              <a:rPr lang="en-US" sz="2000"/>
              <a:t> </a:t>
            </a:r>
            <a:r>
              <a:rPr lang="en-US" sz="2000">
                <a:sym typeface="Wingdings" pitchFamily="2" charset="2"/>
              </a:rPr>
              <a:t> idem tapi termasuk  laman subscripe</a:t>
            </a:r>
            <a:endParaRPr lang="en-US" sz="2000"/>
          </a:p>
          <a:p>
            <a:r>
              <a:rPr lang="en-US" sz="2000"/>
              <a:t> </a:t>
            </a:r>
          </a:p>
          <a:p>
            <a:r>
              <a:rPr lang="en-US" sz="2000">
                <a:hlinkClick r:id="rId5"/>
              </a:rPr>
              <a:t>http://www.mendeley.com/</a:t>
            </a:r>
            <a:r>
              <a:rPr lang="en-US" sz="2000"/>
              <a:t> </a:t>
            </a:r>
            <a:r>
              <a:rPr lang="en-US" sz="2000">
                <a:sym typeface="Wingdings" pitchFamily="2" charset="2"/>
              </a:rPr>
              <a:t> one of Reference management software</a:t>
            </a:r>
            <a:endParaRPr lang="en-US" sz="2000"/>
          </a:p>
          <a:p>
            <a:r>
              <a:rPr lang="en-US" sz="2000"/>
              <a:t> </a:t>
            </a:r>
          </a:p>
          <a:p>
            <a:r>
              <a:rPr lang="en-US" sz="2000">
                <a:hlinkClick r:id="rId6"/>
              </a:rPr>
              <a:t>www.pubmed.com</a:t>
            </a:r>
            <a:r>
              <a:rPr lang="en-US" sz="2000"/>
              <a:t> </a:t>
            </a:r>
            <a:r>
              <a:rPr lang="en-US" sz="2000">
                <a:sym typeface="Wingdings" pitchFamily="2" charset="2"/>
              </a:rPr>
              <a:t> laman jurnal ilmiah bidang Kesehatan</a:t>
            </a:r>
            <a:endParaRPr lang="en-US" sz="2000"/>
          </a:p>
          <a:p>
            <a:endParaRPr lang="en-US" sz="2000"/>
          </a:p>
          <a:p>
            <a:r>
              <a:rPr lang="en-US" sz="2000">
                <a:hlinkClick r:id="rId7"/>
              </a:rPr>
              <a:t>http://www.elsevier.com/journal-authors/home#find-a-journal</a:t>
            </a:r>
            <a:r>
              <a:rPr lang="en-US" sz="2000">
                <a:sym typeface="Wingdings" pitchFamily="2" charset="2"/>
              </a:rPr>
              <a:t> </a:t>
            </a:r>
            <a:endParaRPr lang="en-US" sz="2000"/>
          </a:p>
          <a:p>
            <a:r>
              <a:rPr lang="en-US" sz="2000"/>
              <a:t> </a:t>
            </a:r>
            <a:r>
              <a:rPr lang="en-US" sz="2000">
                <a:sym typeface="Wingdings" pitchFamily="2" charset="2"/>
              </a:rPr>
              <a:t> meliht cara penulisan artikel </a:t>
            </a:r>
          </a:p>
          <a:p>
            <a:endParaRPr lang="en-US" sz="2000">
              <a:sym typeface="Wingdings" pitchFamily="2" charset="2"/>
            </a:endParaRPr>
          </a:p>
          <a:p>
            <a:r>
              <a:rPr lang="en-US" sz="2000">
                <a:hlinkClick r:id="rId8"/>
              </a:rPr>
              <a:t>http://www.elsevier.com/elsevier-products/procedia</a:t>
            </a:r>
            <a:r>
              <a:rPr lang="en-US" sz="2000"/>
              <a:t>  </a:t>
            </a:r>
            <a:r>
              <a:rPr lang="en-US" sz="2000">
                <a:sym typeface="Wingdings" pitchFamily="2" charset="2"/>
              </a:rPr>
              <a:t> melihat e- proceeding yang disediakan scopus</a:t>
            </a:r>
          </a:p>
          <a:p>
            <a:endParaRPr lang="en-US" sz="2000"/>
          </a:p>
        </p:txBody>
      </p:sp>
    </p:spTree>
  </p:cSld>
  <p:clrMapOvr>
    <a:masterClrMapping/>
  </p:clrMapOvr>
  <p:transition spd="slow">
    <p:cove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4" name="Rectangle 1"/>
          <p:cNvSpPr>
            <a:spLocks noChangeArrowheads="1"/>
          </p:cNvSpPr>
          <p:nvPr/>
        </p:nvSpPr>
        <p:spPr bwMode="auto">
          <a:xfrm>
            <a:off x="533400" y="1981200"/>
            <a:ext cx="8305800" cy="3786188"/>
          </a:xfrm>
          <a:prstGeom prst="rect">
            <a:avLst/>
          </a:prstGeom>
          <a:noFill/>
          <a:ln w="9525">
            <a:noFill/>
            <a:miter lim="800000"/>
            <a:headEnd/>
            <a:tailEnd/>
          </a:ln>
        </p:spPr>
        <p:txBody>
          <a:bodyPr anchor="ctr">
            <a:spAutoFit/>
          </a:bodyPr>
          <a:lstStyle/>
          <a:p>
            <a:pPr algn="ctr" eaLnBrk="1" hangingPunct="1"/>
            <a:r>
              <a:rPr lang="id-ID" sz="2400" b="1">
                <a:latin typeface="Bookman Old Style" pitchFamily="18" charset="0"/>
                <a:cs typeface="Times New Roman" pitchFamily="18" charset="0"/>
              </a:rPr>
              <a:t>KETENTUAN PERALIHAN</a:t>
            </a:r>
            <a:endParaRPr lang="en-US" sz="2400" b="1">
              <a:cs typeface="Arial" charset="0"/>
            </a:endParaRPr>
          </a:p>
          <a:p>
            <a:endParaRPr lang="en-US" sz="2400" b="1">
              <a:latin typeface="Bookman Old Style" pitchFamily="18" charset="0"/>
              <a:cs typeface="Times New Roman" pitchFamily="18" charset="0"/>
            </a:endParaRPr>
          </a:p>
          <a:p>
            <a:r>
              <a:rPr lang="id-ID" sz="2400" b="1">
                <a:latin typeface="Bookman Old Style" pitchFamily="18" charset="0"/>
                <a:cs typeface="Times New Roman" pitchFamily="18" charset="0"/>
              </a:rPr>
              <a:t>Pasal 3</a:t>
            </a:r>
            <a:r>
              <a:rPr lang="en-US" sz="2400" b="1">
                <a:latin typeface="Bookman Old Style" pitchFamily="18" charset="0"/>
                <a:cs typeface="Times New Roman" pitchFamily="18" charset="0"/>
              </a:rPr>
              <a:t>5</a:t>
            </a:r>
            <a:endParaRPr lang="en-US" sz="2400" b="1">
              <a:latin typeface="Bookman Old Style" pitchFamily="18" charset="0"/>
              <a:ea typeface="Times New Roman" pitchFamily="18" charset="0"/>
              <a:cs typeface="Arial" charset="0"/>
            </a:endParaRPr>
          </a:p>
          <a:p>
            <a:r>
              <a:rPr lang="en-US" sz="2400" b="1">
                <a:latin typeface="Bookman Old Style" pitchFamily="18" charset="0"/>
                <a:ea typeface="Times New Roman" pitchFamily="18" charset="0"/>
                <a:cs typeface="Arial" charset="0"/>
              </a:rPr>
              <a:t>(1) Pada saat Peraturan Menteri ini berlaku, Dosen yang masih memiliki ijazah Sarjana (S1), apabila tidak memperoleh ijazah Magister (S2), jenjang jabatan/pangkat golongan ruang paling tinggi adalah Lektor, pangkat Penata Tingkat I, golongan ruang III/d atau jabatan/pangkat golongan ruang terakhir yang dimiliki</a:t>
            </a:r>
            <a:r>
              <a:rPr lang="en-US" sz="2400" b="1">
                <a:cs typeface="Arial" charset="0"/>
              </a:rPr>
              <a:t> </a:t>
            </a:r>
          </a:p>
        </p:txBody>
      </p:sp>
      <p:sp>
        <p:nvSpPr>
          <p:cNvPr id="115715" name="TextBox 4"/>
          <p:cNvSpPr txBox="1">
            <a:spLocks noChangeArrowheads="1"/>
          </p:cNvSpPr>
          <p:nvPr/>
        </p:nvSpPr>
        <p:spPr bwMode="auto">
          <a:xfrm>
            <a:off x="304800" y="838200"/>
            <a:ext cx="8534400" cy="584200"/>
          </a:xfrm>
          <a:prstGeom prst="rect">
            <a:avLst/>
          </a:prstGeom>
          <a:noFill/>
          <a:ln w="9525">
            <a:noFill/>
            <a:miter lim="800000"/>
            <a:headEnd/>
            <a:tailEnd/>
          </a:ln>
        </p:spPr>
        <p:txBody>
          <a:bodyPr>
            <a:spAutoFit/>
          </a:bodyPr>
          <a:lstStyle/>
          <a:p>
            <a:r>
              <a:rPr lang="en-US" sz="3200" b="1"/>
              <a:t> PERMENPAN &amp; RB NO. 17 TAHUN 2013</a:t>
            </a:r>
          </a:p>
        </p:txBody>
      </p:sp>
    </p:spTree>
  </p:cSld>
  <p:clrMapOvr>
    <a:masterClrMapping/>
  </p:clrMapOvr>
  <p:transition spd="slow">
    <p:cove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416268" y="1559257"/>
            <a:ext cx="6127531" cy="2554545"/>
          </a:xfrm>
          <a:prstGeom prst="rect">
            <a:avLst/>
          </a:prstGeom>
        </p:spPr>
        <p:txBody>
          <a:bodyPr>
            <a:spAutoFit/>
          </a:bodyPr>
          <a:lstStyle/>
          <a:p>
            <a:pPr algn="ctr">
              <a:defRPr/>
            </a:pPr>
            <a:r>
              <a:rPr lang="en-US" sz="3200" b="1" dirty="0">
                <a:ln w="9525">
                  <a:solidFill>
                    <a:schemeClr val="bg1"/>
                  </a:solidFill>
                  <a:prstDash val="solid"/>
                </a:ln>
                <a:solidFill>
                  <a:srgbClr val="191919"/>
                </a:solidFill>
                <a:effectLst>
                  <a:outerShdw blurRad="12700" dist="38100" dir="2700000" algn="tl" rotWithShape="0">
                    <a:schemeClr val="bg1">
                      <a:lumMod val="50000"/>
                    </a:schemeClr>
                  </a:outerShdw>
                </a:effectLst>
                <a:latin typeface="Arial" pitchFamily="34" charset="0"/>
                <a:cs typeface="Lucida Sans Unicode" panose="020B0602030504020204" pitchFamily="34" charset="0"/>
              </a:rPr>
              <a:t>PETUNJUK TEKNIS</a:t>
            </a:r>
          </a:p>
          <a:p>
            <a:pPr algn="ctr">
              <a:defRPr/>
            </a:pPr>
            <a:r>
              <a:rPr lang="en-US" sz="3200" b="1" dirty="0">
                <a:ln w="9525">
                  <a:solidFill>
                    <a:schemeClr val="bg1"/>
                  </a:solidFill>
                  <a:prstDash val="solid"/>
                </a:ln>
                <a:solidFill>
                  <a:srgbClr val="191919"/>
                </a:solidFill>
                <a:effectLst>
                  <a:outerShdw blurRad="12700" dist="38100" dir="2700000" algn="tl" rotWithShape="0">
                    <a:schemeClr val="bg1">
                      <a:lumMod val="50000"/>
                    </a:schemeClr>
                  </a:outerShdw>
                </a:effectLst>
                <a:latin typeface="Arial" pitchFamily="34" charset="0"/>
                <a:cs typeface="Lucida Sans Unicode" panose="020B0602030504020204" pitchFamily="34" charset="0"/>
              </a:rPr>
              <a:t>PELAKSANAAN PAK-JFD</a:t>
            </a:r>
          </a:p>
          <a:p>
            <a:pPr algn="ctr">
              <a:defRPr/>
            </a:pPr>
            <a:endParaRPr lang="en-US" sz="3200" b="1" dirty="0">
              <a:ln w="9525">
                <a:solidFill>
                  <a:schemeClr val="bg1"/>
                </a:solidFill>
                <a:prstDash val="solid"/>
              </a:ln>
              <a:solidFill>
                <a:srgbClr val="191919"/>
              </a:solidFill>
              <a:effectLst>
                <a:outerShdw blurRad="12700" dist="38100" dir="2700000" algn="tl" rotWithShape="0">
                  <a:schemeClr val="bg1">
                    <a:lumMod val="50000"/>
                  </a:schemeClr>
                </a:outerShdw>
              </a:effectLst>
              <a:latin typeface="Arial" pitchFamily="34" charset="0"/>
              <a:cs typeface="Lucida Sans Unicode" panose="020B0602030504020204" pitchFamily="34" charset="0"/>
            </a:endParaRPr>
          </a:p>
          <a:p>
            <a:pPr algn="ctr">
              <a:defRPr/>
            </a:pPr>
            <a:r>
              <a:rPr lang="en-US" sz="3200" b="1" dirty="0">
                <a:ln w="9525">
                  <a:solidFill>
                    <a:schemeClr val="bg1"/>
                  </a:solidFill>
                  <a:prstDash val="solid"/>
                </a:ln>
                <a:solidFill>
                  <a:srgbClr val="191919"/>
                </a:solidFill>
                <a:effectLst>
                  <a:outerShdw blurRad="12700" dist="38100" dir="2700000" algn="tl" rotWithShape="0">
                    <a:schemeClr val="bg1">
                      <a:lumMod val="50000"/>
                    </a:schemeClr>
                  </a:outerShdw>
                </a:effectLst>
                <a:latin typeface="Arial" pitchFamily="34" charset="0"/>
                <a:cs typeface="Lucida Sans Unicode" panose="020B0602030504020204" pitchFamily="34" charset="0"/>
              </a:rPr>
              <a:t>PERMENDIKBUD NOMOR 92 TAHUN 2014  </a:t>
            </a:r>
            <a:endParaRPr lang="id-ID" sz="3200" b="1" dirty="0">
              <a:ln w="9525">
                <a:solidFill>
                  <a:schemeClr val="bg1"/>
                </a:solidFill>
                <a:prstDash val="solid"/>
              </a:ln>
              <a:solidFill>
                <a:srgbClr val="191919"/>
              </a:solidFill>
              <a:effectLst>
                <a:outerShdw blurRad="12700" dist="38100" dir="2700000" algn="tl" rotWithShape="0">
                  <a:schemeClr val="bg1">
                    <a:lumMod val="50000"/>
                  </a:schemeClr>
                </a:outerShdw>
              </a:effectLst>
              <a:latin typeface="Arial" pitchFamily="34" charset="0"/>
              <a:cs typeface="Lucida Sans Unicode" panose="020B0602030504020204" pitchFamily="34" charset="0"/>
            </a:endParaRPr>
          </a:p>
        </p:txBody>
      </p:sp>
    </p:spTree>
  </p:cSld>
  <p:clrMapOvr>
    <a:masterClrMapping/>
  </p:clrMapOvr>
  <p:transition spd="slow">
    <p:cover/>
  </p:transition>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09575" y="685800"/>
            <a:ext cx="8361363" cy="5262563"/>
          </a:xfrm>
          <a:prstGeom prst="rect">
            <a:avLst/>
          </a:prstGeom>
        </p:spPr>
        <p:txBody>
          <a:bodyPr>
            <a:spAutoFit/>
          </a:bodyPr>
          <a:lstStyle/>
          <a:p>
            <a:pPr>
              <a:defRPr/>
            </a:pPr>
            <a:r>
              <a:rPr lang="en-US" altLang="en-US" sz="2400" b="1" dirty="0" err="1">
                <a:latin typeface="Arial" pitchFamily="34" charset="0"/>
                <a:ea typeface="Arial Unicode MS" panose="020B0604020202020204" pitchFamily="34" charset="-128"/>
                <a:cs typeface="Arial Unicode MS" panose="020B0604020202020204" pitchFamily="34" charset="-128"/>
              </a:rPr>
              <a:t>Pasal</a:t>
            </a:r>
            <a:r>
              <a:rPr lang="en-US" altLang="en-US" sz="2400" b="1" dirty="0">
                <a:latin typeface="Arial" pitchFamily="34" charset="0"/>
                <a:ea typeface="Arial Unicode MS" panose="020B0604020202020204" pitchFamily="34" charset="-128"/>
                <a:cs typeface="Arial Unicode MS" panose="020B0604020202020204" pitchFamily="34" charset="-128"/>
              </a:rPr>
              <a:t> 14</a:t>
            </a:r>
          </a:p>
          <a:p>
            <a:pPr>
              <a:defRPr/>
            </a:pPr>
            <a:endParaRPr lang="en-US" altLang="en-US" sz="2400" b="1" dirty="0">
              <a:latin typeface="Arial" pitchFamily="34" charset="0"/>
              <a:ea typeface="Arial Unicode MS" panose="020B0604020202020204" pitchFamily="34" charset="-128"/>
              <a:cs typeface="Arial Unicode MS" panose="020B0604020202020204" pitchFamily="34" charset="-128"/>
            </a:endParaRPr>
          </a:p>
          <a:p>
            <a:pPr marL="457200" indent="-457200">
              <a:buFontTx/>
              <a:buAutoNum type="arabicParenBoth"/>
              <a:defRPr/>
            </a:pPr>
            <a:r>
              <a:rPr lang="id-ID" sz="2400" b="1" dirty="0">
                <a:latin typeface="Arial" pitchFamily="34" charset="0"/>
              </a:rPr>
              <a:t>Kelebihan angka kredit yang diperoleh pada kenaikan jabatan dan/atau kenaikan pangkat terakhir yang dapat dipergunakan untuk kenaikan jabatan dan/atau pangkat berikutnya hanya dari unsur penelitian. </a:t>
            </a:r>
            <a:endParaRPr lang="en-US" sz="2400" b="1" dirty="0">
              <a:latin typeface="Arial" pitchFamily="34" charset="0"/>
            </a:endParaRPr>
          </a:p>
          <a:p>
            <a:pPr marL="457200" indent="-457200">
              <a:buFontTx/>
              <a:buAutoNum type="arabicParenBoth"/>
              <a:defRPr/>
            </a:pPr>
            <a:endParaRPr lang="en-US" sz="2400" b="1" dirty="0">
              <a:latin typeface="Arial" pitchFamily="34" charset="0"/>
            </a:endParaRPr>
          </a:p>
          <a:p>
            <a:pPr marL="457200" indent="-457200">
              <a:buFontTx/>
              <a:buAutoNum type="arabicParenBoth"/>
              <a:defRPr/>
            </a:pPr>
            <a:r>
              <a:rPr lang="id-ID" sz="2400" b="1" dirty="0">
                <a:latin typeface="Arial" pitchFamily="34" charset="0"/>
              </a:rPr>
              <a:t>Kelebihan angka kredit pada unsur penelitian yang diperoleh pada kenaikan jabatan dan/atau kenaikan pangkat terakhir dapat dipergunakan untuk kenaikan jabatan dan/atau pangkat berikutnya jika kebutuhan minimal angka kredit unsur penelitian pada saat </a:t>
            </a:r>
            <a:r>
              <a:rPr lang="id-ID" sz="2400" b="1" dirty="0">
                <a:solidFill>
                  <a:srgbClr val="00B0F0"/>
                </a:solidFill>
                <a:latin typeface="Arial" pitchFamily="34" charset="0"/>
              </a:rPr>
              <a:t>diusulkan</a:t>
            </a:r>
            <a:r>
              <a:rPr lang="id-ID" sz="2400" b="1" dirty="0">
                <a:latin typeface="Arial" pitchFamily="34" charset="0"/>
              </a:rPr>
              <a:t> sudah terpenuh</a:t>
            </a:r>
            <a:r>
              <a:rPr lang="id-ID" sz="2000" b="1" dirty="0">
                <a:latin typeface="Arial" pitchFamily="34" charset="0"/>
              </a:rPr>
              <a:t>i. </a:t>
            </a:r>
          </a:p>
        </p:txBody>
      </p:sp>
    </p:spTree>
  </p:cSld>
  <p:clrMapOvr>
    <a:masterClrMapping/>
  </p:clrMapOvr>
  <p:transition spd="slow">
    <p:cover/>
  </p:transition>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6" name="Title 1"/>
          <p:cNvSpPr>
            <a:spLocks noGrp="1"/>
          </p:cNvSpPr>
          <p:nvPr>
            <p:ph type="title"/>
          </p:nvPr>
        </p:nvSpPr>
        <p:spPr>
          <a:xfrm>
            <a:off x="-152400" y="533400"/>
            <a:ext cx="9144000" cy="1066800"/>
          </a:xfrm>
        </p:spPr>
        <p:txBody>
          <a:bodyPr/>
          <a:lstStyle/>
          <a:p>
            <a:r>
              <a:rPr lang="en-US" sz="3200" b="1" smtClean="0">
                <a:solidFill>
                  <a:srgbClr val="191919"/>
                </a:solidFill>
              </a:rPr>
              <a:t>FAKTA </a:t>
            </a:r>
            <a:br>
              <a:rPr lang="en-US" sz="3200" b="1" smtClean="0">
                <a:solidFill>
                  <a:srgbClr val="191919"/>
                </a:solidFill>
              </a:rPr>
            </a:br>
            <a:r>
              <a:rPr lang="en-US" sz="3200" b="1" smtClean="0">
                <a:solidFill>
                  <a:srgbClr val="191919"/>
                </a:solidFill>
              </a:rPr>
              <a:t>PENILAIAN BERKAS OLEH PT/KOPERTIS</a:t>
            </a:r>
          </a:p>
        </p:txBody>
      </p:sp>
      <p:sp>
        <p:nvSpPr>
          <p:cNvPr id="118787" name="Content Placeholder 2"/>
          <p:cNvSpPr>
            <a:spLocks noGrp="1"/>
          </p:cNvSpPr>
          <p:nvPr>
            <p:ph idx="1"/>
          </p:nvPr>
        </p:nvSpPr>
        <p:spPr>
          <a:xfrm>
            <a:off x="304800" y="2114550"/>
            <a:ext cx="8686800" cy="3965575"/>
          </a:xfrm>
        </p:spPr>
        <p:txBody>
          <a:bodyPr/>
          <a:lstStyle/>
          <a:p>
            <a:pPr>
              <a:buFont typeface="Wingdings" pitchFamily="2" charset="2"/>
              <a:buChar char="Ø"/>
            </a:pPr>
            <a:r>
              <a:rPr lang="en-US" sz="3600" b="1" smtClean="0"/>
              <a:t>Secara umum PT/KOPERTIS harus meningkatkan kepedulian terhadap berkas usulan, PEDULI=KARAKTER.</a:t>
            </a:r>
          </a:p>
          <a:p>
            <a:pPr>
              <a:buFont typeface="Wingdings" pitchFamily="2" charset="2"/>
              <a:buChar char="Ø"/>
            </a:pPr>
            <a:r>
              <a:rPr lang="en-US" sz="3600" b="1" smtClean="0"/>
              <a:t>70% kasus di berkas usulan</a:t>
            </a:r>
          </a:p>
          <a:p>
            <a:pPr>
              <a:buFont typeface="Wingdings" pitchFamily="2" charset="2"/>
              <a:buChar char="Ø"/>
            </a:pPr>
            <a:r>
              <a:rPr lang="en-US" sz="3600" b="1" smtClean="0"/>
              <a:t>Konsen terhadap keaslian dokumen rendah</a:t>
            </a:r>
          </a:p>
        </p:txBody>
      </p:sp>
    </p:spTree>
  </p:cSld>
  <p:clrMapOvr>
    <a:masterClrMapping/>
  </p:clrMapOvr>
  <p:transition spd="slow">
    <p:cove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810" name="Title 1"/>
          <p:cNvSpPr>
            <a:spLocks noGrp="1"/>
          </p:cNvSpPr>
          <p:nvPr>
            <p:ph type="title"/>
          </p:nvPr>
        </p:nvSpPr>
        <p:spPr>
          <a:xfrm>
            <a:off x="0" y="457200"/>
            <a:ext cx="9144000" cy="1143000"/>
          </a:xfrm>
        </p:spPr>
        <p:txBody>
          <a:bodyPr/>
          <a:lstStyle/>
          <a:p>
            <a:r>
              <a:rPr lang="en-US" sz="3200" b="1" smtClean="0">
                <a:solidFill>
                  <a:srgbClr val="191919"/>
                </a:solidFill>
              </a:rPr>
              <a:t>FAKTA</a:t>
            </a:r>
            <a:br>
              <a:rPr lang="en-US" sz="3200" b="1" smtClean="0">
                <a:solidFill>
                  <a:srgbClr val="191919"/>
                </a:solidFill>
              </a:rPr>
            </a:br>
            <a:r>
              <a:rPr lang="en-US" sz="3200" b="1" smtClean="0">
                <a:solidFill>
                  <a:srgbClr val="191919"/>
                </a:solidFill>
              </a:rPr>
              <a:t>PEMALSUAN DOKUMEN KARYA ILMIAH</a:t>
            </a:r>
          </a:p>
        </p:txBody>
      </p:sp>
      <p:sp>
        <p:nvSpPr>
          <p:cNvPr id="119811" name="Content Placeholder 2"/>
          <p:cNvSpPr>
            <a:spLocks noGrp="1"/>
          </p:cNvSpPr>
          <p:nvPr>
            <p:ph idx="1"/>
          </p:nvPr>
        </p:nvSpPr>
        <p:spPr>
          <a:xfrm>
            <a:off x="457200" y="1858963"/>
            <a:ext cx="8229600" cy="3700462"/>
          </a:xfrm>
        </p:spPr>
        <p:txBody>
          <a:bodyPr/>
          <a:lstStyle/>
          <a:p>
            <a:pPr>
              <a:buFont typeface="Wingdings" pitchFamily="2" charset="2"/>
              <a:buChar char="Ø"/>
            </a:pPr>
            <a:r>
              <a:rPr lang="en-US" smtClean="0"/>
              <a:t>Jurnal rakitan</a:t>
            </a:r>
          </a:p>
          <a:p>
            <a:pPr>
              <a:buFont typeface="Wingdings" pitchFamily="2" charset="2"/>
              <a:buChar char="Ø"/>
            </a:pPr>
            <a:r>
              <a:rPr lang="en-US" smtClean="0"/>
              <a:t>Jurnal “BODONG”</a:t>
            </a:r>
          </a:p>
          <a:p>
            <a:pPr>
              <a:buFont typeface="Wingdings" pitchFamily="2" charset="2"/>
              <a:buChar char="Ø"/>
            </a:pPr>
            <a:r>
              <a:rPr lang="en-US" smtClean="0"/>
              <a:t>Artikel sisipan</a:t>
            </a:r>
          </a:p>
          <a:p>
            <a:pPr>
              <a:buFont typeface="Wingdings" pitchFamily="2" charset="2"/>
              <a:buChar char="Ø"/>
            </a:pPr>
            <a:r>
              <a:rPr lang="en-US" smtClean="0"/>
              <a:t>Label akreditasi palsu</a:t>
            </a:r>
          </a:p>
          <a:p>
            <a:pPr>
              <a:buFont typeface="Wingdings" pitchFamily="2" charset="2"/>
              <a:buChar char="Ø"/>
            </a:pPr>
            <a:r>
              <a:rPr lang="en-US" smtClean="0"/>
              <a:t>Nama pengarang sisipan</a:t>
            </a:r>
          </a:p>
          <a:p>
            <a:pPr>
              <a:buFont typeface="Wingdings" pitchFamily="2" charset="2"/>
              <a:buChar char="Ø"/>
            </a:pPr>
            <a:r>
              <a:rPr lang="en-US" smtClean="0"/>
              <a:t>Buku lama sampul baru, nama pengarang berbeda</a:t>
            </a:r>
          </a:p>
        </p:txBody>
      </p:sp>
    </p:spTree>
  </p:cSld>
  <p:clrMapOvr>
    <a:masterClrMapping/>
  </p:clrMapOvr>
  <p:transition spd="slow">
    <p:cove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834" name="Slide Number Placeholder 1"/>
          <p:cNvSpPr>
            <a:spLocks noGrp="1"/>
          </p:cNvSpPr>
          <p:nvPr>
            <p:ph type="sldNum" sz="quarter" idx="12"/>
          </p:nvPr>
        </p:nvSpPr>
        <p:spPr>
          <a:noFill/>
          <a:ln>
            <a:miter lim="800000"/>
            <a:headEnd/>
            <a:tailEnd/>
          </a:ln>
        </p:spPr>
        <p:txBody>
          <a:bodyPr/>
          <a:lstStyle/>
          <a:p>
            <a:fld id="{01243962-7603-4193-A10E-A6F17BC8D8F1}" type="slidenum">
              <a:rPr lang="en-US" smtClean="0"/>
              <a:pPr/>
              <a:t>107</a:t>
            </a:fld>
            <a:endParaRPr lang="en-US" smtClean="0"/>
          </a:p>
        </p:txBody>
      </p:sp>
      <p:sp>
        <p:nvSpPr>
          <p:cNvPr id="120835" name="Rectangle 2"/>
          <p:cNvSpPr>
            <a:spLocks noChangeArrowheads="1"/>
          </p:cNvSpPr>
          <p:nvPr/>
        </p:nvSpPr>
        <p:spPr bwMode="auto">
          <a:xfrm>
            <a:off x="381000" y="704850"/>
            <a:ext cx="8458200" cy="5540375"/>
          </a:xfrm>
          <a:prstGeom prst="rect">
            <a:avLst/>
          </a:prstGeom>
          <a:noFill/>
          <a:ln w="9525">
            <a:noFill/>
            <a:miter lim="800000"/>
            <a:headEnd/>
            <a:tailEnd/>
          </a:ln>
        </p:spPr>
        <p:txBody>
          <a:bodyPr lIns="457056" tIns="0" rIns="0" bIns="0" anchor="ctr">
            <a:spAutoFit/>
          </a:bodyPr>
          <a:lstStyle/>
          <a:p>
            <a:pPr algn="just" eaLnBrk="1" hangingPunct="1">
              <a:tabLst>
                <a:tab pos="457200" algn="l"/>
              </a:tabLst>
            </a:pPr>
            <a:r>
              <a:rPr lang="id-ID" sz="2000" b="1">
                <a:ea typeface="Calibri" pitchFamily="34" charset="0"/>
                <a:cs typeface="Arial" charset="0"/>
              </a:rPr>
              <a:t>Pasal </a:t>
            </a:r>
            <a:r>
              <a:rPr lang="en-US" sz="2000" b="1">
                <a:ea typeface="Calibri" pitchFamily="34" charset="0"/>
                <a:cs typeface="Arial" charset="0"/>
              </a:rPr>
              <a:t>6</a:t>
            </a:r>
            <a:endParaRPr lang="sv-SE" sz="2000">
              <a:ea typeface="Times New Roman" pitchFamily="18" charset="0"/>
              <a:cs typeface="Arial" charset="0"/>
            </a:endParaRPr>
          </a:p>
          <a:p>
            <a:pPr algn="just">
              <a:tabLst>
                <a:tab pos="457200" algn="l"/>
              </a:tabLst>
            </a:pPr>
            <a:r>
              <a:rPr lang="sv-SE" sz="2000">
                <a:ea typeface="Times New Roman" pitchFamily="18" charset="0"/>
                <a:cs typeface="Arial" charset="0"/>
              </a:rPr>
              <a:t>(1) Pengangkatan pertama dalam jabatan akademik dosen setinggi-tinginya Lektor.</a:t>
            </a:r>
          </a:p>
          <a:p>
            <a:pPr algn="just">
              <a:tabLst>
                <a:tab pos="457200" algn="l"/>
              </a:tabLst>
            </a:pPr>
            <a:r>
              <a:rPr lang="sv-SE" sz="2000">
                <a:ea typeface="Times New Roman" pitchFamily="18" charset="0"/>
                <a:cs typeface="Arial" charset="0"/>
              </a:rPr>
              <a:t>(2) Pengangkatan pertama dosen dalam jabatan akademik Asisten Ahli dapat dipertimbangkan apabila telah memenuhi syarat sebagai berikut :</a:t>
            </a:r>
          </a:p>
          <a:p>
            <a:pPr marL="914400" lvl="1" indent="-457200" algn="just">
              <a:buFont typeface="Arial" charset="0"/>
              <a:buAutoNum type="alphaLcPeriod"/>
              <a:tabLst>
                <a:tab pos="457200" algn="l"/>
              </a:tabLst>
            </a:pPr>
            <a:r>
              <a:rPr lang="sv-SE" sz="2000">
                <a:ea typeface="Times New Roman" pitchFamily="18" charset="0"/>
                <a:cs typeface="Arial" charset="0"/>
              </a:rPr>
              <a:t>memiliki ijazah magister atau yang sederajat dari perguruan tinggi dan/atau program studi terakreditasi sesuai dengan bidang ilmu penugasan.</a:t>
            </a:r>
          </a:p>
          <a:p>
            <a:pPr marL="914400" lvl="1" indent="-457200" algn="just">
              <a:buFont typeface="Arial" charset="0"/>
              <a:buAutoNum type="alphaLcPeriod"/>
              <a:tabLst>
                <a:tab pos="457200" algn="l"/>
              </a:tabLst>
            </a:pPr>
            <a:r>
              <a:rPr lang="en-US" sz="2000">
                <a:ea typeface="Times New Roman" pitchFamily="18" charset="0"/>
                <a:cs typeface="Arial" charset="0"/>
              </a:rPr>
              <a:t>pangkat paling rendah Penata Muda Tingkat I, golongan ruang III/b bagi PNS; dan</a:t>
            </a:r>
            <a:r>
              <a:rPr lang="en-US" sz="2000">
                <a:cs typeface="Arial" charset="0"/>
              </a:rPr>
              <a:t> </a:t>
            </a:r>
          </a:p>
          <a:p>
            <a:pPr marL="914400" lvl="1" indent="-457200" algn="just">
              <a:buFont typeface="Arial" charset="0"/>
              <a:buAutoNum type="alphaLcPeriod"/>
              <a:tabLst>
                <a:tab pos="457200" algn="l"/>
              </a:tabLst>
            </a:pPr>
            <a:r>
              <a:rPr lang="en-US" sz="2000">
                <a:ea typeface="Calibri" pitchFamily="34" charset="0"/>
                <a:cs typeface="Calibri" pitchFamily="34" charset="0"/>
              </a:rPr>
              <a:t>nilai prestasi kerja paling kurang bernilai baik dalam 1 (satu) tahun terakhir.</a:t>
            </a:r>
            <a:endParaRPr lang="en-US" sz="2000">
              <a:cs typeface="Arial" charset="0"/>
            </a:endParaRPr>
          </a:p>
          <a:p>
            <a:pPr marL="914400" lvl="1" indent="-457200" algn="just">
              <a:buFont typeface="Arial" charset="0"/>
              <a:buAutoNum type="alphaLcPeriod"/>
              <a:tabLst>
                <a:tab pos="457200" algn="l"/>
              </a:tabLst>
            </a:pPr>
            <a:r>
              <a:rPr lang="sv-SE" sz="2000">
                <a:ea typeface="Calibri" pitchFamily="34" charset="0"/>
                <a:cs typeface="Calibri" pitchFamily="34" charset="0"/>
              </a:rPr>
              <a:t>sekurang-kurangnya telah 1 (satu) tahun melaksanakan tugas mengajar.</a:t>
            </a:r>
            <a:endParaRPr lang="sv-SE" sz="2000">
              <a:cs typeface="Times New Roman" pitchFamily="18" charset="0"/>
            </a:endParaRPr>
          </a:p>
          <a:p>
            <a:pPr marL="914400" lvl="1" indent="-457200" algn="just">
              <a:buFont typeface="Arial" charset="0"/>
              <a:buAutoNum type="alphaLcPeriod"/>
              <a:tabLst>
                <a:tab pos="457200" algn="l"/>
              </a:tabLst>
            </a:pPr>
            <a:r>
              <a:rPr lang="sv-SE" sz="2000">
                <a:cs typeface="Times New Roman" pitchFamily="18" charset="0"/>
              </a:rPr>
              <a:t>mempunyai sekurang-kurangnya satu karya ilmiah yang dipublikasikan pada jurnal ilmiah nasional sebagai penulis pertama.</a:t>
            </a:r>
            <a:r>
              <a:rPr lang="en-US" sz="2000">
                <a:cs typeface="Arial" charset="0"/>
              </a:rPr>
              <a:t> </a:t>
            </a:r>
          </a:p>
        </p:txBody>
      </p:sp>
    </p:spTree>
  </p:cSld>
  <p:clrMapOvr>
    <a:masterClrMapping/>
  </p:clrMapOvr>
  <p:transition spd="slow">
    <p:cove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858" name="Rectangle 1"/>
          <p:cNvSpPr>
            <a:spLocks noChangeArrowheads="1"/>
          </p:cNvSpPr>
          <p:nvPr/>
        </p:nvSpPr>
        <p:spPr bwMode="auto">
          <a:xfrm>
            <a:off x="609600" y="838200"/>
            <a:ext cx="8153400" cy="4430713"/>
          </a:xfrm>
          <a:prstGeom prst="rect">
            <a:avLst/>
          </a:prstGeom>
          <a:noFill/>
          <a:ln w="9525">
            <a:noFill/>
            <a:miter lim="800000"/>
            <a:headEnd/>
            <a:tailEnd/>
          </a:ln>
        </p:spPr>
        <p:txBody>
          <a:bodyPr lIns="457056" tIns="0" rIns="0" bIns="0" anchor="ctr">
            <a:spAutoFit/>
          </a:bodyPr>
          <a:lstStyle/>
          <a:p>
            <a:pPr marL="457200" indent="-457200" algn="just" eaLnBrk="1" hangingPunct="1">
              <a:buFont typeface="Arial" charset="0"/>
              <a:buAutoNum type="alphaLcPeriod" startAt="6"/>
            </a:pPr>
            <a:r>
              <a:rPr lang="sv-SE" sz="2400">
                <a:ea typeface="Times New Roman" pitchFamily="18" charset="0"/>
                <a:cs typeface="Arial" charset="0"/>
              </a:rPr>
              <a:t>melaksanakan sekurang-kurangnya satu kegiatan pengabdian kepada masyarakat.</a:t>
            </a:r>
          </a:p>
          <a:p>
            <a:pPr marL="457200" indent="-457200" algn="just" eaLnBrk="1" hangingPunct="1">
              <a:buFont typeface="Arial" charset="0"/>
              <a:buAutoNum type="alphaLcPeriod" startAt="6"/>
            </a:pPr>
            <a:r>
              <a:rPr lang="sv-SE" sz="2400">
                <a:ea typeface="Times New Roman" pitchFamily="18" charset="0"/>
                <a:cs typeface="Arial" charset="0"/>
              </a:rPr>
              <a:t>telah memenuhi sekurang-kurangnya 10 (sepuluh) angka kredit di luar angka kredit ijazah yang dihitung sejak yang bersangkutan melaksanakan tugas sebagai dosen tetap termasuk angka kredit Pendidikan dan Pelatihan (Diklat) Prajabatan.</a:t>
            </a:r>
          </a:p>
          <a:p>
            <a:pPr marL="457200" indent="-457200" algn="just" eaLnBrk="1" hangingPunct="1">
              <a:buFont typeface="Arial" charset="0"/>
              <a:buAutoNum type="alphaLcPeriod" startAt="6"/>
            </a:pPr>
            <a:r>
              <a:rPr lang="sv-SE" sz="2400">
                <a:ea typeface="Times New Roman" pitchFamily="18" charset="0"/>
                <a:cs typeface="Arial" charset="0"/>
              </a:rPr>
              <a:t>memiliki kinerja, integritas, </a:t>
            </a:r>
            <a:r>
              <a:rPr lang="en-US" sz="2400">
                <a:ea typeface="Times New Roman" pitchFamily="18" charset="0"/>
                <a:cs typeface="Arial" charset="0"/>
              </a:rPr>
              <a:t>etika dan tata krama, serta </a:t>
            </a:r>
            <a:r>
              <a:rPr lang="sv-SE" sz="2400">
                <a:ea typeface="Times New Roman" pitchFamily="18" charset="0"/>
                <a:cs typeface="Arial" charset="0"/>
              </a:rPr>
              <a:t>tanggung jawab yang dibuktikan dengan Berita Acara Rapat Pertimbangan Senat Fakultas bagi Universitas/Institut atau Senat Perguruan Tinggi bagi Sekolah Tinggi/Politeknik dan Akademi.   </a:t>
            </a:r>
            <a:r>
              <a:rPr lang="en-US" sz="2400">
                <a:ea typeface="Times New Roman" pitchFamily="18" charset="0"/>
                <a:cs typeface="Arial" charset="0"/>
              </a:rPr>
              <a:t> </a:t>
            </a:r>
          </a:p>
        </p:txBody>
      </p:sp>
    </p:spTree>
  </p:cSld>
  <p:clrMapOvr>
    <a:masterClrMapping/>
  </p:clrMapOvr>
  <p:transition spd="slow">
    <p:cove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82" name="Rectangle 1"/>
          <p:cNvSpPr>
            <a:spLocks noChangeArrowheads="1"/>
          </p:cNvSpPr>
          <p:nvPr/>
        </p:nvSpPr>
        <p:spPr bwMode="auto">
          <a:xfrm>
            <a:off x="304800" y="533400"/>
            <a:ext cx="8229600" cy="3694113"/>
          </a:xfrm>
          <a:prstGeom prst="rect">
            <a:avLst/>
          </a:prstGeom>
          <a:noFill/>
          <a:ln w="9525">
            <a:noFill/>
            <a:miter lim="800000"/>
            <a:headEnd/>
            <a:tailEnd/>
          </a:ln>
        </p:spPr>
        <p:txBody>
          <a:bodyPr lIns="514188" tIns="0" rIns="0" bIns="0" anchor="ctr">
            <a:spAutoFit/>
          </a:bodyPr>
          <a:lstStyle/>
          <a:p>
            <a:pPr algn="just"/>
            <a:r>
              <a:rPr lang="sv-SE" sz="2400">
                <a:ea typeface="Times New Roman" pitchFamily="18" charset="0"/>
                <a:cs typeface="Arial" charset="0"/>
              </a:rPr>
              <a:t>(3) Pengangkatan pertama dosen dalam jabatan akademik Lektor dapat dipertimbangkan apabila telah memenuhi syarat sebagai berikut:</a:t>
            </a:r>
          </a:p>
          <a:p>
            <a:pPr marL="914400" lvl="1" indent="-457200" algn="just">
              <a:buFont typeface="Arial" charset="0"/>
              <a:buAutoNum type="alphaLcPeriod"/>
            </a:pPr>
            <a:r>
              <a:rPr lang="sv-SE" sz="2400">
                <a:ea typeface="Times New Roman" pitchFamily="18" charset="0"/>
                <a:cs typeface="Arial" charset="0"/>
              </a:rPr>
              <a:t>memiliki ijazah doktor atau yang sederajat dari perguruan tinggi dan/atau program studi terakreditasi sesuai dengan penugasan.</a:t>
            </a:r>
          </a:p>
          <a:p>
            <a:pPr marL="914400" lvl="1" indent="-457200" algn="just">
              <a:buFont typeface="Arial" charset="0"/>
              <a:buAutoNum type="alphaLcPeriod"/>
            </a:pPr>
            <a:r>
              <a:rPr lang="en-US" sz="2400">
                <a:ea typeface="Calibri" pitchFamily="34" charset="0"/>
                <a:cs typeface="Arial" charset="0"/>
              </a:rPr>
              <a:t>pangkat paling rendah Penata, golongan ruang III/c</a:t>
            </a:r>
            <a:r>
              <a:rPr lang="en-US" sz="2400">
                <a:cs typeface="Arial" charset="0"/>
              </a:rPr>
              <a:t>  bagi PNS</a:t>
            </a:r>
          </a:p>
          <a:p>
            <a:pPr marL="914400" lvl="1" indent="-457200" algn="just">
              <a:buFont typeface="Arial" charset="0"/>
              <a:buAutoNum type="alphaLcPeriod"/>
            </a:pPr>
            <a:r>
              <a:rPr lang="en-US" sz="2400">
                <a:cs typeface="Arial" charset="0"/>
              </a:rPr>
              <a:t>Selanjutnya..</a:t>
            </a:r>
          </a:p>
          <a:p>
            <a:pPr marL="914400" lvl="1" indent="-457200" algn="just">
              <a:buFont typeface="Arial" charset="0"/>
              <a:buAutoNum type="alphaLcPeriod"/>
            </a:pPr>
            <a:endParaRPr lang="en-US" sz="2400">
              <a:cs typeface="Arial" charset="0"/>
            </a:endParaRPr>
          </a:p>
        </p:txBody>
      </p:sp>
      <p:sp>
        <p:nvSpPr>
          <p:cNvPr id="122883" name="TextBox 4"/>
          <p:cNvSpPr txBox="1">
            <a:spLocks noChangeArrowheads="1"/>
          </p:cNvSpPr>
          <p:nvPr/>
        </p:nvSpPr>
        <p:spPr bwMode="auto">
          <a:xfrm>
            <a:off x="762000" y="4114800"/>
            <a:ext cx="7543800" cy="830263"/>
          </a:xfrm>
          <a:prstGeom prst="rect">
            <a:avLst/>
          </a:prstGeom>
          <a:noFill/>
          <a:ln w="9525">
            <a:noFill/>
            <a:miter lim="800000"/>
            <a:headEnd/>
            <a:tailEnd/>
          </a:ln>
        </p:spPr>
        <p:txBody>
          <a:bodyPr>
            <a:spAutoFit/>
          </a:bodyPr>
          <a:lstStyle/>
          <a:p>
            <a:r>
              <a:rPr lang="en-US" sz="2400" b="1" i="1">
                <a:solidFill>
                  <a:srgbClr val="0033CC"/>
                </a:solidFill>
              </a:rPr>
              <a:t>Syarat selanjutnya idem dengan pengangkatan pertama di jabatan Asisten Ahli </a:t>
            </a:r>
          </a:p>
        </p:txBody>
      </p:sp>
      <p:sp>
        <p:nvSpPr>
          <p:cNvPr id="122884" name="TextBox 5"/>
          <p:cNvSpPr txBox="1">
            <a:spLocks noChangeArrowheads="1"/>
          </p:cNvSpPr>
          <p:nvPr/>
        </p:nvSpPr>
        <p:spPr bwMode="auto">
          <a:xfrm>
            <a:off x="838200" y="5181600"/>
            <a:ext cx="7848600" cy="1570038"/>
          </a:xfrm>
          <a:prstGeom prst="rect">
            <a:avLst/>
          </a:prstGeom>
          <a:noFill/>
          <a:ln w="9525">
            <a:noFill/>
            <a:miter lim="800000"/>
            <a:headEnd/>
            <a:tailEnd/>
          </a:ln>
        </p:spPr>
        <p:txBody>
          <a:bodyPr>
            <a:spAutoFit/>
          </a:bodyPr>
          <a:lstStyle/>
          <a:p>
            <a:r>
              <a:rPr lang="en-US" sz="2400"/>
              <a:t>(4) Ketentuan lebih lanjut mengenai pengangkatan pertama dalam jabatan akademik dosen  diatur dalam Pedoman Operasional yang ditetapkan oleh Direktur Jenderal.</a:t>
            </a: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Title 1"/>
          <p:cNvSpPr>
            <a:spLocks noGrp="1"/>
          </p:cNvSpPr>
          <p:nvPr>
            <p:ph type="title"/>
          </p:nvPr>
        </p:nvSpPr>
        <p:spPr>
          <a:xfrm>
            <a:off x="444500" y="407988"/>
            <a:ext cx="8229600" cy="942975"/>
          </a:xfrm>
        </p:spPr>
        <p:txBody>
          <a:bodyPr/>
          <a:lstStyle/>
          <a:p>
            <a:pPr>
              <a:defRPr/>
            </a:pPr>
            <a:r>
              <a:rPr lang="id-ID" altLang="id-ID" sz="2000" b="1" dirty="0" smtClean="0">
                <a:solidFill>
                  <a:schemeClr val="accent2">
                    <a:lumMod val="50000"/>
                  </a:schemeClr>
                </a:solidFill>
                <a:latin typeface="Arial Black" panose="020B0A04020102020204" pitchFamily="34" charset="0"/>
              </a:rPr>
              <a:t>Kenaikan Reguler</a:t>
            </a:r>
            <a:br>
              <a:rPr lang="id-ID" altLang="id-ID" sz="2000" b="1" dirty="0" smtClean="0">
                <a:solidFill>
                  <a:schemeClr val="accent2">
                    <a:lumMod val="50000"/>
                  </a:schemeClr>
                </a:solidFill>
                <a:latin typeface="Arial Black" panose="020B0A04020102020204" pitchFamily="34" charset="0"/>
              </a:rPr>
            </a:br>
            <a:r>
              <a:rPr lang="id-ID" altLang="id-ID" sz="2000" b="1" dirty="0" smtClean="0">
                <a:solidFill>
                  <a:schemeClr val="accent2">
                    <a:lumMod val="50000"/>
                  </a:schemeClr>
                </a:solidFill>
                <a:latin typeface="Arial Black" panose="020B0A04020102020204" pitchFamily="34" charset="0"/>
              </a:rPr>
              <a:t>Lektor 300 kum ke Lektor Kepala 400 kum (III/d ke IV/a</a:t>
            </a:r>
            <a:endParaRPr lang="en-US" sz="2000" b="1" dirty="0" smtClean="0">
              <a:solidFill>
                <a:schemeClr val="accent2">
                  <a:lumMod val="50000"/>
                </a:schemeClr>
              </a:solidFill>
              <a:latin typeface="Arial Black" panose="020B0A04020102020204" pitchFamily="34" charset="0"/>
            </a:endParaRPr>
          </a:p>
        </p:txBody>
      </p:sp>
      <p:graphicFrame>
        <p:nvGraphicFramePr>
          <p:cNvPr id="5" name="Content Placeholder 4"/>
          <p:cNvGraphicFramePr>
            <a:graphicFrameLocks noGrp="1"/>
          </p:cNvGraphicFramePr>
          <p:nvPr>
            <p:ph idx="1"/>
          </p:nvPr>
        </p:nvGraphicFramePr>
        <p:xfrm>
          <a:off x="519113" y="1341438"/>
          <a:ext cx="8229600" cy="579437"/>
        </p:xfrm>
        <a:graphic>
          <a:graphicData uri="http://schemas.openxmlformats.org/drawingml/2006/table">
            <a:tbl>
              <a:tblPr firstRow="1" bandRow="1">
                <a:tableStyleId>{5C22544A-7EE6-4342-B048-85BDC9FD1C3A}</a:tableStyleId>
              </a:tblPr>
              <a:tblGrid>
                <a:gridCol w="3908871"/>
                <a:gridCol w="4320729"/>
              </a:tblGrid>
              <a:tr h="57943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KEPMENKOWASBANGPA</a:t>
                      </a:r>
                      <a:r>
                        <a:rPr lang="id-ID" sz="1600" dirty="0" smtClean="0">
                          <a:solidFill>
                            <a:schemeClr val="tx1"/>
                          </a:solidFill>
                        </a:rPr>
                        <a:t>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NO. 38/KEP/MK.WASPAN/8/1999</a:t>
                      </a:r>
                      <a:endParaRPr lang="en-US" sz="1600" dirty="0">
                        <a:solidFill>
                          <a:schemeClr val="tx1"/>
                        </a:solidFill>
                      </a:endParaRPr>
                    </a:p>
                  </a:txBody>
                  <a:tcPr marT="45661" marB="45661"/>
                </a:tc>
                <a:tc>
                  <a:txBody>
                    <a:bodyPr/>
                    <a:lstStyle/>
                    <a:p>
                      <a:pPr algn="ctr"/>
                      <a:r>
                        <a:rPr lang="id-ID" sz="1600" baseline="0" dirty="0" smtClean="0">
                          <a:solidFill>
                            <a:schemeClr val="tx1"/>
                          </a:solidFill>
                        </a:rPr>
                        <a:t>PERMEN</a:t>
                      </a:r>
                      <a:r>
                        <a:rPr lang="en-US" sz="1600" baseline="0" dirty="0" smtClean="0">
                          <a:solidFill>
                            <a:schemeClr val="tx1"/>
                          </a:solidFill>
                        </a:rPr>
                        <a:t>PAN DAN RB NO 17 TAHUN</a:t>
                      </a:r>
                      <a:r>
                        <a:rPr lang="id-ID" sz="1600" baseline="0" dirty="0" smtClean="0">
                          <a:solidFill>
                            <a:schemeClr val="tx1"/>
                          </a:solidFill>
                        </a:rPr>
                        <a:t> 201</a:t>
                      </a:r>
                      <a:r>
                        <a:rPr lang="en-US" sz="1600" baseline="0" dirty="0" smtClean="0">
                          <a:solidFill>
                            <a:schemeClr val="tx1"/>
                          </a:solidFill>
                        </a:rPr>
                        <a:t>3</a:t>
                      </a:r>
                      <a:endParaRPr lang="id-ID" sz="1600" baseline="0" dirty="0" smtClean="0">
                        <a:solidFill>
                          <a:schemeClr val="tx1"/>
                        </a:solidFill>
                      </a:endParaRPr>
                    </a:p>
                    <a:p>
                      <a:pPr algn="ctr"/>
                      <a:r>
                        <a:rPr lang="id-ID" sz="1600" baseline="0" dirty="0" smtClean="0">
                          <a:solidFill>
                            <a:schemeClr val="tx1"/>
                          </a:solidFill>
                        </a:rPr>
                        <a:t>NO 46 TAHUN 2014</a:t>
                      </a:r>
                      <a:endParaRPr lang="en-US" sz="1600" dirty="0">
                        <a:solidFill>
                          <a:schemeClr val="tx1"/>
                        </a:solidFill>
                      </a:endParaRPr>
                    </a:p>
                  </a:txBody>
                  <a:tcPr marT="45661" marB="45661"/>
                </a:tc>
              </a:tr>
            </a:tbl>
          </a:graphicData>
        </a:graphic>
      </p:graphicFrame>
      <p:grpSp>
        <p:nvGrpSpPr>
          <p:cNvPr id="22539" name="Group 2"/>
          <p:cNvGrpSpPr>
            <a:grpSpLocks/>
          </p:cNvGrpSpPr>
          <p:nvPr/>
        </p:nvGrpSpPr>
        <p:grpSpPr bwMode="auto">
          <a:xfrm>
            <a:off x="655638" y="2241550"/>
            <a:ext cx="4024312" cy="3784600"/>
            <a:chOff x="527162" y="1947551"/>
            <a:chExt cx="5573349" cy="3785298"/>
          </a:xfrm>
        </p:grpSpPr>
        <p:sp>
          <p:nvSpPr>
            <p:cNvPr id="22546" name="TextBox 8"/>
            <p:cNvSpPr txBox="1">
              <a:spLocks noChangeArrowheads="1"/>
            </p:cNvSpPr>
            <p:nvPr/>
          </p:nvSpPr>
          <p:spPr bwMode="auto">
            <a:xfrm>
              <a:off x="527162" y="1947551"/>
              <a:ext cx="5573349" cy="3785298"/>
            </a:xfrm>
            <a:prstGeom prst="rect">
              <a:avLst/>
            </a:prstGeom>
            <a:noFill/>
            <a:ln w="9525">
              <a:noFill/>
              <a:miter lim="800000"/>
              <a:headEnd/>
              <a:tailEnd/>
            </a:ln>
          </p:spPr>
          <p:txBody>
            <a:bodyPr>
              <a:spAutoFit/>
            </a:bodyPr>
            <a:lstStyle/>
            <a:p>
              <a:pPr eaLnBrk="1" hangingPunct="1"/>
              <a:r>
                <a:rPr lang="id-ID" altLang="id-ID" sz="1600"/>
                <a:t>AK yang diperlukan 400 – 300 = 100 kum</a:t>
              </a:r>
            </a:p>
            <a:p>
              <a:pPr eaLnBrk="1" hangingPunct="1"/>
              <a:endParaRPr lang="id-ID" altLang="id-ID" sz="1600"/>
            </a:p>
            <a:p>
              <a:pPr eaLnBrk="1" hangingPunct="1"/>
              <a:r>
                <a:rPr lang="id-ID" altLang="id-ID" sz="1600"/>
                <a:t>AK perbidang yang diperlukan adalah :</a:t>
              </a:r>
            </a:p>
            <a:p>
              <a:pPr eaLnBrk="1" hangingPunct="1"/>
              <a:r>
                <a:rPr lang="id-ID" altLang="id-ID" sz="1600"/>
                <a:t>Bid. A ≥ 30% x 100 = 30</a:t>
              </a:r>
            </a:p>
            <a:p>
              <a:pPr eaLnBrk="1" hangingPunct="1"/>
              <a:r>
                <a:rPr lang="id-ID" altLang="id-ID" sz="1600"/>
                <a:t>Bid. B ≥ </a:t>
              </a:r>
              <a:r>
                <a:rPr lang="en-US" altLang="id-ID" sz="1600"/>
                <a:t>25</a:t>
              </a:r>
              <a:r>
                <a:rPr lang="id-ID" altLang="id-ID" sz="1600"/>
                <a:t>% x 100 = 25</a:t>
              </a:r>
            </a:p>
            <a:p>
              <a:pPr eaLnBrk="1" hangingPunct="1"/>
              <a:r>
                <a:rPr lang="id-ID" altLang="id-ID" sz="1600"/>
                <a:t>Bid. C ≤ 1</a:t>
              </a:r>
              <a:r>
                <a:rPr lang="en-US" altLang="id-ID" sz="1600"/>
                <a:t>5</a:t>
              </a:r>
              <a:r>
                <a:rPr lang="id-ID" altLang="id-ID" sz="1600"/>
                <a:t>% x 100 = 15</a:t>
              </a:r>
            </a:p>
            <a:p>
              <a:pPr eaLnBrk="1" hangingPunct="1"/>
              <a:r>
                <a:rPr lang="id-ID" altLang="id-ID" sz="1600"/>
                <a:t>Bid. D ≤ </a:t>
              </a:r>
              <a:r>
                <a:rPr lang="en-US" altLang="id-ID" sz="1600"/>
                <a:t>2</a:t>
              </a:r>
              <a:r>
                <a:rPr lang="id-ID" altLang="id-ID" sz="1600"/>
                <a:t>0% x 100 = </a:t>
              </a:r>
              <a:r>
                <a:rPr lang="en-US" altLang="id-ID" sz="1600"/>
                <a:t>2</a:t>
              </a:r>
              <a:r>
                <a:rPr lang="id-ID" altLang="id-ID" sz="1600"/>
                <a:t>0</a:t>
              </a:r>
            </a:p>
            <a:p>
              <a:pPr eaLnBrk="1" hangingPunct="1"/>
              <a:r>
                <a:rPr lang="id-ID" altLang="id-ID" sz="1600"/>
                <a:t>	</a:t>
              </a:r>
            </a:p>
            <a:p>
              <a:pPr eaLnBrk="1" hangingPunct="1"/>
              <a:r>
                <a:rPr lang="id-ID" altLang="id-ID" sz="1600"/>
                <a:t>AK Kumulatif yang harus dipenuhi adalah :</a:t>
              </a:r>
            </a:p>
            <a:p>
              <a:pPr eaLnBrk="1" hangingPunct="1"/>
              <a:r>
                <a:rPr lang="id-ID" altLang="id-ID" sz="1600"/>
                <a:t>Bid. A ≥ 30% x 400 = 120</a:t>
              </a:r>
            </a:p>
            <a:p>
              <a:pPr eaLnBrk="1" hangingPunct="1"/>
              <a:r>
                <a:rPr lang="id-ID" altLang="id-ID" sz="1600"/>
                <a:t>Bid. B ≥ </a:t>
              </a:r>
              <a:r>
                <a:rPr lang="en-US" altLang="id-ID" sz="1600"/>
                <a:t>25</a:t>
              </a:r>
              <a:r>
                <a:rPr lang="id-ID" altLang="id-ID" sz="1600"/>
                <a:t>% x 400 = 100</a:t>
              </a:r>
            </a:p>
            <a:p>
              <a:pPr eaLnBrk="1" hangingPunct="1"/>
              <a:r>
                <a:rPr lang="id-ID" altLang="id-ID" sz="1600"/>
                <a:t>Bid. C ≤ </a:t>
              </a:r>
              <a:r>
                <a:rPr lang="en-US" altLang="id-ID" sz="1600"/>
                <a:t>15</a:t>
              </a:r>
              <a:r>
                <a:rPr lang="id-ID" altLang="id-ID" sz="1600"/>
                <a:t>% x 400 = 60</a:t>
              </a:r>
            </a:p>
            <a:p>
              <a:pPr eaLnBrk="1" hangingPunct="1"/>
              <a:r>
                <a:rPr lang="id-ID" altLang="id-ID" sz="1600"/>
                <a:t>Bid. D ≤ </a:t>
              </a:r>
              <a:r>
                <a:rPr lang="en-US" altLang="id-ID" sz="1600"/>
                <a:t>2</a:t>
              </a:r>
              <a:r>
                <a:rPr lang="id-ID" altLang="id-ID" sz="1600"/>
                <a:t>0% x 400 = 80</a:t>
              </a:r>
            </a:p>
          </p:txBody>
        </p:sp>
        <p:sp>
          <p:nvSpPr>
            <p:cNvPr id="8" name="Right Brace 7"/>
            <p:cNvSpPr/>
            <p:nvPr/>
          </p:nvSpPr>
          <p:spPr>
            <a:xfrm>
              <a:off x="3855782" y="2774792"/>
              <a:ext cx="142906" cy="609712"/>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2548" name="TextBox 2"/>
            <p:cNvSpPr txBox="1">
              <a:spLocks noChangeArrowheads="1"/>
            </p:cNvSpPr>
            <p:nvPr/>
          </p:nvSpPr>
          <p:spPr bwMode="auto">
            <a:xfrm>
              <a:off x="3970001" y="2896594"/>
              <a:ext cx="922618" cy="369297"/>
            </a:xfrm>
            <a:prstGeom prst="rect">
              <a:avLst/>
            </a:prstGeom>
            <a:noFill/>
            <a:ln w="9525">
              <a:noFill/>
              <a:miter lim="800000"/>
              <a:headEnd/>
              <a:tailEnd/>
            </a:ln>
          </p:spPr>
          <p:txBody>
            <a:bodyPr wrap="none">
              <a:spAutoFit/>
            </a:bodyPr>
            <a:lstStyle/>
            <a:p>
              <a:pPr eaLnBrk="1" hangingPunct="1"/>
              <a:r>
                <a:rPr lang="en-US" altLang="id-ID"/>
                <a:t>8</a:t>
              </a:r>
              <a:r>
                <a:rPr lang="id-ID" altLang="id-ID"/>
                <a:t>0%</a:t>
              </a:r>
            </a:p>
          </p:txBody>
        </p:sp>
        <p:sp>
          <p:nvSpPr>
            <p:cNvPr id="10" name="Right Brace 9"/>
            <p:cNvSpPr/>
            <p:nvPr/>
          </p:nvSpPr>
          <p:spPr>
            <a:xfrm>
              <a:off x="4011879" y="4287958"/>
              <a:ext cx="142907" cy="608125"/>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2550" name="TextBox 13"/>
            <p:cNvSpPr txBox="1">
              <a:spLocks noChangeArrowheads="1"/>
            </p:cNvSpPr>
            <p:nvPr/>
          </p:nvSpPr>
          <p:spPr bwMode="auto">
            <a:xfrm>
              <a:off x="4155148" y="4407392"/>
              <a:ext cx="922618" cy="369297"/>
            </a:xfrm>
            <a:prstGeom prst="rect">
              <a:avLst/>
            </a:prstGeom>
            <a:noFill/>
            <a:ln w="9525">
              <a:noFill/>
              <a:miter lim="800000"/>
              <a:headEnd/>
              <a:tailEnd/>
            </a:ln>
          </p:spPr>
          <p:txBody>
            <a:bodyPr wrap="none">
              <a:spAutoFit/>
            </a:bodyPr>
            <a:lstStyle/>
            <a:p>
              <a:pPr eaLnBrk="1" hangingPunct="1"/>
              <a:r>
                <a:rPr lang="en-US" altLang="id-ID"/>
                <a:t>8</a:t>
              </a:r>
              <a:r>
                <a:rPr lang="id-ID" altLang="id-ID"/>
                <a:t>0%</a:t>
              </a:r>
            </a:p>
          </p:txBody>
        </p:sp>
      </p:grpSp>
      <p:grpSp>
        <p:nvGrpSpPr>
          <p:cNvPr id="22540" name="Group 2"/>
          <p:cNvGrpSpPr>
            <a:grpSpLocks/>
          </p:cNvGrpSpPr>
          <p:nvPr/>
        </p:nvGrpSpPr>
        <p:grpSpPr bwMode="auto">
          <a:xfrm>
            <a:off x="4679950" y="2241550"/>
            <a:ext cx="4105275" cy="3292475"/>
            <a:chOff x="379927" y="1947551"/>
            <a:chExt cx="5860027" cy="3293817"/>
          </a:xfrm>
        </p:grpSpPr>
        <p:sp>
          <p:nvSpPr>
            <p:cNvPr id="22541" name="TextBox 8"/>
            <p:cNvSpPr txBox="1">
              <a:spLocks noChangeArrowheads="1"/>
            </p:cNvSpPr>
            <p:nvPr/>
          </p:nvSpPr>
          <p:spPr bwMode="auto">
            <a:xfrm>
              <a:off x="379927" y="1947551"/>
              <a:ext cx="5860027" cy="3293817"/>
            </a:xfrm>
            <a:prstGeom prst="rect">
              <a:avLst/>
            </a:prstGeom>
            <a:noFill/>
            <a:ln w="9525">
              <a:noFill/>
              <a:miter lim="800000"/>
              <a:headEnd/>
              <a:tailEnd/>
            </a:ln>
          </p:spPr>
          <p:txBody>
            <a:bodyPr>
              <a:spAutoFit/>
            </a:bodyPr>
            <a:lstStyle/>
            <a:p>
              <a:pPr eaLnBrk="1" hangingPunct="1"/>
              <a:r>
                <a:rPr lang="id-ID" altLang="id-ID" sz="1600"/>
                <a:t>AK yang diperlukan 400 – 300 = 100 kum</a:t>
              </a:r>
            </a:p>
            <a:p>
              <a:pPr eaLnBrk="1" hangingPunct="1"/>
              <a:endParaRPr lang="id-ID" altLang="id-ID" sz="1600"/>
            </a:p>
            <a:p>
              <a:pPr eaLnBrk="1" hangingPunct="1"/>
              <a:r>
                <a:rPr lang="id-ID" altLang="id-ID" sz="1600"/>
                <a:t>AK perbidang yang diperlukan adalah :</a:t>
              </a:r>
            </a:p>
            <a:p>
              <a:pPr eaLnBrk="1" hangingPunct="1"/>
              <a:r>
                <a:rPr lang="id-ID" altLang="id-ID" sz="1600"/>
                <a:t>Bid. A ≥ 40% x 100 = 40</a:t>
              </a:r>
            </a:p>
            <a:p>
              <a:pPr eaLnBrk="1" hangingPunct="1"/>
              <a:r>
                <a:rPr lang="id-ID" altLang="id-ID" sz="1600"/>
                <a:t>Bid. B ≥ 40% x 100 = 40</a:t>
              </a:r>
            </a:p>
            <a:p>
              <a:pPr eaLnBrk="1" hangingPunct="1"/>
              <a:r>
                <a:rPr lang="id-ID" altLang="id-ID" sz="1600"/>
                <a:t>Bid. C ≤ 10% x 100 = 10</a:t>
              </a:r>
            </a:p>
            <a:p>
              <a:pPr eaLnBrk="1" hangingPunct="1"/>
              <a:r>
                <a:rPr lang="id-ID" altLang="id-ID" sz="1600"/>
                <a:t>Bid. D ≤ 10% x 100 = 10</a:t>
              </a:r>
            </a:p>
            <a:p>
              <a:pPr eaLnBrk="1" hangingPunct="1"/>
              <a:r>
                <a:rPr lang="id-ID" altLang="id-ID" sz="1600"/>
                <a:t>	</a:t>
              </a:r>
            </a:p>
            <a:p>
              <a:pPr eaLnBrk="1" hangingPunct="1"/>
              <a:r>
                <a:rPr lang="id-ID" altLang="id-ID" sz="1600"/>
                <a:t>AK Kumulatif yang harus dipenuhi adalah :</a:t>
              </a:r>
            </a:p>
            <a:p>
              <a:pPr eaLnBrk="1" hangingPunct="1"/>
              <a:r>
                <a:rPr lang="id-ID" altLang="id-ID" sz="1600"/>
                <a:t>Bid. A ≥ 40% x 400 = 160</a:t>
              </a:r>
            </a:p>
            <a:p>
              <a:pPr eaLnBrk="1" hangingPunct="1"/>
              <a:r>
                <a:rPr lang="id-ID" altLang="id-ID" sz="1600"/>
                <a:t>Bid. B ≥ 40% x 400 = 160</a:t>
              </a:r>
            </a:p>
            <a:p>
              <a:pPr eaLnBrk="1" hangingPunct="1"/>
              <a:r>
                <a:rPr lang="id-ID" altLang="id-ID" sz="1600"/>
                <a:t>Bid. C ≤ 10% x 400 = 40</a:t>
              </a:r>
            </a:p>
            <a:p>
              <a:pPr eaLnBrk="1" hangingPunct="1"/>
              <a:r>
                <a:rPr lang="id-ID" altLang="id-ID" sz="1600"/>
                <a:t>Bid. D ≤ 10% x 400 = 40</a:t>
              </a:r>
            </a:p>
          </p:txBody>
        </p:sp>
        <p:sp>
          <p:nvSpPr>
            <p:cNvPr id="14" name="Right Brace 13"/>
            <p:cNvSpPr/>
            <p:nvPr/>
          </p:nvSpPr>
          <p:spPr>
            <a:xfrm>
              <a:off x="3856061" y="2738448"/>
              <a:ext cx="142762" cy="609848"/>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2543" name="TextBox 2"/>
            <p:cNvSpPr txBox="1">
              <a:spLocks noChangeArrowheads="1"/>
            </p:cNvSpPr>
            <p:nvPr/>
          </p:nvSpPr>
          <p:spPr bwMode="auto">
            <a:xfrm>
              <a:off x="3970001" y="2860582"/>
              <a:ext cx="646112" cy="368300"/>
            </a:xfrm>
            <a:prstGeom prst="rect">
              <a:avLst/>
            </a:prstGeom>
            <a:noFill/>
            <a:ln w="9525">
              <a:noFill/>
              <a:miter lim="800000"/>
              <a:headEnd/>
              <a:tailEnd/>
            </a:ln>
          </p:spPr>
          <p:txBody>
            <a:bodyPr wrap="none">
              <a:spAutoFit/>
            </a:bodyPr>
            <a:lstStyle/>
            <a:p>
              <a:pPr eaLnBrk="1" hangingPunct="1"/>
              <a:r>
                <a:rPr lang="id-ID" altLang="id-ID"/>
                <a:t>90%</a:t>
              </a:r>
            </a:p>
          </p:txBody>
        </p:sp>
        <p:sp>
          <p:nvSpPr>
            <p:cNvPr id="16" name="Right Brace 15"/>
            <p:cNvSpPr/>
            <p:nvPr/>
          </p:nvSpPr>
          <p:spPr>
            <a:xfrm>
              <a:off x="4010153" y="4471117"/>
              <a:ext cx="145028" cy="608260"/>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2545" name="TextBox 13"/>
            <p:cNvSpPr txBox="1">
              <a:spLocks noChangeArrowheads="1"/>
            </p:cNvSpPr>
            <p:nvPr/>
          </p:nvSpPr>
          <p:spPr bwMode="auto">
            <a:xfrm>
              <a:off x="4155150" y="4591217"/>
              <a:ext cx="646112" cy="369888"/>
            </a:xfrm>
            <a:prstGeom prst="rect">
              <a:avLst/>
            </a:prstGeom>
            <a:noFill/>
            <a:ln w="9525">
              <a:noFill/>
              <a:miter lim="800000"/>
              <a:headEnd/>
              <a:tailEnd/>
            </a:ln>
          </p:spPr>
          <p:txBody>
            <a:bodyPr wrap="none">
              <a:spAutoFit/>
            </a:bodyPr>
            <a:lstStyle/>
            <a:p>
              <a:pPr eaLnBrk="1" hangingPunct="1"/>
              <a:r>
                <a:rPr lang="id-ID" altLang="id-ID"/>
                <a:t>90%</a:t>
              </a:r>
            </a:p>
          </p:txBody>
        </p:sp>
      </p:grpSp>
    </p:spTree>
  </p:cSld>
  <p:clrMapOvr>
    <a:masterClrMapping/>
  </p:clrMapOvr>
  <p:transition spd="slow">
    <p:cove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04800" y="76200"/>
            <a:ext cx="8153400" cy="5262563"/>
          </a:xfrm>
          <a:prstGeom prst="rect">
            <a:avLst/>
          </a:prstGeom>
          <a:noFill/>
        </p:spPr>
        <p:txBody>
          <a:bodyPr>
            <a:spAutoFit/>
          </a:bodyPr>
          <a:lstStyle/>
          <a:p>
            <a:pPr>
              <a:defRPr/>
            </a:pPr>
            <a:r>
              <a:rPr lang="en-US" sz="2400" b="1" dirty="0">
                <a:latin typeface="Arial" pitchFamily="34" charset="0"/>
              </a:rPr>
              <a:t>PASAL 8</a:t>
            </a:r>
          </a:p>
          <a:p>
            <a:pPr>
              <a:defRPr/>
            </a:pPr>
            <a:r>
              <a:rPr lang="en-US" sz="2400" b="1" dirty="0">
                <a:latin typeface="Arial" pitchFamily="34" charset="0"/>
              </a:rPr>
              <a:t>(1)</a:t>
            </a:r>
            <a:r>
              <a:rPr lang="en-US" sz="2400" b="1" dirty="0" err="1">
                <a:latin typeface="Arial" pitchFamily="34" charset="0"/>
              </a:rPr>
              <a:t>Kenaikan</a:t>
            </a:r>
            <a:r>
              <a:rPr lang="en-US" sz="2400" b="1" dirty="0">
                <a:latin typeface="Arial" pitchFamily="34" charset="0"/>
              </a:rPr>
              <a:t> </a:t>
            </a:r>
            <a:r>
              <a:rPr lang="en-US" sz="2400" b="1" dirty="0" err="1">
                <a:latin typeface="Arial" pitchFamily="34" charset="0"/>
              </a:rPr>
              <a:t>jabatan</a:t>
            </a:r>
            <a:r>
              <a:rPr lang="en-US" sz="2400" b="1" dirty="0">
                <a:latin typeface="Arial" pitchFamily="34" charset="0"/>
              </a:rPr>
              <a:t> </a:t>
            </a:r>
            <a:r>
              <a:rPr lang="en-US" sz="2400" b="1" dirty="0" err="1">
                <a:latin typeface="Arial" pitchFamily="34" charset="0"/>
              </a:rPr>
              <a:t>akademik</a:t>
            </a:r>
            <a:r>
              <a:rPr lang="en-US" sz="2400" b="1" dirty="0">
                <a:latin typeface="Arial" pitchFamily="34" charset="0"/>
              </a:rPr>
              <a:t> </a:t>
            </a:r>
            <a:r>
              <a:rPr lang="en-US" sz="2400" b="1" dirty="0" err="1">
                <a:latin typeface="Arial" pitchFamily="34" charset="0"/>
              </a:rPr>
              <a:t>secara</a:t>
            </a:r>
            <a:r>
              <a:rPr lang="en-US" sz="2400" b="1" dirty="0">
                <a:latin typeface="Arial" pitchFamily="34" charset="0"/>
              </a:rPr>
              <a:t> </a:t>
            </a:r>
            <a:r>
              <a:rPr lang="en-US" sz="2400" b="1" dirty="0" err="1">
                <a:latin typeface="Arial" pitchFamily="34" charset="0"/>
              </a:rPr>
              <a:t>reguler</a:t>
            </a:r>
            <a:r>
              <a:rPr lang="en-US" sz="2400" b="1" dirty="0">
                <a:latin typeface="Arial" pitchFamily="34" charset="0"/>
              </a:rPr>
              <a:t> </a:t>
            </a:r>
            <a:r>
              <a:rPr lang="en-US" sz="2400" b="1" dirty="0" err="1">
                <a:latin typeface="Arial" pitchFamily="34" charset="0"/>
              </a:rPr>
              <a:t>dari</a:t>
            </a:r>
            <a:r>
              <a:rPr lang="en-US" sz="2400" b="1" dirty="0">
                <a:latin typeface="Arial" pitchFamily="34" charset="0"/>
              </a:rPr>
              <a:t> </a:t>
            </a:r>
            <a:r>
              <a:rPr lang="en-US" sz="2400" b="1" dirty="0" err="1">
                <a:latin typeface="Arial" pitchFamily="34" charset="0"/>
              </a:rPr>
              <a:t>Asisten</a:t>
            </a:r>
            <a:r>
              <a:rPr lang="en-US" sz="2400" b="1" dirty="0">
                <a:latin typeface="Arial" pitchFamily="34" charset="0"/>
              </a:rPr>
              <a:t> </a:t>
            </a:r>
            <a:r>
              <a:rPr lang="en-US" sz="2400" b="1" dirty="0" err="1">
                <a:latin typeface="Arial" pitchFamily="34" charset="0"/>
              </a:rPr>
              <a:t>Ahli</a:t>
            </a:r>
            <a:r>
              <a:rPr lang="en-US" sz="2400" b="1" dirty="0">
                <a:latin typeface="Arial" pitchFamily="34" charset="0"/>
              </a:rPr>
              <a:t> </a:t>
            </a:r>
            <a:r>
              <a:rPr lang="en-US" sz="2400" b="1" dirty="0" err="1">
                <a:latin typeface="Arial" pitchFamily="34" charset="0"/>
              </a:rPr>
              <a:t>ke</a:t>
            </a:r>
            <a:r>
              <a:rPr lang="en-US" sz="2400" b="1" dirty="0">
                <a:latin typeface="Arial" pitchFamily="34" charset="0"/>
              </a:rPr>
              <a:t> </a:t>
            </a:r>
            <a:r>
              <a:rPr lang="en-US" sz="2400" b="1" dirty="0" err="1">
                <a:latin typeface="Arial" pitchFamily="34" charset="0"/>
              </a:rPr>
              <a:t>Lektor</a:t>
            </a:r>
            <a:r>
              <a:rPr lang="en-US" sz="2400" b="1" dirty="0">
                <a:latin typeface="Arial" pitchFamily="34" charset="0"/>
              </a:rPr>
              <a:t> </a:t>
            </a:r>
            <a:r>
              <a:rPr lang="en-US" sz="2400" b="1" dirty="0" err="1">
                <a:latin typeface="Arial" pitchFamily="34" charset="0"/>
              </a:rPr>
              <a:t>dapat</a:t>
            </a:r>
            <a:r>
              <a:rPr lang="en-US" sz="2400" b="1" dirty="0">
                <a:latin typeface="Arial" pitchFamily="34" charset="0"/>
              </a:rPr>
              <a:t> </a:t>
            </a:r>
            <a:r>
              <a:rPr lang="en-US" sz="2400" b="1" dirty="0" err="1">
                <a:latin typeface="Arial" pitchFamily="34" charset="0"/>
              </a:rPr>
              <a:t>dipertimbangkan</a:t>
            </a:r>
            <a:r>
              <a:rPr lang="en-US" sz="2400" b="1" dirty="0">
                <a:latin typeface="Arial" pitchFamily="34" charset="0"/>
              </a:rPr>
              <a:t>, </a:t>
            </a:r>
            <a:r>
              <a:rPr lang="en-US" sz="2400" b="1" dirty="0" err="1">
                <a:latin typeface="Arial" pitchFamily="34" charset="0"/>
              </a:rPr>
              <a:t>apabila</a:t>
            </a:r>
            <a:r>
              <a:rPr lang="en-US" sz="2400" b="1" dirty="0">
                <a:latin typeface="Arial" pitchFamily="34" charset="0"/>
              </a:rPr>
              <a:t> </a:t>
            </a:r>
            <a:r>
              <a:rPr lang="en-US" sz="2400" b="1" dirty="0" err="1">
                <a:latin typeface="Arial" pitchFamily="34" charset="0"/>
              </a:rPr>
              <a:t>telah</a:t>
            </a:r>
            <a:r>
              <a:rPr lang="en-US" sz="2400" b="1" dirty="0">
                <a:latin typeface="Arial" pitchFamily="34" charset="0"/>
              </a:rPr>
              <a:t> </a:t>
            </a:r>
            <a:r>
              <a:rPr lang="en-US" sz="2400" b="1" dirty="0" err="1">
                <a:latin typeface="Arial" pitchFamily="34" charset="0"/>
              </a:rPr>
              <a:t>memenuhi</a:t>
            </a:r>
            <a:r>
              <a:rPr lang="en-US" sz="2400" b="1" dirty="0">
                <a:latin typeface="Arial" pitchFamily="34" charset="0"/>
              </a:rPr>
              <a:t> </a:t>
            </a:r>
            <a:r>
              <a:rPr lang="en-US" sz="2400" b="1" dirty="0" err="1">
                <a:latin typeface="Arial" pitchFamily="34" charset="0"/>
              </a:rPr>
              <a:t>syarat</a:t>
            </a:r>
            <a:r>
              <a:rPr lang="en-US" sz="2400" b="1" dirty="0">
                <a:latin typeface="Arial" pitchFamily="34" charset="0"/>
              </a:rPr>
              <a:t> </a:t>
            </a:r>
            <a:r>
              <a:rPr lang="en-US" sz="2400" b="1" dirty="0" err="1">
                <a:latin typeface="Arial" pitchFamily="34" charset="0"/>
              </a:rPr>
              <a:t>sebagai</a:t>
            </a:r>
            <a:r>
              <a:rPr lang="en-US" sz="2400" b="1" dirty="0">
                <a:latin typeface="Arial" pitchFamily="34" charset="0"/>
              </a:rPr>
              <a:t> </a:t>
            </a:r>
            <a:r>
              <a:rPr lang="fi-FI" sz="2400" b="1" dirty="0">
                <a:latin typeface="Arial" pitchFamily="34" charset="0"/>
              </a:rPr>
              <a:t>berikut :</a:t>
            </a:r>
          </a:p>
          <a:p>
            <a:pPr marL="457200" indent="-457200">
              <a:buFontTx/>
              <a:buAutoNum type="alphaLcPeriod"/>
              <a:defRPr/>
            </a:pPr>
            <a:r>
              <a:rPr lang="fi-FI" sz="2400" b="1" dirty="0">
                <a:latin typeface="Arial" pitchFamily="34" charset="0"/>
              </a:rPr>
              <a:t>Sekurang-kurangnya telah 2 (dua) tahun menduduki jabatan Asisten Ahli.</a:t>
            </a:r>
          </a:p>
          <a:p>
            <a:pPr marL="457200" indent="-457200">
              <a:buFontTx/>
              <a:buAutoNum type="alphaLcPeriod"/>
              <a:defRPr/>
            </a:pPr>
            <a:r>
              <a:rPr lang="fi-FI" sz="2400" b="1" dirty="0">
                <a:latin typeface="Arial" pitchFamily="34" charset="0"/>
              </a:rPr>
              <a:t>Telah memenuhi angka kredit yang dipersyaratkan.</a:t>
            </a:r>
          </a:p>
          <a:p>
            <a:pPr marL="457200" indent="-457200">
              <a:buFontTx/>
              <a:buAutoNum type="alphaLcPeriod" startAt="3"/>
              <a:defRPr/>
            </a:pPr>
            <a:r>
              <a:rPr lang="fi-FI" sz="2400" b="1" dirty="0">
                <a:latin typeface="Arial" pitchFamily="34" charset="0"/>
              </a:rPr>
              <a:t>Memiliki publikasi dalam jurnal ilmiah sebagai penulis utama atau karya yang setara.</a:t>
            </a:r>
          </a:p>
          <a:p>
            <a:pPr marL="457200" indent="-457200">
              <a:defRPr/>
            </a:pPr>
            <a:r>
              <a:rPr lang="fi-FI" sz="2400" b="1" dirty="0">
                <a:latin typeface="Arial" pitchFamily="34" charset="0"/>
              </a:rPr>
              <a:t>d.   </a:t>
            </a:r>
            <a:r>
              <a:rPr lang="en-US" sz="2400" b="1" dirty="0" err="1">
                <a:latin typeface="Arial" pitchFamily="34" charset="0"/>
              </a:rPr>
              <a:t>Memiliki</a:t>
            </a:r>
            <a:r>
              <a:rPr lang="en-US" sz="2400" b="1" dirty="0">
                <a:latin typeface="Arial" pitchFamily="34" charset="0"/>
              </a:rPr>
              <a:t> </a:t>
            </a:r>
            <a:r>
              <a:rPr lang="en-US" sz="2400" b="1" dirty="0" err="1">
                <a:latin typeface="Arial" pitchFamily="34" charset="0"/>
              </a:rPr>
              <a:t>kinerja</a:t>
            </a:r>
            <a:r>
              <a:rPr lang="en-US" sz="2400" b="1" dirty="0">
                <a:latin typeface="Arial" pitchFamily="34" charset="0"/>
              </a:rPr>
              <a:t>, </a:t>
            </a:r>
            <a:r>
              <a:rPr lang="en-US" sz="2400" b="1" dirty="0" err="1">
                <a:latin typeface="Arial" pitchFamily="34" charset="0"/>
              </a:rPr>
              <a:t>integritas</a:t>
            </a:r>
            <a:r>
              <a:rPr lang="en-US" sz="2400" b="1" dirty="0">
                <a:latin typeface="Arial" pitchFamily="34" charset="0"/>
              </a:rPr>
              <a:t>, </a:t>
            </a:r>
            <a:r>
              <a:rPr lang="en-US" sz="2400" b="1" dirty="0" err="1">
                <a:latin typeface="Arial" pitchFamily="34" charset="0"/>
              </a:rPr>
              <a:t>tanggung</a:t>
            </a:r>
            <a:r>
              <a:rPr lang="en-US" sz="2400" b="1" dirty="0">
                <a:latin typeface="Arial" pitchFamily="34" charset="0"/>
              </a:rPr>
              <a:t> </a:t>
            </a:r>
            <a:r>
              <a:rPr lang="en-US" sz="2400" b="1" dirty="0" err="1">
                <a:latin typeface="Arial" pitchFamily="34" charset="0"/>
              </a:rPr>
              <a:t>jawab</a:t>
            </a:r>
            <a:r>
              <a:rPr lang="en-US" sz="2400" b="1" dirty="0">
                <a:latin typeface="Arial" pitchFamily="34" charset="0"/>
              </a:rPr>
              <a:t> </a:t>
            </a:r>
            <a:r>
              <a:rPr lang="en-US" sz="2400" b="1" dirty="0" err="1">
                <a:latin typeface="Arial" pitchFamily="34" charset="0"/>
              </a:rPr>
              <a:t>dalam</a:t>
            </a:r>
            <a:r>
              <a:rPr lang="en-US" sz="2400" b="1" dirty="0">
                <a:latin typeface="Arial" pitchFamily="34" charset="0"/>
              </a:rPr>
              <a:t> </a:t>
            </a:r>
            <a:r>
              <a:rPr lang="en-US" sz="2400" b="1" dirty="0" err="1">
                <a:latin typeface="Arial" pitchFamily="34" charset="0"/>
              </a:rPr>
              <a:t>kehidupan</a:t>
            </a:r>
            <a:r>
              <a:rPr lang="en-US" sz="2400" b="1" dirty="0">
                <a:latin typeface="Arial" pitchFamily="34" charset="0"/>
              </a:rPr>
              <a:t> </a:t>
            </a:r>
            <a:r>
              <a:rPr lang="en-US" sz="2400" b="1" dirty="0" err="1">
                <a:latin typeface="Arial" pitchFamily="34" charset="0"/>
              </a:rPr>
              <a:t>kampus</a:t>
            </a:r>
            <a:r>
              <a:rPr lang="en-US" sz="2400" b="1" dirty="0">
                <a:latin typeface="Arial" pitchFamily="34" charset="0"/>
              </a:rPr>
              <a:t> yang </a:t>
            </a:r>
            <a:r>
              <a:rPr lang="en-US" sz="2400" b="1" dirty="0" err="1">
                <a:latin typeface="Arial" pitchFamily="34" charset="0"/>
              </a:rPr>
              <a:t>dibuktikan</a:t>
            </a:r>
            <a:r>
              <a:rPr lang="en-US" sz="2400" b="1" dirty="0">
                <a:latin typeface="Arial" pitchFamily="34" charset="0"/>
              </a:rPr>
              <a:t> </a:t>
            </a:r>
            <a:r>
              <a:rPr lang="en-US" sz="2400" b="1" dirty="0" err="1">
                <a:latin typeface="Arial" pitchFamily="34" charset="0"/>
              </a:rPr>
              <a:t>dengan</a:t>
            </a:r>
            <a:r>
              <a:rPr lang="en-US" sz="2400" b="1" dirty="0">
                <a:latin typeface="Arial" pitchFamily="34" charset="0"/>
              </a:rPr>
              <a:t> </a:t>
            </a:r>
            <a:r>
              <a:rPr lang="en-US" sz="2400" b="1" dirty="0" err="1">
                <a:latin typeface="Arial" pitchFamily="34" charset="0"/>
              </a:rPr>
              <a:t>Berita</a:t>
            </a:r>
            <a:r>
              <a:rPr lang="en-US" sz="2400" b="1" dirty="0">
                <a:latin typeface="Arial" pitchFamily="34" charset="0"/>
              </a:rPr>
              <a:t> </a:t>
            </a:r>
            <a:r>
              <a:rPr lang="en-US" sz="2400" b="1" dirty="0" err="1">
                <a:latin typeface="Arial" pitchFamily="34" charset="0"/>
              </a:rPr>
              <a:t>Acara</a:t>
            </a:r>
            <a:r>
              <a:rPr lang="en-US" sz="2400" b="1" dirty="0">
                <a:latin typeface="Arial" pitchFamily="34" charset="0"/>
              </a:rPr>
              <a:t> </a:t>
            </a:r>
            <a:r>
              <a:rPr lang="en-US" sz="2400" b="1" dirty="0" err="1">
                <a:latin typeface="Arial" pitchFamily="34" charset="0"/>
              </a:rPr>
              <a:t>Rapat</a:t>
            </a:r>
            <a:r>
              <a:rPr lang="en-US" sz="2400" b="1" dirty="0">
                <a:latin typeface="Arial" pitchFamily="34" charset="0"/>
              </a:rPr>
              <a:t> </a:t>
            </a:r>
            <a:r>
              <a:rPr lang="en-US" sz="2400" b="1" dirty="0" err="1">
                <a:latin typeface="Arial" pitchFamily="34" charset="0"/>
              </a:rPr>
              <a:t>Pertimbangan</a:t>
            </a:r>
            <a:r>
              <a:rPr lang="en-US" sz="2400" b="1" dirty="0">
                <a:latin typeface="Arial" pitchFamily="34" charset="0"/>
              </a:rPr>
              <a:t> </a:t>
            </a:r>
            <a:r>
              <a:rPr lang="en-US" sz="2400" b="1" dirty="0" err="1">
                <a:latin typeface="Arial" pitchFamily="34" charset="0"/>
              </a:rPr>
              <a:t>Senat</a:t>
            </a:r>
            <a:r>
              <a:rPr lang="en-US" sz="2400" b="1" dirty="0">
                <a:latin typeface="Arial" pitchFamily="34" charset="0"/>
              </a:rPr>
              <a:t> </a:t>
            </a:r>
            <a:r>
              <a:rPr lang="en-US" sz="2400" b="1" dirty="0" err="1">
                <a:latin typeface="Arial" pitchFamily="34" charset="0"/>
              </a:rPr>
              <a:t>Fakultas</a:t>
            </a:r>
            <a:r>
              <a:rPr lang="en-US" sz="2400" b="1" dirty="0">
                <a:latin typeface="Arial" pitchFamily="34" charset="0"/>
              </a:rPr>
              <a:t> </a:t>
            </a:r>
            <a:r>
              <a:rPr lang="en-US" sz="2400" b="1" dirty="0" err="1">
                <a:latin typeface="Arial" pitchFamily="34" charset="0"/>
              </a:rPr>
              <a:t>bagi</a:t>
            </a:r>
            <a:r>
              <a:rPr lang="en-US" sz="2400" b="1" dirty="0">
                <a:latin typeface="Arial" pitchFamily="34" charset="0"/>
              </a:rPr>
              <a:t> </a:t>
            </a:r>
            <a:r>
              <a:rPr lang="en-US" sz="2400" b="1" dirty="0" err="1">
                <a:latin typeface="Arial" pitchFamily="34" charset="0"/>
              </a:rPr>
              <a:t>Universitas</a:t>
            </a:r>
            <a:r>
              <a:rPr lang="en-US" sz="2400" b="1" dirty="0">
                <a:latin typeface="Arial" pitchFamily="34" charset="0"/>
              </a:rPr>
              <a:t>/</a:t>
            </a:r>
            <a:r>
              <a:rPr lang="en-US" sz="2400" b="1" dirty="0" err="1">
                <a:latin typeface="Arial" pitchFamily="34" charset="0"/>
              </a:rPr>
              <a:t>Institut</a:t>
            </a:r>
            <a:r>
              <a:rPr lang="en-US" sz="2400" b="1" dirty="0">
                <a:latin typeface="Arial" pitchFamily="34" charset="0"/>
              </a:rPr>
              <a:t> </a:t>
            </a:r>
            <a:r>
              <a:rPr lang="en-US" sz="2400" b="1" dirty="0" err="1">
                <a:latin typeface="Arial" pitchFamily="34" charset="0"/>
              </a:rPr>
              <a:t>atau</a:t>
            </a:r>
            <a:r>
              <a:rPr lang="en-US" sz="2400" b="1" dirty="0">
                <a:latin typeface="Arial" pitchFamily="34" charset="0"/>
              </a:rPr>
              <a:t> </a:t>
            </a:r>
            <a:r>
              <a:rPr lang="en-US" sz="2400" b="1" dirty="0" err="1">
                <a:latin typeface="Arial" pitchFamily="34" charset="0"/>
              </a:rPr>
              <a:t>Senat</a:t>
            </a:r>
            <a:r>
              <a:rPr lang="en-US" sz="2400" b="1" dirty="0">
                <a:latin typeface="Arial" pitchFamily="34" charset="0"/>
              </a:rPr>
              <a:t> </a:t>
            </a:r>
            <a:r>
              <a:rPr lang="en-US" sz="2400" b="1" dirty="0" err="1">
                <a:latin typeface="Arial" pitchFamily="34" charset="0"/>
              </a:rPr>
              <a:t>Perguruan</a:t>
            </a:r>
            <a:r>
              <a:rPr lang="en-US" sz="2400" b="1" dirty="0">
                <a:latin typeface="Arial" pitchFamily="34" charset="0"/>
              </a:rPr>
              <a:t> </a:t>
            </a:r>
            <a:r>
              <a:rPr lang="en-US" sz="2400" b="1" dirty="0" err="1">
                <a:latin typeface="Arial" pitchFamily="34" charset="0"/>
              </a:rPr>
              <a:t>Tinggi</a:t>
            </a:r>
            <a:r>
              <a:rPr lang="en-US" sz="2400" b="1" dirty="0">
                <a:latin typeface="Arial" pitchFamily="34" charset="0"/>
              </a:rPr>
              <a:t> </a:t>
            </a:r>
            <a:r>
              <a:rPr lang="en-US" sz="2400" b="1" dirty="0" err="1">
                <a:latin typeface="Arial" pitchFamily="34" charset="0"/>
              </a:rPr>
              <a:t>bagi</a:t>
            </a:r>
            <a:r>
              <a:rPr lang="en-US" sz="2400" b="1" dirty="0">
                <a:latin typeface="Arial" pitchFamily="34" charset="0"/>
              </a:rPr>
              <a:t> </a:t>
            </a:r>
            <a:r>
              <a:rPr lang="en-US" sz="2400" b="1" dirty="0" err="1">
                <a:latin typeface="Arial" pitchFamily="34" charset="0"/>
              </a:rPr>
              <a:t>Sekolah</a:t>
            </a:r>
            <a:r>
              <a:rPr lang="en-US" sz="2400" b="1" dirty="0">
                <a:latin typeface="Arial" pitchFamily="34" charset="0"/>
              </a:rPr>
              <a:t> </a:t>
            </a:r>
            <a:r>
              <a:rPr lang="en-US" sz="2400" b="1" dirty="0" err="1">
                <a:latin typeface="Arial" pitchFamily="34" charset="0"/>
              </a:rPr>
              <a:t>Tinggi</a:t>
            </a:r>
            <a:r>
              <a:rPr lang="en-US" sz="2400" b="1" dirty="0">
                <a:latin typeface="Arial" pitchFamily="34" charset="0"/>
              </a:rPr>
              <a:t>/</a:t>
            </a:r>
            <a:r>
              <a:rPr lang="en-US" sz="2400" b="1" dirty="0" err="1">
                <a:latin typeface="Arial" pitchFamily="34" charset="0"/>
              </a:rPr>
              <a:t>Politeknik</a:t>
            </a:r>
            <a:r>
              <a:rPr lang="en-US" sz="2400" b="1" dirty="0">
                <a:latin typeface="Arial" pitchFamily="34" charset="0"/>
              </a:rPr>
              <a:t> </a:t>
            </a:r>
            <a:r>
              <a:rPr lang="en-US" sz="2400" b="1" dirty="0" err="1">
                <a:latin typeface="Arial" pitchFamily="34" charset="0"/>
              </a:rPr>
              <a:t>dan</a:t>
            </a:r>
            <a:r>
              <a:rPr lang="en-US" sz="2400" b="1" dirty="0">
                <a:latin typeface="Arial" pitchFamily="34" charset="0"/>
              </a:rPr>
              <a:t> </a:t>
            </a:r>
            <a:r>
              <a:rPr lang="en-US" sz="2400" b="1" dirty="0" err="1">
                <a:latin typeface="Arial" pitchFamily="34" charset="0"/>
              </a:rPr>
              <a:t>Akademi</a:t>
            </a:r>
            <a:r>
              <a:rPr lang="en-US" sz="2400" b="1" dirty="0">
                <a:latin typeface="Arial" pitchFamily="34" charset="0"/>
              </a:rPr>
              <a:t>.</a:t>
            </a:r>
          </a:p>
        </p:txBody>
      </p:sp>
      <p:sp>
        <p:nvSpPr>
          <p:cNvPr id="123907" name="Slide Number Placeholder 3"/>
          <p:cNvSpPr>
            <a:spLocks noGrp="1"/>
          </p:cNvSpPr>
          <p:nvPr>
            <p:ph type="sldNum" sz="quarter" idx="12"/>
          </p:nvPr>
        </p:nvSpPr>
        <p:spPr>
          <a:noFill/>
          <a:ln>
            <a:miter lim="800000"/>
            <a:headEnd/>
            <a:tailEnd/>
          </a:ln>
        </p:spPr>
        <p:txBody>
          <a:bodyPr/>
          <a:lstStyle/>
          <a:p>
            <a:fld id="{1139EE56-D504-495A-B582-D81E01581EA2}" type="slidenum">
              <a:rPr lang="en-US" smtClean="0"/>
              <a:pPr/>
              <a:t>110</a:t>
            </a:fld>
            <a:endParaRPr lang="en-US" smtClean="0"/>
          </a:p>
        </p:txBody>
      </p:sp>
    </p:spTree>
  </p:cSld>
  <p:clrMapOvr>
    <a:masterClrMapping/>
  </p:clrMapOvr>
  <p:transition spd="slow">
    <p:cove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4930" name="Slide Number Placeholder 1"/>
          <p:cNvSpPr>
            <a:spLocks noGrp="1"/>
          </p:cNvSpPr>
          <p:nvPr>
            <p:ph type="sldNum" sz="quarter" idx="12"/>
          </p:nvPr>
        </p:nvSpPr>
        <p:spPr>
          <a:noFill/>
          <a:ln>
            <a:miter lim="800000"/>
            <a:headEnd/>
            <a:tailEnd/>
          </a:ln>
        </p:spPr>
        <p:txBody>
          <a:bodyPr/>
          <a:lstStyle/>
          <a:p>
            <a:fld id="{023EAC80-9C3B-49D4-A2A7-2FF2770690F6}" type="slidenum">
              <a:rPr lang="en-US" smtClean="0"/>
              <a:pPr/>
              <a:t>111</a:t>
            </a:fld>
            <a:endParaRPr lang="en-US" smtClean="0"/>
          </a:p>
        </p:txBody>
      </p:sp>
      <p:sp>
        <p:nvSpPr>
          <p:cNvPr id="124931" name="Rectangle 2"/>
          <p:cNvSpPr>
            <a:spLocks noChangeArrowheads="1"/>
          </p:cNvSpPr>
          <p:nvPr/>
        </p:nvSpPr>
        <p:spPr bwMode="auto">
          <a:xfrm>
            <a:off x="152400" y="180975"/>
            <a:ext cx="8763000" cy="6524625"/>
          </a:xfrm>
          <a:prstGeom prst="rect">
            <a:avLst/>
          </a:prstGeom>
          <a:noFill/>
          <a:ln w="9525">
            <a:noFill/>
            <a:miter lim="800000"/>
            <a:headEnd/>
            <a:tailEnd/>
          </a:ln>
        </p:spPr>
        <p:txBody>
          <a:bodyPr>
            <a:spAutoFit/>
          </a:bodyPr>
          <a:lstStyle/>
          <a:p>
            <a:r>
              <a:rPr lang="en-US" sz="2400" b="1"/>
              <a:t>Pasal 9</a:t>
            </a:r>
          </a:p>
          <a:p>
            <a:r>
              <a:rPr lang="en-US" sz="2200" b="1"/>
              <a:t>(1)Kenaikan jabatan akademik secara reguler dari Lektor ke Lektor Kepala dapat dipertimbangkan, apabila telah memenuhi syarat sebagai berikut :</a:t>
            </a:r>
          </a:p>
          <a:p>
            <a:r>
              <a:rPr lang="en-US" sz="2200" b="1"/>
              <a:t>a.Sekurang-kurangnya telah 2 (dua) tahun menduduki jabatan Lektor dan mempunyai sertifikat pendidik ( serdos)</a:t>
            </a:r>
          </a:p>
          <a:p>
            <a:r>
              <a:rPr lang="en-US" sz="2200" b="1"/>
              <a:t>b.Telah memenuhi angka kredit yang dipersyaratkan baik secara kumulatif maupun setiap unsur kegiatan.</a:t>
            </a:r>
          </a:p>
          <a:p>
            <a:r>
              <a:rPr lang="en-US" sz="2200" b="1"/>
              <a:t>c.Memiliki karya ilmiah yang dipublikasikan sekurang-kurangnya dalam jurnal ilmiah nasional terakreditasi sebagai penulis pertama bagi yang memiliki kualifikasi akademik doktor (S3).</a:t>
            </a:r>
          </a:p>
          <a:p>
            <a:r>
              <a:rPr lang="en-US" sz="2200" b="1"/>
              <a:t>d.Memiliki karya ilmiah yang dipublikasikan sekurang-kurangnya dalam jurnal ilmiah internasional sebagai penulis pertama bagi yang memiliki kualifikasi akademik magister (S2).</a:t>
            </a:r>
          </a:p>
          <a:p>
            <a:r>
              <a:rPr lang="en-US" sz="2200" b="1"/>
              <a:t>e.Memiliki kinerja, integritas, etika dan tata krama, serta tanggung jawab yang dibuktikan dengan Berita Acara Rapat Pertimbangan Senat bagi Universitas/Institut atau Senat Perguruan Tinggi bagi Sekolah Tinggi/Politeknik dan AkademI.</a:t>
            </a:r>
          </a:p>
        </p:txBody>
      </p:sp>
    </p:spTree>
  </p:cSld>
  <p:clrMapOvr>
    <a:masterClrMapping/>
  </p:clrMapOvr>
  <p:transition spd="slow">
    <p:cove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5954" name="Slide Number Placeholder 1"/>
          <p:cNvSpPr>
            <a:spLocks noGrp="1"/>
          </p:cNvSpPr>
          <p:nvPr>
            <p:ph type="sldNum" sz="quarter" idx="12"/>
          </p:nvPr>
        </p:nvSpPr>
        <p:spPr>
          <a:noFill/>
          <a:ln>
            <a:miter lim="800000"/>
            <a:headEnd/>
            <a:tailEnd/>
          </a:ln>
        </p:spPr>
        <p:txBody>
          <a:bodyPr/>
          <a:lstStyle/>
          <a:p>
            <a:fld id="{9A2F06E6-3A4C-407D-A920-92B0AF9A2707}" type="slidenum">
              <a:rPr lang="en-US" smtClean="0"/>
              <a:pPr/>
              <a:t>112</a:t>
            </a:fld>
            <a:endParaRPr lang="en-US" smtClean="0"/>
          </a:p>
        </p:txBody>
      </p:sp>
      <p:sp>
        <p:nvSpPr>
          <p:cNvPr id="125955" name="TextBox 6"/>
          <p:cNvSpPr txBox="1">
            <a:spLocks noChangeArrowheads="1"/>
          </p:cNvSpPr>
          <p:nvPr/>
        </p:nvSpPr>
        <p:spPr bwMode="auto">
          <a:xfrm>
            <a:off x="304800" y="304800"/>
            <a:ext cx="8686800" cy="6186488"/>
          </a:xfrm>
          <a:prstGeom prst="rect">
            <a:avLst/>
          </a:prstGeom>
          <a:noFill/>
          <a:ln w="9525">
            <a:noFill/>
            <a:miter lim="800000"/>
            <a:headEnd/>
            <a:tailEnd/>
          </a:ln>
        </p:spPr>
        <p:txBody>
          <a:bodyPr>
            <a:spAutoFit/>
          </a:bodyPr>
          <a:lstStyle/>
          <a:p>
            <a:r>
              <a:rPr lang="en-US" sz="2400" b="1"/>
              <a:t>Pasal 10</a:t>
            </a:r>
          </a:p>
          <a:p>
            <a:r>
              <a:rPr lang="en-US" sz="2200" b="1"/>
              <a:t>(1)Kenaikan jabatan akademik secara reguler dari Lektor Kepala ke Profesor dapat dipertimbangkan, apabila telah memenuhi syarat sebagai berikut :</a:t>
            </a:r>
          </a:p>
          <a:p>
            <a:r>
              <a:rPr lang="en-US" sz="2200" b="1"/>
              <a:t>a.Memiliki pengalaman kerja sebagai dosen tetap sekurang-kurangnya 10 (sepuluh) tahun; </a:t>
            </a:r>
          </a:p>
          <a:p>
            <a:r>
              <a:rPr lang="en-US" sz="2200" b="1"/>
              <a:t>b.Memiliki kualifikasi akademik doktor (S3);</a:t>
            </a:r>
          </a:p>
          <a:p>
            <a:r>
              <a:rPr lang="en-US" sz="2200" b="1"/>
              <a:t>c.Paling singkat 3 (tahun) setelah memperoleh ijazah doktor (S3);</a:t>
            </a:r>
          </a:p>
          <a:p>
            <a:r>
              <a:rPr lang="en-US" sz="2200" b="1"/>
              <a:t>d.Sekurang-kurangnya telah 2 (dua) tahun menduduki jabatan Lektor Kepala;</a:t>
            </a:r>
          </a:p>
          <a:p>
            <a:r>
              <a:rPr lang="en-US" sz="2200" b="1"/>
              <a:t>e.Telah memenuhi angka kredit yang dipersyaratkan baik secara kumulatif maupun setiap unsur kegiatan;</a:t>
            </a:r>
          </a:p>
          <a:p>
            <a:r>
              <a:rPr lang="en-US" sz="2200" b="1"/>
              <a:t>f.Memiliki karya ilmiah yang dipublikasikan dalam jurnal ilmiah internasional bereputasi sebagai penulis pertama;</a:t>
            </a:r>
          </a:p>
          <a:p>
            <a:r>
              <a:rPr lang="en-US" sz="2200" b="1"/>
              <a:t>g.Memiliki kinerja, integritas, etika dan tata krama, serta tanggung jawab berdasarkan penilaian senat yang dibuktikan dengan berita acara rapat persetujuan senat perguruan tinggi. </a:t>
            </a:r>
          </a:p>
        </p:txBody>
      </p:sp>
    </p:spTree>
  </p:cSld>
  <p:clrMapOvr>
    <a:masterClrMapping/>
  </p:clrMapOvr>
  <p:transition spd="slow">
    <p:cove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6978" name="Slide Number Placeholder 1"/>
          <p:cNvSpPr>
            <a:spLocks noGrp="1"/>
          </p:cNvSpPr>
          <p:nvPr>
            <p:ph type="sldNum" sz="quarter" idx="12"/>
          </p:nvPr>
        </p:nvSpPr>
        <p:spPr>
          <a:noFill/>
          <a:ln>
            <a:miter lim="800000"/>
            <a:headEnd/>
            <a:tailEnd/>
          </a:ln>
        </p:spPr>
        <p:txBody>
          <a:bodyPr/>
          <a:lstStyle/>
          <a:p>
            <a:fld id="{EA590051-91DE-44D9-AD24-C8D6990D7AF1}" type="slidenum">
              <a:rPr lang="en-US" smtClean="0"/>
              <a:pPr/>
              <a:t>113</a:t>
            </a:fld>
            <a:endParaRPr lang="en-US" smtClean="0"/>
          </a:p>
        </p:txBody>
      </p:sp>
      <p:sp>
        <p:nvSpPr>
          <p:cNvPr id="126979" name="Rectangle 2"/>
          <p:cNvSpPr>
            <a:spLocks noChangeArrowheads="1"/>
          </p:cNvSpPr>
          <p:nvPr/>
        </p:nvSpPr>
        <p:spPr bwMode="auto">
          <a:xfrm>
            <a:off x="152400" y="304800"/>
            <a:ext cx="8763000" cy="6708775"/>
          </a:xfrm>
          <a:prstGeom prst="rect">
            <a:avLst/>
          </a:prstGeom>
          <a:noFill/>
          <a:ln w="9525">
            <a:noFill/>
            <a:miter lim="800000"/>
            <a:headEnd/>
            <a:tailEnd/>
          </a:ln>
        </p:spPr>
        <p:txBody>
          <a:bodyPr>
            <a:spAutoFit/>
          </a:bodyPr>
          <a:lstStyle/>
          <a:p>
            <a:r>
              <a:rPr lang="en-US" sz="2400" b="1"/>
              <a:t>Pasal 10</a:t>
            </a:r>
          </a:p>
          <a:p>
            <a:r>
              <a:rPr lang="en-US" sz="2400" b="1"/>
              <a:t>(2) </a:t>
            </a:r>
            <a:r>
              <a:rPr lang="en-US" sz="2200" b="1"/>
              <a:t>Ketentuan lebih lanjut mengenai persyaratan kenaikan jabatan akademik reguler sesuai dengan tuntutan perkembangan kemajuan ilmu pengetahuan, teknologi dan kesenian dalam rangka peningkatan kualitas dosen ditetapkan oleh Direktur Jenderal.</a:t>
            </a:r>
            <a:r>
              <a:rPr lang="en-US" sz="2400" b="1"/>
              <a:t> </a:t>
            </a:r>
          </a:p>
          <a:p>
            <a:r>
              <a:rPr lang="en-US" sz="2200" b="1"/>
              <a:t>(3)Dosen yang memperoleh gelar doktor dalam jabatan Lektor Kepala dapat dinaikkan dalam jabatan Profesor kurang dari 3 tahun sebagaimana dimaksud pada ayat (1) huruf c, apabila mempunyai tambahan karya ilmiah yang dipublikasikan jurnal ilmiah internasional bereputasi sebagai penulis pertama yang diperoleh setelah memperoleh gelar doktor (S3) dan memenuhi syarat-syarat lain sebagaimana dimaksud pada ayat (1) huruf a, b, d, e, f, dan g.</a:t>
            </a:r>
          </a:p>
          <a:p>
            <a:endParaRPr lang="en-US" sz="2200" b="1"/>
          </a:p>
          <a:p>
            <a:r>
              <a:rPr lang="en-US" sz="2200" b="1"/>
              <a:t>(3)Ketentuan lebih lanjut mengenai penulis  dan kriteria jurnal internasional bereputasi sebagaimana dimaksud pada ayat (1) dan (2) diatur dalam Pedoman Operasional yang ditetapkan oleh Direktur Jenderal. </a:t>
            </a:r>
          </a:p>
        </p:txBody>
      </p:sp>
    </p:spTree>
  </p:cSld>
  <p:clrMapOvr>
    <a:masterClrMapping/>
  </p:clrMapOvr>
  <p:transition spd="slow">
    <p:cove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2" name="Slide Number Placeholder 1"/>
          <p:cNvSpPr>
            <a:spLocks noGrp="1"/>
          </p:cNvSpPr>
          <p:nvPr>
            <p:ph type="sldNum" sz="quarter" idx="12"/>
          </p:nvPr>
        </p:nvSpPr>
        <p:spPr>
          <a:noFill/>
          <a:ln>
            <a:miter lim="800000"/>
            <a:headEnd/>
            <a:tailEnd/>
          </a:ln>
        </p:spPr>
        <p:txBody>
          <a:bodyPr/>
          <a:lstStyle/>
          <a:p>
            <a:fld id="{36B938E7-7B65-414D-AA2D-37036C599492}" type="slidenum">
              <a:rPr lang="en-US" smtClean="0"/>
              <a:pPr/>
              <a:t>114</a:t>
            </a:fld>
            <a:endParaRPr lang="en-US" smtClean="0"/>
          </a:p>
        </p:txBody>
      </p:sp>
      <p:sp>
        <p:nvSpPr>
          <p:cNvPr id="128003" name="Rectangle 2"/>
          <p:cNvSpPr>
            <a:spLocks noChangeArrowheads="1"/>
          </p:cNvSpPr>
          <p:nvPr/>
        </p:nvSpPr>
        <p:spPr bwMode="auto">
          <a:xfrm>
            <a:off x="381000" y="336550"/>
            <a:ext cx="8382000" cy="6000750"/>
          </a:xfrm>
          <a:prstGeom prst="rect">
            <a:avLst/>
          </a:prstGeom>
          <a:noFill/>
          <a:ln w="9525">
            <a:noFill/>
            <a:miter lim="800000"/>
            <a:headEnd/>
            <a:tailEnd/>
          </a:ln>
        </p:spPr>
        <p:txBody>
          <a:bodyPr>
            <a:spAutoFit/>
          </a:bodyPr>
          <a:lstStyle/>
          <a:p>
            <a:r>
              <a:rPr lang="en-US" sz="3200" b="1"/>
              <a:t>Kenaikan jabatan melalui Loncat Jabatan</a:t>
            </a:r>
          </a:p>
          <a:p>
            <a:r>
              <a:rPr lang="en-US" sz="2200" b="1"/>
              <a:t>Pasal 11</a:t>
            </a:r>
          </a:p>
          <a:p>
            <a:r>
              <a:rPr lang="en-US" sz="2200" b="1"/>
              <a:t>(1)Bagi dosen yang berprestasi luar biasa dapat dinaikan ke jenjang jabatan akademik dua tingkat lebih tinggi (loncat jabatan) dari Asisten Ahli ke Lektor Kepala atau dari Lektor ke Profesor dan pangkatnya dinaikan setingkat lebih tinggi sesuai dengan peraturan perundangan. </a:t>
            </a:r>
          </a:p>
          <a:p>
            <a:r>
              <a:rPr lang="en-US" sz="2200" b="1"/>
              <a:t>(2)Kenaikan jabatan akademik dari Asisten Ahli ke Lektor Kepala dapat dipertimbangkan apabila:</a:t>
            </a:r>
          </a:p>
          <a:p>
            <a:r>
              <a:rPr lang="en-US" sz="2200" b="1"/>
              <a:t>a.Sekurang-kurangnya telah 2 (dua) tahun menduduki jabatan Asisten Ahli;</a:t>
            </a:r>
          </a:p>
          <a:p>
            <a:r>
              <a:rPr lang="en-US" sz="2200" b="1"/>
              <a:t>b.memiliki ijazah Doktor (S3);</a:t>
            </a:r>
          </a:p>
          <a:p>
            <a:r>
              <a:rPr lang="en-US" sz="2200" b="1"/>
              <a:t>c.memiliki sekurang-kurangnya 2 (dua) karya ilmiah yang dipublikasikan pada jurnal ilmiah internasional bereputasi sebagai penulis pertama; dan</a:t>
            </a:r>
          </a:p>
          <a:p>
            <a:r>
              <a:rPr lang="en-US" sz="2200" b="1"/>
              <a:t>d.memenuhi syarat-syarat lainnya sebagaimana dimaksud pasal 9 ayat (1) huruf b.</a:t>
            </a:r>
          </a:p>
        </p:txBody>
      </p:sp>
    </p:spTree>
  </p:cSld>
  <p:clrMapOvr>
    <a:masterClrMapping/>
  </p:clrMapOvr>
  <p:transition spd="slow">
    <p:cove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9026" name="Slide Number Placeholder 1"/>
          <p:cNvSpPr>
            <a:spLocks noGrp="1"/>
          </p:cNvSpPr>
          <p:nvPr>
            <p:ph type="sldNum" sz="quarter" idx="12"/>
          </p:nvPr>
        </p:nvSpPr>
        <p:spPr>
          <a:noFill/>
          <a:ln>
            <a:miter lim="800000"/>
            <a:headEnd/>
            <a:tailEnd/>
          </a:ln>
        </p:spPr>
        <p:txBody>
          <a:bodyPr/>
          <a:lstStyle/>
          <a:p>
            <a:fld id="{EB64A4F5-EA72-4F14-B00D-C7EAA420C05D}" type="slidenum">
              <a:rPr lang="en-US" smtClean="0"/>
              <a:pPr/>
              <a:t>115</a:t>
            </a:fld>
            <a:endParaRPr lang="en-US" smtClean="0"/>
          </a:p>
        </p:txBody>
      </p:sp>
      <p:sp>
        <p:nvSpPr>
          <p:cNvPr id="129027" name="Rectangle 2"/>
          <p:cNvSpPr>
            <a:spLocks noChangeArrowheads="1"/>
          </p:cNvSpPr>
          <p:nvPr/>
        </p:nvSpPr>
        <p:spPr bwMode="auto">
          <a:xfrm>
            <a:off x="457200" y="609600"/>
            <a:ext cx="8153400" cy="5694363"/>
          </a:xfrm>
          <a:prstGeom prst="rect">
            <a:avLst/>
          </a:prstGeom>
          <a:noFill/>
          <a:ln w="9525">
            <a:noFill/>
            <a:miter lim="800000"/>
            <a:headEnd/>
            <a:tailEnd/>
          </a:ln>
        </p:spPr>
        <p:txBody>
          <a:bodyPr>
            <a:spAutoFit/>
          </a:bodyPr>
          <a:lstStyle/>
          <a:p>
            <a:r>
              <a:rPr lang="en-US" sz="2800" b="1"/>
              <a:t>Pasal 11</a:t>
            </a:r>
          </a:p>
          <a:p>
            <a:r>
              <a:rPr lang="en-US" sz="2400" b="1"/>
              <a:t>(3)Kenaikan jabatan akademik dari Lektor ke Profesor dapat dipertimbangkan apabila:</a:t>
            </a:r>
          </a:p>
          <a:p>
            <a:r>
              <a:rPr lang="en-US" sz="2400" b="1"/>
              <a:t>a.Sekurang-kurangnya telah 2 (dua) tahun menduduki jabatan Lektor;</a:t>
            </a:r>
          </a:p>
          <a:p>
            <a:r>
              <a:rPr lang="en-US" sz="2400" b="1"/>
              <a:t>b.memiliki sekurang-kurangnya 4 (empat) karya ilmiah yang dipublikasikan pada jurnal ilmiah internasional bereputasi sebagai penulis pertama; dan </a:t>
            </a:r>
          </a:p>
          <a:p>
            <a:r>
              <a:rPr lang="en-US" sz="2400" b="1"/>
              <a:t>c.memenuhi syarat-syarat lainnya sebagaimana dimaksud pasal 10 ayat (1) huruf a, b, dan c.</a:t>
            </a:r>
          </a:p>
          <a:p>
            <a:endParaRPr lang="en-US" sz="2400" b="1"/>
          </a:p>
          <a:p>
            <a:r>
              <a:rPr lang="en-US" sz="2400" b="1"/>
              <a:t>(4)Ketentuan lebih lanjut mengenai penulis dan kriteria jurnal internasional bereputasi sebagaimana dimaksud pada ayat (2) dan (3) diatur dalam Pedoman Operasional yang ditetapkan oleh Direktur Jenderal.</a:t>
            </a:r>
          </a:p>
        </p:txBody>
      </p:sp>
    </p:spTree>
  </p:cSld>
  <p:clrMapOvr>
    <a:masterClrMapping/>
  </p:clrMapOvr>
  <p:transition spd="slow">
    <p:cove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0050" name="Slide Number Placeholder 1"/>
          <p:cNvSpPr>
            <a:spLocks noGrp="1"/>
          </p:cNvSpPr>
          <p:nvPr>
            <p:ph type="sldNum" sz="quarter" idx="12"/>
          </p:nvPr>
        </p:nvSpPr>
        <p:spPr>
          <a:noFill/>
          <a:ln>
            <a:miter lim="800000"/>
            <a:headEnd/>
            <a:tailEnd/>
          </a:ln>
        </p:spPr>
        <p:txBody>
          <a:bodyPr/>
          <a:lstStyle/>
          <a:p>
            <a:fld id="{F71306D7-18D2-4BF6-B356-0358EFC09796}" type="slidenum">
              <a:rPr lang="en-US" smtClean="0"/>
              <a:pPr/>
              <a:t>116</a:t>
            </a:fld>
            <a:endParaRPr lang="en-US" smtClean="0"/>
          </a:p>
        </p:txBody>
      </p:sp>
      <p:sp>
        <p:nvSpPr>
          <p:cNvPr id="130051" name="Rectangle 2"/>
          <p:cNvSpPr>
            <a:spLocks noChangeArrowheads="1"/>
          </p:cNvSpPr>
          <p:nvPr/>
        </p:nvSpPr>
        <p:spPr bwMode="auto">
          <a:xfrm>
            <a:off x="533400" y="152400"/>
            <a:ext cx="8001000" cy="6494463"/>
          </a:xfrm>
          <a:prstGeom prst="rect">
            <a:avLst/>
          </a:prstGeom>
          <a:noFill/>
          <a:ln w="9525">
            <a:noFill/>
            <a:miter lim="800000"/>
            <a:headEnd/>
            <a:tailEnd/>
          </a:ln>
        </p:spPr>
        <p:txBody>
          <a:bodyPr>
            <a:spAutoFit/>
          </a:bodyPr>
          <a:lstStyle/>
          <a:p>
            <a:r>
              <a:rPr lang="en-US" sz="2800" b="1"/>
              <a:t>Kenaikan Pangkat</a:t>
            </a:r>
          </a:p>
          <a:p>
            <a:endParaRPr lang="en-US" sz="2800" b="1"/>
          </a:p>
          <a:p>
            <a:r>
              <a:rPr lang="en-US" sz="2400" b="1"/>
              <a:t>Pasal 12</a:t>
            </a:r>
          </a:p>
          <a:p>
            <a:r>
              <a:rPr lang="en-US" sz="2400" b="1"/>
              <a:t>(1)Kenaikan pangkat dapat dilakukan sekurang-kurangnya setelah 2 tahun dalam pangkat terakhir.</a:t>
            </a:r>
          </a:p>
          <a:p>
            <a:r>
              <a:rPr lang="en-US" sz="2400" b="1"/>
              <a:t>(2)Kenaikan pangkat dalam lingkup jabatan yang sama dapat dilakukan bila memenuhi:</a:t>
            </a:r>
          </a:p>
          <a:p>
            <a:r>
              <a:rPr lang="en-US" sz="2400" b="1"/>
              <a:t>a.Memiliki karya ilmiah yang dipublikasikan sekurang-kurangnya dalam jurnal ilmiah nasional untuk jabatan Lektor dan Lektor Kepala sebagai penulis utama;</a:t>
            </a:r>
          </a:p>
          <a:p>
            <a:r>
              <a:rPr lang="en-US" sz="2400" b="1"/>
              <a:t>b.Memiliki karya ilmiah yang dipublikasikan dalam jurnal ilmiah nasional terakreditasi untuk jabatan Profesor sebagai penulis utama.</a:t>
            </a:r>
          </a:p>
          <a:p>
            <a:endParaRPr lang="en-US" sz="2400" b="1"/>
          </a:p>
          <a:p>
            <a:r>
              <a:rPr lang="en-US" sz="2400" b="1" i="1">
                <a:solidFill>
                  <a:srgbClr val="0033CC"/>
                </a:solidFill>
              </a:rPr>
              <a:t> % kegiatan Tridharma mengikuti ketentuan kenaikan jenjang jabatan  </a:t>
            </a:r>
          </a:p>
        </p:txBody>
      </p:sp>
    </p:spTree>
  </p:cSld>
  <p:clrMapOvr>
    <a:masterClrMapping/>
  </p:clrMapOvr>
  <p:transition spd="slow">
    <p:cove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1074" name="Slide Number Placeholder 1"/>
          <p:cNvSpPr>
            <a:spLocks noGrp="1"/>
          </p:cNvSpPr>
          <p:nvPr>
            <p:ph type="sldNum" sz="quarter" idx="12"/>
          </p:nvPr>
        </p:nvSpPr>
        <p:spPr>
          <a:noFill/>
          <a:ln>
            <a:miter lim="800000"/>
            <a:headEnd/>
            <a:tailEnd/>
          </a:ln>
        </p:spPr>
        <p:txBody>
          <a:bodyPr/>
          <a:lstStyle/>
          <a:p>
            <a:fld id="{B2D4A09F-F0DF-42AA-8BE2-607AFC423D10}" type="slidenum">
              <a:rPr lang="en-US" smtClean="0"/>
              <a:pPr/>
              <a:t>117</a:t>
            </a:fld>
            <a:endParaRPr lang="en-US" smtClean="0"/>
          </a:p>
        </p:txBody>
      </p:sp>
      <p:sp>
        <p:nvSpPr>
          <p:cNvPr id="131075" name="Rectangle 2"/>
          <p:cNvSpPr>
            <a:spLocks noChangeArrowheads="1"/>
          </p:cNvSpPr>
          <p:nvPr/>
        </p:nvSpPr>
        <p:spPr bwMode="auto">
          <a:xfrm>
            <a:off x="304800" y="76200"/>
            <a:ext cx="8686800" cy="6616700"/>
          </a:xfrm>
          <a:prstGeom prst="rect">
            <a:avLst/>
          </a:prstGeom>
          <a:noFill/>
          <a:ln w="9525">
            <a:noFill/>
            <a:miter lim="800000"/>
            <a:headEnd/>
            <a:tailEnd/>
          </a:ln>
        </p:spPr>
        <p:txBody>
          <a:bodyPr>
            <a:spAutoFit/>
          </a:bodyPr>
          <a:lstStyle/>
          <a:p>
            <a:r>
              <a:rPr lang="en-US" sz="2800" b="1"/>
              <a:t>Pasal 11 </a:t>
            </a:r>
          </a:p>
          <a:p>
            <a:r>
              <a:rPr lang="en-US" sz="2200" b="1"/>
              <a:t>(3)Bagi dosen yang telah memperoleh kenaikan jabatan secara reguler namun pangkatnya masih dalam lingkup jabatan sebelumnya, maka untuk kenaikan pangkat berikutnya tidak disyaratkan tambahan angka kredit sampai pada pangkat maksimum dalam lingkup jabatan tersebut apabila jumlah angka kredit yang telah ditetapkan memenuhi.</a:t>
            </a:r>
          </a:p>
          <a:p>
            <a:r>
              <a:rPr lang="en-US" sz="2200" b="1"/>
              <a:t>(4)Bagi dosen yang telah memperoleh loncat jabatan maka kenaikan pangkat berikutnya sampai pada pangkat maksimum dalam lingkup jabatan setingkat lebih tinggi dari jabatan semula tidak lagi disyaratkan tambahan angka kredit, sedangkan untuk kenaikan pangkat sampai pada pangkat maksimum dalam lingkup jabatan yang diperoleh melalui loncat jabatan sesuai dengan jumlah angka kredit yang telah ditetapkan, diharuskan mengumpulkan tambahan angka kredit sebanyak 30% dari unsur utama yang disyaratkan untuk setiap kali kenaikan pangkat tersebut.</a:t>
            </a:r>
          </a:p>
          <a:p>
            <a:r>
              <a:rPr lang="en-US" sz="2200" b="1"/>
              <a:t>(5)Ketentuan lebih lanjut mengenai kenaikan pangkat diatur dalam Pedoman Operasional yang ditetapkan oleh DirJend.</a:t>
            </a:r>
          </a:p>
        </p:txBody>
      </p:sp>
    </p:spTree>
  </p:cSld>
  <p:clrMapOvr>
    <a:masterClrMapping/>
  </p:clrMapOvr>
  <p:transition spd="slow">
    <p:cove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2098" name="Rectangle 1"/>
          <p:cNvSpPr>
            <a:spLocks noChangeArrowheads="1"/>
          </p:cNvSpPr>
          <p:nvPr/>
        </p:nvSpPr>
        <p:spPr bwMode="auto">
          <a:xfrm>
            <a:off x="228600" y="801688"/>
            <a:ext cx="8534400" cy="3694112"/>
          </a:xfrm>
          <a:prstGeom prst="rect">
            <a:avLst/>
          </a:prstGeom>
          <a:noFill/>
          <a:ln w="9525">
            <a:noFill/>
            <a:miter lim="800000"/>
            <a:headEnd/>
            <a:tailEnd/>
          </a:ln>
        </p:spPr>
        <p:txBody>
          <a:bodyPr lIns="0" tIns="0" rIns="0" bIns="0" anchor="ctr">
            <a:spAutoFit/>
          </a:bodyPr>
          <a:lstStyle/>
          <a:p>
            <a:pPr algn="just" eaLnBrk="1" hangingPunct="1"/>
            <a:r>
              <a:rPr lang="sv-SE" sz="2400" b="1">
                <a:solidFill>
                  <a:srgbClr val="000000"/>
                </a:solidFill>
                <a:ea typeface="Times New Roman" pitchFamily="18" charset="0"/>
                <a:cs typeface="Arial" charset="0"/>
              </a:rPr>
              <a:t>Dosen Dalam Masa Belajar</a:t>
            </a:r>
          </a:p>
          <a:p>
            <a:pPr algn="just" eaLnBrk="1" hangingPunct="1"/>
            <a:endParaRPr lang="sv-SE" sz="2400" b="1">
              <a:solidFill>
                <a:srgbClr val="000000"/>
              </a:solidFill>
              <a:ea typeface="Times New Roman" pitchFamily="18" charset="0"/>
              <a:cs typeface="Arial" charset="0"/>
            </a:endParaRPr>
          </a:p>
          <a:p>
            <a:pPr algn="just" eaLnBrk="1" hangingPunct="1"/>
            <a:r>
              <a:rPr lang="sv-SE" sz="2400" b="1">
                <a:solidFill>
                  <a:srgbClr val="000000"/>
                </a:solidFill>
                <a:ea typeface="Times New Roman" pitchFamily="18" charset="0"/>
                <a:cs typeface="Arial" charset="0"/>
              </a:rPr>
              <a:t>Pasal 13</a:t>
            </a:r>
          </a:p>
          <a:p>
            <a:pPr algn="just" eaLnBrk="1" hangingPunct="1"/>
            <a:endParaRPr lang="sv-SE" sz="2400" b="1">
              <a:solidFill>
                <a:srgbClr val="000000"/>
              </a:solidFill>
              <a:ea typeface="Times New Roman" pitchFamily="18" charset="0"/>
              <a:cs typeface="Arial" charset="0"/>
            </a:endParaRPr>
          </a:p>
          <a:p>
            <a:pPr algn="just" eaLnBrk="1" hangingPunct="1"/>
            <a:r>
              <a:rPr lang="sv-SE" sz="2400">
                <a:solidFill>
                  <a:srgbClr val="000000"/>
                </a:solidFill>
                <a:ea typeface="Times New Roman" pitchFamily="18" charset="0"/>
                <a:cs typeface="Arial" charset="0"/>
              </a:rPr>
              <a:t>Dosen yang sedang dalam masa belajar dapat diproses kenaikan Jabatan akademik/pangkat apabila memenuhi angka kredit dan syarat-syarat lainnya sebelum dosen tersebut memasuki masa belajar walaupun masa kerja dalam jabatan akademik/pangkat terakhir baru terpenuhi pada saat ybs sedang dalam masa belajar.  </a:t>
            </a:r>
            <a:endParaRPr lang="sv-SE" sz="2400">
              <a:ea typeface="Times New Roman" pitchFamily="18" charset="0"/>
              <a:cs typeface="Arial" charset="0"/>
            </a:endParaRPr>
          </a:p>
        </p:txBody>
      </p:sp>
      <p:sp>
        <p:nvSpPr>
          <p:cNvPr id="132099" name="Slide Number Placeholder 2"/>
          <p:cNvSpPr>
            <a:spLocks noGrp="1"/>
          </p:cNvSpPr>
          <p:nvPr>
            <p:ph type="sldNum" sz="quarter" idx="12"/>
          </p:nvPr>
        </p:nvSpPr>
        <p:spPr>
          <a:noFill/>
          <a:ln>
            <a:miter lim="800000"/>
            <a:headEnd/>
            <a:tailEnd/>
          </a:ln>
        </p:spPr>
        <p:txBody>
          <a:bodyPr/>
          <a:lstStyle/>
          <a:p>
            <a:fld id="{85FF0601-949D-49CA-B984-7FD85C6143A1}" type="slidenum">
              <a:rPr lang="en-US" smtClean="0"/>
              <a:pPr/>
              <a:t>118</a:t>
            </a:fld>
            <a:endParaRPr lang="en-US" smtClean="0"/>
          </a:p>
        </p:txBody>
      </p:sp>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1925"/>
            <a:ext cx="8229600" cy="1143000"/>
          </a:xfrm>
        </p:spPr>
        <p:txBody>
          <a:bodyPr/>
          <a:lstStyle/>
          <a:p>
            <a:pPr>
              <a:defRPr/>
            </a:pPr>
            <a:r>
              <a:rPr lang="en-US" altLang="id-ID" sz="1600" b="1" dirty="0" err="1" smtClean="0">
                <a:solidFill>
                  <a:schemeClr val="tx2">
                    <a:lumMod val="50000"/>
                  </a:schemeClr>
                </a:solidFill>
                <a:latin typeface="Arial Black" panose="020B0A04020102020204" pitchFamily="34" charset="0"/>
              </a:rPr>
              <a:t>Kenaikan</a:t>
            </a:r>
            <a:r>
              <a:rPr lang="en-US" altLang="id-ID" sz="1600" b="1" dirty="0" smtClean="0">
                <a:solidFill>
                  <a:schemeClr val="tx2">
                    <a:lumMod val="50000"/>
                  </a:schemeClr>
                </a:solidFill>
                <a:latin typeface="Arial Black" panose="020B0A04020102020204" pitchFamily="34" charset="0"/>
              </a:rPr>
              <a:t> </a:t>
            </a:r>
            <a:r>
              <a:rPr lang="en-US" altLang="id-ID" sz="1600" b="1" dirty="0" err="1" smtClean="0">
                <a:solidFill>
                  <a:schemeClr val="tx2">
                    <a:lumMod val="50000"/>
                  </a:schemeClr>
                </a:solidFill>
                <a:latin typeface="Arial Black" panose="020B0A04020102020204" pitchFamily="34" charset="0"/>
              </a:rPr>
              <a:t>Jabatan</a:t>
            </a:r>
            <a:r>
              <a:rPr lang="en-US" altLang="id-ID" sz="1600" b="1" dirty="0" smtClean="0">
                <a:solidFill>
                  <a:schemeClr val="tx2">
                    <a:lumMod val="50000"/>
                  </a:schemeClr>
                </a:solidFill>
                <a:latin typeface="Arial Black" panose="020B0A04020102020204" pitchFamily="34" charset="0"/>
              </a:rPr>
              <a:t> </a:t>
            </a:r>
            <a:r>
              <a:rPr lang="en-US" altLang="id-ID" sz="1600" b="1" dirty="0" err="1" smtClean="0">
                <a:solidFill>
                  <a:schemeClr val="tx2">
                    <a:lumMod val="50000"/>
                  </a:schemeClr>
                </a:solidFill>
                <a:latin typeface="Arial Black" panose="020B0A04020102020204" pitchFamily="34" charset="0"/>
              </a:rPr>
              <a:t>Reguler</a:t>
            </a:r>
            <a:r>
              <a:rPr lang="id-ID" altLang="id-ID" sz="1600" b="1" dirty="0" smtClean="0">
                <a:solidFill>
                  <a:schemeClr val="tx2">
                    <a:lumMod val="50000"/>
                  </a:schemeClr>
                </a:solidFill>
                <a:latin typeface="Arial Black" panose="020B0A04020102020204" pitchFamily="34" charset="0"/>
              </a:rPr>
              <a:t/>
            </a:r>
            <a:br>
              <a:rPr lang="id-ID" altLang="id-ID" sz="1600" b="1" dirty="0" smtClean="0">
                <a:solidFill>
                  <a:schemeClr val="tx2">
                    <a:lumMod val="50000"/>
                  </a:schemeClr>
                </a:solidFill>
                <a:latin typeface="Arial Black" panose="020B0A04020102020204" pitchFamily="34" charset="0"/>
              </a:rPr>
            </a:br>
            <a:r>
              <a:rPr lang="en-US" altLang="id-ID" sz="1600" b="1" dirty="0" err="1" smtClean="0">
                <a:solidFill>
                  <a:schemeClr val="tx2">
                    <a:lumMod val="50000"/>
                  </a:schemeClr>
                </a:solidFill>
                <a:latin typeface="Arial Black" panose="020B0A04020102020204" pitchFamily="34" charset="0"/>
              </a:rPr>
              <a:t>Lektor</a:t>
            </a:r>
            <a:r>
              <a:rPr lang="en-US" altLang="id-ID" sz="1600" b="1" dirty="0" smtClean="0">
                <a:solidFill>
                  <a:schemeClr val="tx2">
                    <a:lumMod val="50000"/>
                  </a:schemeClr>
                </a:solidFill>
                <a:latin typeface="Arial Black" panose="020B0A04020102020204" pitchFamily="34" charset="0"/>
              </a:rPr>
              <a:t> </a:t>
            </a:r>
            <a:r>
              <a:rPr lang="en-US" altLang="id-ID" sz="1600" b="1" dirty="0" err="1" smtClean="0">
                <a:solidFill>
                  <a:schemeClr val="tx2">
                    <a:lumMod val="50000"/>
                  </a:schemeClr>
                </a:solidFill>
                <a:latin typeface="Arial Black" panose="020B0A04020102020204" pitchFamily="34" charset="0"/>
              </a:rPr>
              <a:t>Kepala</a:t>
            </a:r>
            <a:r>
              <a:rPr lang="en-US" altLang="id-ID" sz="1600" b="1" dirty="0" smtClean="0">
                <a:solidFill>
                  <a:schemeClr val="tx2">
                    <a:lumMod val="50000"/>
                  </a:schemeClr>
                </a:solidFill>
                <a:latin typeface="Arial Black" panose="020B0A04020102020204" pitchFamily="34" charset="0"/>
              </a:rPr>
              <a:t> 4</a:t>
            </a:r>
            <a:r>
              <a:rPr lang="id-ID" altLang="id-ID" sz="1600" b="1" dirty="0" smtClean="0">
                <a:solidFill>
                  <a:schemeClr val="tx2">
                    <a:lumMod val="50000"/>
                  </a:schemeClr>
                </a:solidFill>
                <a:latin typeface="Arial Black" panose="020B0A04020102020204" pitchFamily="34" charset="0"/>
              </a:rPr>
              <a:t>00 kum ke </a:t>
            </a:r>
            <a:r>
              <a:rPr lang="en-US" altLang="id-ID" sz="1600" b="1" dirty="0" smtClean="0">
                <a:solidFill>
                  <a:schemeClr val="tx2">
                    <a:lumMod val="50000"/>
                  </a:schemeClr>
                </a:solidFill>
                <a:latin typeface="Arial Black" panose="020B0A04020102020204" pitchFamily="34" charset="0"/>
              </a:rPr>
              <a:t>Guru </a:t>
            </a:r>
            <a:r>
              <a:rPr lang="en-US" altLang="id-ID" sz="1600" b="1" dirty="0" err="1" smtClean="0">
                <a:solidFill>
                  <a:schemeClr val="tx2">
                    <a:lumMod val="50000"/>
                  </a:schemeClr>
                </a:solidFill>
                <a:latin typeface="Arial Black" panose="020B0A04020102020204" pitchFamily="34" charset="0"/>
              </a:rPr>
              <a:t>Besar</a:t>
            </a:r>
            <a:r>
              <a:rPr lang="en-US" altLang="id-ID" sz="1600" b="1" dirty="0" smtClean="0">
                <a:solidFill>
                  <a:schemeClr val="tx2">
                    <a:lumMod val="50000"/>
                  </a:schemeClr>
                </a:solidFill>
                <a:latin typeface="Arial Black" panose="020B0A04020102020204" pitchFamily="34" charset="0"/>
              </a:rPr>
              <a:t> 850</a:t>
            </a:r>
            <a:r>
              <a:rPr lang="id-ID" altLang="id-ID" sz="1600" b="1" dirty="0" smtClean="0">
                <a:solidFill>
                  <a:schemeClr val="tx2">
                    <a:lumMod val="50000"/>
                  </a:schemeClr>
                </a:solidFill>
                <a:latin typeface="Arial Black" panose="020B0A04020102020204" pitchFamily="34" charset="0"/>
              </a:rPr>
              <a:t> kum (</a:t>
            </a:r>
            <a:r>
              <a:rPr lang="en-US" altLang="id-ID" sz="1600" b="1" dirty="0" err="1" smtClean="0">
                <a:solidFill>
                  <a:schemeClr val="tx2">
                    <a:lumMod val="50000"/>
                  </a:schemeClr>
                </a:solidFill>
                <a:latin typeface="Arial Black" panose="020B0A04020102020204" pitchFamily="34" charset="0"/>
              </a:rPr>
              <a:t>dari</a:t>
            </a:r>
            <a:r>
              <a:rPr lang="en-US" altLang="id-ID" sz="1600" b="1" dirty="0" smtClean="0">
                <a:solidFill>
                  <a:schemeClr val="tx2">
                    <a:lumMod val="50000"/>
                  </a:schemeClr>
                </a:solidFill>
                <a:latin typeface="Arial Black" panose="020B0A04020102020204" pitchFamily="34" charset="0"/>
              </a:rPr>
              <a:t> </a:t>
            </a:r>
            <a:r>
              <a:rPr lang="id-ID" altLang="id-ID" sz="1600" b="1" dirty="0" smtClean="0">
                <a:solidFill>
                  <a:schemeClr val="tx2">
                    <a:lumMod val="50000"/>
                  </a:schemeClr>
                </a:solidFill>
                <a:latin typeface="Arial Black" panose="020B0A04020102020204" pitchFamily="34" charset="0"/>
              </a:rPr>
              <a:t>I</a:t>
            </a:r>
            <a:r>
              <a:rPr lang="en-US" altLang="id-ID" sz="1600" b="1" dirty="0" smtClean="0">
                <a:solidFill>
                  <a:schemeClr val="tx2">
                    <a:lumMod val="50000"/>
                  </a:schemeClr>
                </a:solidFill>
                <a:latin typeface="Arial Black" panose="020B0A04020102020204" pitchFamily="34" charset="0"/>
              </a:rPr>
              <a:t>V</a:t>
            </a:r>
            <a:r>
              <a:rPr lang="id-ID" altLang="id-ID" sz="1600" b="1" dirty="0" smtClean="0">
                <a:solidFill>
                  <a:schemeClr val="tx2">
                    <a:lumMod val="50000"/>
                  </a:schemeClr>
                </a:solidFill>
                <a:latin typeface="Arial Black" panose="020B0A04020102020204" pitchFamily="34" charset="0"/>
              </a:rPr>
              <a:t>/</a:t>
            </a:r>
            <a:r>
              <a:rPr lang="en-US" altLang="id-ID" sz="1600" b="1" dirty="0" smtClean="0">
                <a:solidFill>
                  <a:schemeClr val="tx2">
                    <a:lumMod val="50000"/>
                  </a:schemeClr>
                </a:solidFill>
                <a:latin typeface="Arial Black" panose="020B0A04020102020204" pitchFamily="34" charset="0"/>
              </a:rPr>
              <a:t>a</a:t>
            </a:r>
            <a:r>
              <a:rPr lang="id-ID" altLang="id-ID" sz="1600" b="1" dirty="0" smtClean="0">
                <a:solidFill>
                  <a:schemeClr val="tx2">
                    <a:lumMod val="50000"/>
                  </a:schemeClr>
                </a:solidFill>
                <a:latin typeface="Arial Black" panose="020B0A04020102020204" pitchFamily="34" charset="0"/>
              </a:rPr>
              <a:t> ke IV/</a:t>
            </a:r>
            <a:r>
              <a:rPr lang="en-US" altLang="id-ID" sz="1600" b="1" dirty="0" smtClean="0">
                <a:solidFill>
                  <a:schemeClr val="tx2">
                    <a:lumMod val="50000"/>
                  </a:schemeClr>
                </a:solidFill>
                <a:latin typeface="Arial Black" panose="020B0A04020102020204" pitchFamily="34" charset="0"/>
              </a:rPr>
              <a:t>d </a:t>
            </a:r>
            <a:r>
              <a:rPr lang="id-ID" altLang="id-ID" sz="1600" b="1" dirty="0" smtClean="0">
                <a:solidFill>
                  <a:schemeClr val="tx2">
                    <a:lumMod val="50000"/>
                  </a:schemeClr>
                </a:solidFill>
                <a:latin typeface="Arial Black" panose="020B0A04020102020204" pitchFamily="34" charset="0"/>
              </a:rPr>
              <a:t/>
            </a:r>
            <a:br>
              <a:rPr lang="id-ID" altLang="id-ID" sz="1600" b="1" dirty="0" smtClean="0">
                <a:solidFill>
                  <a:schemeClr val="tx2">
                    <a:lumMod val="50000"/>
                  </a:schemeClr>
                </a:solidFill>
                <a:latin typeface="Arial Black" panose="020B0A04020102020204" pitchFamily="34" charset="0"/>
              </a:rPr>
            </a:br>
            <a:r>
              <a:rPr lang="en-US" altLang="id-ID" sz="1600" b="1" dirty="0" err="1" smtClean="0">
                <a:solidFill>
                  <a:schemeClr val="tx2">
                    <a:lumMod val="50000"/>
                  </a:schemeClr>
                </a:solidFill>
                <a:latin typeface="Arial Black" panose="020B0A04020102020204" pitchFamily="34" charset="0"/>
              </a:rPr>
              <a:t>secara</a:t>
            </a:r>
            <a:r>
              <a:rPr lang="en-US" altLang="id-ID" sz="1600" b="1" dirty="0" smtClean="0">
                <a:solidFill>
                  <a:schemeClr val="tx2">
                    <a:lumMod val="50000"/>
                  </a:schemeClr>
                </a:solidFill>
                <a:latin typeface="Arial Black" panose="020B0A04020102020204" pitchFamily="34" charset="0"/>
              </a:rPr>
              <a:t> </a:t>
            </a:r>
            <a:r>
              <a:rPr lang="en-US" altLang="id-ID" sz="1600" b="1" dirty="0" err="1" smtClean="0">
                <a:solidFill>
                  <a:schemeClr val="tx2">
                    <a:lumMod val="50000"/>
                  </a:schemeClr>
                </a:solidFill>
                <a:latin typeface="Arial Black" panose="020B0A04020102020204" pitchFamily="34" charset="0"/>
              </a:rPr>
              <a:t>bertahap</a:t>
            </a:r>
            <a:r>
              <a:rPr lang="en-US" altLang="id-ID" sz="1600" b="1" dirty="0" smtClean="0">
                <a:solidFill>
                  <a:schemeClr val="tx2">
                    <a:lumMod val="50000"/>
                  </a:schemeClr>
                </a:solidFill>
                <a:latin typeface="Arial Black" panose="020B0A04020102020204" pitchFamily="34" charset="0"/>
              </a:rPr>
              <a:t> </a:t>
            </a:r>
            <a:r>
              <a:rPr lang="en-US" altLang="id-ID" sz="1600" b="1" dirty="0" err="1" smtClean="0">
                <a:solidFill>
                  <a:schemeClr val="tx2">
                    <a:lumMod val="50000"/>
                  </a:schemeClr>
                </a:solidFill>
                <a:latin typeface="Arial Black" panose="020B0A04020102020204" pitchFamily="34" charset="0"/>
              </a:rPr>
              <a:t>mulai</a:t>
            </a:r>
            <a:r>
              <a:rPr lang="en-US" altLang="id-ID" sz="1600" b="1" dirty="0" smtClean="0">
                <a:solidFill>
                  <a:schemeClr val="tx2">
                    <a:lumMod val="50000"/>
                  </a:schemeClr>
                </a:solidFill>
                <a:latin typeface="Arial Black" panose="020B0A04020102020204" pitchFamily="34" charset="0"/>
              </a:rPr>
              <a:t> </a:t>
            </a:r>
            <a:r>
              <a:rPr lang="en-US" altLang="id-ID" sz="1600" b="1" dirty="0" err="1" smtClean="0">
                <a:solidFill>
                  <a:schemeClr val="tx2">
                    <a:lumMod val="50000"/>
                  </a:schemeClr>
                </a:solidFill>
                <a:latin typeface="Arial Black" panose="020B0A04020102020204" pitchFamily="34" charset="0"/>
              </a:rPr>
              <a:t>dari</a:t>
            </a:r>
            <a:r>
              <a:rPr lang="en-US" altLang="id-ID" sz="1600" b="1" dirty="0" smtClean="0">
                <a:solidFill>
                  <a:schemeClr val="tx2">
                    <a:lumMod val="50000"/>
                  </a:schemeClr>
                </a:solidFill>
                <a:latin typeface="Arial Black" panose="020B0A04020102020204" pitchFamily="34" charset="0"/>
              </a:rPr>
              <a:t> </a:t>
            </a:r>
            <a:r>
              <a:rPr lang="en-US" altLang="id-ID" sz="1600" b="1" dirty="0" err="1" smtClean="0">
                <a:solidFill>
                  <a:schemeClr val="tx2">
                    <a:lumMod val="50000"/>
                  </a:schemeClr>
                </a:solidFill>
                <a:latin typeface="Arial Black" panose="020B0A04020102020204" pitchFamily="34" charset="0"/>
              </a:rPr>
              <a:t>IVb</a:t>
            </a:r>
            <a:r>
              <a:rPr lang="en-US" altLang="id-ID" sz="1600" b="1" dirty="0" smtClean="0">
                <a:solidFill>
                  <a:schemeClr val="tx2">
                    <a:lumMod val="50000"/>
                  </a:schemeClr>
                </a:solidFill>
                <a:latin typeface="Arial Black" panose="020B0A04020102020204" pitchFamily="34" charset="0"/>
              </a:rPr>
              <a:t>, IV/c </a:t>
            </a:r>
            <a:r>
              <a:rPr lang="en-US" altLang="id-ID" sz="1600" b="1" dirty="0" err="1" smtClean="0">
                <a:solidFill>
                  <a:schemeClr val="tx2">
                    <a:lumMod val="50000"/>
                  </a:schemeClr>
                </a:solidFill>
                <a:latin typeface="Arial Black" panose="020B0A04020102020204" pitchFamily="34" charset="0"/>
              </a:rPr>
              <a:t>sampai</a:t>
            </a:r>
            <a:r>
              <a:rPr lang="en-US" altLang="id-ID" sz="1600" b="1" dirty="0" smtClean="0">
                <a:solidFill>
                  <a:schemeClr val="tx2">
                    <a:lumMod val="50000"/>
                  </a:schemeClr>
                </a:solidFill>
                <a:latin typeface="Arial Black" panose="020B0A04020102020204" pitchFamily="34" charset="0"/>
              </a:rPr>
              <a:t> IV/d</a:t>
            </a:r>
            <a:r>
              <a:rPr lang="id-ID" altLang="id-ID" sz="1600" b="1" dirty="0" smtClean="0">
                <a:solidFill>
                  <a:schemeClr val="tx2">
                    <a:lumMod val="50000"/>
                  </a:schemeClr>
                </a:solidFill>
                <a:latin typeface="Arial Black" panose="020B0A04020102020204" pitchFamily="34" charset="0"/>
              </a:rPr>
              <a:t>)</a:t>
            </a:r>
            <a:endParaRPr lang="id-ID" altLang="id-ID" sz="1600" b="1" dirty="0">
              <a:solidFill>
                <a:schemeClr val="tx2">
                  <a:lumMod val="50000"/>
                </a:schemeClr>
              </a:solidFill>
              <a:latin typeface="Arial Black" panose="020B0A04020102020204" pitchFamily="34" charset="0"/>
            </a:endParaRPr>
          </a:p>
        </p:txBody>
      </p:sp>
      <p:graphicFrame>
        <p:nvGraphicFramePr>
          <p:cNvPr id="5" name="Content Placeholder 4"/>
          <p:cNvGraphicFramePr>
            <a:graphicFrameLocks noGrp="1"/>
          </p:cNvGraphicFramePr>
          <p:nvPr>
            <p:ph idx="1"/>
          </p:nvPr>
        </p:nvGraphicFramePr>
        <p:xfrm>
          <a:off x="576263" y="1338263"/>
          <a:ext cx="8172450" cy="579437"/>
        </p:xfrm>
        <a:graphic>
          <a:graphicData uri="http://schemas.openxmlformats.org/drawingml/2006/table">
            <a:tbl>
              <a:tblPr firstRow="1" bandRow="1">
                <a:tableStyleId>{5C22544A-7EE6-4342-B048-85BDC9FD1C3A}</a:tableStyleId>
              </a:tblPr>
              <a:tblGrid>
                <a:gridCol w="3887725"/>
                <a:gridCol w="4284725"/>
              </a:tblGrid>
              <a:tr h="57943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KEPMENKOWASBANGPA</a:t>
                      </a:r>
                      <a:r>
                        <a:rPr lang="id-ID" sz="1600" dirty="0" smtClean="0">
                          <a:solidFill>
                            <a:schemeClr val="tx1"/>
                          </a:solidFill>
                        </a:rPr>
                        <a:t>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NO. 38/KEP/MK.WASPAN/8/1999</a:t>
                      </a:r>
                      <a:endParaRPr lang="en-US" sz="1600" dirty="0">
                        <a:solidFill>
                          <a:schemeClr val="tx1"/>
                        </a:solidFill>
                      </a:endParaRPr>
                    </a:p>
                  </a:txBody>
                  <a:tcPr marL="91435" marR="91435" marT="45598" marB="45598"/>
                </a:tc>
                <a:tc>
                  <a:txBody>
                    <a:bodyPr/>
                    <a:lstStyle/>
                    <a:p>
                      <a:pPr algn="ctr"/>
                      <a:r>
                        <a:rPr lang="id-ID" sz="1600" baseline="0" dirty="0" smtClean="0">
                          <a:solidFill>
                            <a:schemeClr val="tx1"/>
                          </a:solidFill>
                        </a:rPr>
                        <a:t>PERMEN</a:t>
                      </a:r>
                      <a:r>
                        <a:rPr lang="en-US" sz="1600" baseline="0" dirty="0" smtClean="0">
                          <a:solidFill>
                            <a:schemeClr val="tx1"/>
                          </a:solidFill>
                        </a:rPr>
                        <a:t>PAN DAN RB NO 17 TAHUN</a:t>
                      </a:r>
                      <a:r>
                        <a:rPr lang="id-ID" sz="1600" baseline="0" dirty="0" smtClean="0">
                          <a:solidFill>
                            <a:schemeClr val="tx1"/>
                          </a:solidFill>
                        </a:rPr>
                        <a:t> 201</a:t>
                      </a:r>
                      <a:r>
                        <a:rPr lang="en-US" sz="1600" baseline="0" dirty="0" smtClean="0">
                          <a:solidFill>
                            <a:schemeClr val="tx1"/>
                          </a:solidFill>
                        </a:rPr>
                        <a:t>3</a:t>
                      </a:r>
                      <a:r>
                        <a:rPr lang="id-ID" sz="1600" baseline="0" dirty="0" smtClean="0">
                          <a:solidFill>
                            <a:schemeClr val="tx1"/>
                          </a:solidFill>
                        </a:rPr>
                        <a:t> </a:t>
                      </a:r>
                    </a:p>
                    <a:p>
                      <a:pPr algn="ctr"/>
                      <a:r>
                        <a:rPr lang="id-ID" sz="1600" baseline="0" dirty="0" smtClean="0">
                          <a:solidFill>
                            <a:schemeClr val="tx1"/>
                          </a:solidFill>
                        </a:rPr>
                        <a:t>JO NO. 46 TAHUN 2013</a:t>
                      </a:r>
                      <a:endParaRPr lang="en-US" sz="1600" dirty="0">
                        <a:solidFill>
                          <a:schemeClr val="tx1"/>
                        </a:solidFill>
                      </a:endParaRPr>
                    </a:p>
                  </a:txBody>
                  <a:tcPr marL="91435" marR="91435" marT="45598" marB="45598"/>
                </a:tc>
              </a:tr>
            </a:tbl>
          </a:graphicData>
        </a:graphic>
      </p:graphicFrame>
      <p:grpSp>
        <p:nvGrpSpPr>
          <p:cNvPr id="23563" name="Group 2"/>
          <p:cNvGrpSpPr>
            <a:grpSpLocks/>
          </p:cNvGrpSpPr>
          <p:nvPr/>
        </p:nvGrpSpPr>
        <p:grpSpPr bwMode="auto">
          <a:xfrm>
            <a:off x="576263" y="2133600"/>
            <a:ext cx="4032250" cy="3292475"/>
            <a:chOff x="412827" y="1947551"/>
            <a:chExt cx="5757220" cy="3293817"/>
          </a:xfrm>
        </p:grpSpPr>
        <p:sp>
          <p:nvSpPr>
            <p:cNvPr id="23570" name="TextBox 8"/>
            <p:cNvSpPr txBox="1">
              <a:spLocks noChangeArrowheads="1"/>
            </p:cNvSpPr>
            <p:nvPr/>
          </p:nvSpPr>
          <p:spPr bwMode="auto">
            <a:xfrm>
              <a:off x="412827" y="1947551"/>
              <a:ext cx="5757220" cy="3293817"/>
            </a:xfrm>
            <a:prstGeom prst="rect">
              <a:avLst/>
            </a:prstGeom>
            <a:noFill/>
            <a:ln w="9525">
              <a:noFill/>
              <a:miter lim="800000"/>
              <a:headEnd/>
              <a:tailEnd/>
            </a:ln>
          </p:spPr>
          <p:txBody>
            <a:bodyPr>
              <a:spAutoFit/>
            </a:bodyPr>
            <a:lstStyle/>
            <a:p>
              <a:pPr eaLnBrk="1" hangingPunct="1"/>
              <a:r>
                <a:rPr lang="id-ID" altLang="id-ID" sz="1600">
                  <a:solidFill>
                    <a:srgbClr val="FF0000"/>
                  </a:solidFill>
                </a:rPr>
                <a:t>AK yang diperlukan </a:t>
              </a:r>
              <a:r>
                <a:rPr lang="en-US" altLang="id-ID" sz="1600">
                  <a:solidFill>
                    <a:srgbClr val="FF0000"/>
                  </a:solidFill>
                </a:rPr>
                <a:t>850</a:t>
              </a:r>
              <a:r>
                <a:rPr lang="id-ID" altLang="id-ID" sz="1600">
                  <a:solidFill>
                    <a:srgbClr val="FF0000"/>
                  </a:solidFill>
                </a:rPr>
                <a:t> – </a:t>
              </a:r>
              <a:r>
                <a:rPr lang="en-US" altLang="id-ID" sz="1600">
                  <a:solidFill>
                    <a:srgbClr val="FF0000"/>
                  </a:solidFill>
                </a:rPr>
                <a:t>4</a:t>
              </a:r>
              <a:r>
                <a:rPr lang="id-ID" altLang="id-ID" sz="1600">
                  <a:solidFill>
                    <a:srgbClr val="FF0000"/>
                  </a:solidFill>
                </a:rPr>
                <a:t>00 = </a:t>
              </a:r>
              <a:r>
                <a:rPr lang="en-US" altLang="id-ID" sz="1600">
                  <a:solidFill>
                    <a:srgbClr val="FF0000"/>
                  </a:solidFill>
                </a:rPr>
                <a:t>450</a:t>
              </a:r>
              <a:r>
                <a:rPr lang="id-ID" altLang="id-ID" sz="1600">
                  <a:solidFill>
                    <a:srgbClr val="FF0000"/>
                  </a:solidFill>
                </a:rPr>
                <a:t> kum</a:t>
              </a:r>
            </a:p>
            <a:p>
              <a:pPr eaLnBrk="1" hangingPunct="1"/>
              <a:endParaRPr lang="id-ID" altLang="id-ID" sz="1600"/>
            </a:p>
            <a:p>
              <a:pPr eaLnBrk="1" hangingPunct="1"/>
              <a:r>
                <a:rPr lang="id-ID" altLang="id-ID" sz="1600"/>
                <a:t>AK perbidang yang diperlukan adalah :</a:t>
              </a:r>
            </a:p>
            <a:p>
              <a:pPr eaLnBrk="1" hangingPunct="1"/>
              <a:r>
                <a:rPr lang="id-ID" altLang="id-ID" sz="1600"/>
                <a:t>Bid. A ≥ 30% x </a:t>
              </a:r>
              <a:r>
                <a:rPr lang="en-US" altLang="id-ID" sz="1600"/>
                <a:t>450</a:t>
              </a:r>
              <a:r>
                <a:rPr lang="id-ID" altLang="id-ID" sz="1600"/>
                <a:t> = </a:t>
              </a:r>
              <a:r>
                <a:rPr lang="en-US" altLang="id-ID" sz="1600"/>
                <a:t>1</a:t>
              </a:r>
              <a:r>
                <a:rPr lang="id-ID" altLang="id-ID" sz="1600"/>
                <a:t>35</a:t>
              </a:r>
            </a:p>
            <a:p>
              <a:pPr eaLnBrk="1" hangingPunct="1"/>
              <a:r>
                <a:rPr lang="id-ID" altLang="id-ID" sz="1600"/>
                <a:t>Bid. B ≥ </a:t>
              </a:r>
              <a:r>
                <a:rPr lang="en-US" altLang="id-ID" sz="1600"/>
                <a:t>25</a:t>
              </a:r>
              <a:r>
                <a:rPr lang="id-ID" altLang="id-ID" sz="1600"/>
                <a:t>% x </a:t>
              </a:r>
              <a:r>
                <a:rPr lang="en-US" altLang="id-ID" sz="1600"/>
                <a:t>450</a:t>
              </a:r>
              <a:r>
                <a:rPr lang="id-ID" altLang="id-ID" sz="1600"/>
                <a:t> = </a:t>
              </a:r>
              <a:r>
                <a:rPr lang="en-US" altLang="id-ID" sz="1600"/>
                <a:t>112,50</a:t>
              </a:r>
            </a:p>
            <a:p>
              <a:pPr eaLnBrk="1" hangingPunct="1"/>
              <a:r>
                <a:rPr lang="id-ID" altLang="id-ID" sz="1600"/>
                <a:t>Bid. C ≤ 1</a:t>
              </a:r>
              <a:r>
                <a:rPr lang="en-US" altLang="id-ID" sz="1600"/>
                <a:t>5</a:t>
              </a:r>
              <a:r>
                <a:rPr lang="id-ID" altLang="id-ID" sz="1600"/>
                <a:t>% x </a:t>
              </a:r>
              <a:r>
                <a:rPr lang="en-US" altLang="id-ID" sz="1600"/>
                <a:t>450</a:t>
              </a:r>
              <a:r>
                <a:rPr lang="id-ID" altLang="id-ID" sz="1600"/>
                <a:t> = </a:t>
              </a:r>
              <a:r>
                <a:rPr lang="en-US" altLang="id-ID" sz="1600"/>
                <a:t>67,50</a:t>
              </a:r>
              <a:endParaRPr lang="id-ID" altLang="id-ID" sz="1600"/>
            </a:p>
            <a:p>
              <a:pPr eaLnBrk="1" hangingPunct="1"/>
              <a:r>
                <a:rPr lang="id-ID" altLang="id-ID" sz="1600"/>
                <a:t>Bid. D ≤ </a:t>
              </a:r>
              <a:r>
                <a:rPr lang="en-US" altLang="id-ID" sz="1600"/>
                <a:t>2</a:t>
              </a:r>
              <a:r>
                <a:rPr lang="id-ID" altLang="id-ID" sz="1600"/>
                <a:t>0% x </a:t>
              </a:r>
              <a:r>
                <a:rPr lang="en-US" altLang="id-ID" sz="1600"/>
                <a:t>450</a:t>
              </a:r>
              <a:r>
                <a:rPr lang="id-ID" altLang="id-ID" sz="1600"/>
                <a:t> = </a:t>
              </a:r>
              <a:r>
                <a:rPr lang="en-US" altLang="id-ID" sz="1600"/>
                <a:t>9</a:t>
              </a:r>
              <a:r>
                <a:rPr lang="id-ID" altLang="id-ID" sz="1600"/>
                <a:t>0</a:t>
              </a:r>
            </a:p>
            <a:p>
              <a:pPr eaLnBrk="1" hangingPunct="1"/>
              <a:r>
                <a:rPr lang="id-ID" altLang="id-ID" sz="1600"/>
                <a:t>	</a:t>
              </a:r>
            </a:p>
            <a:p>
              <a:pPr eaLnBrk="1" hangingPunct="1"/>
              <a:r>
                <a:rPr lang="id-ID" altLang="id-ID" sz="1600"/>
                <a:t>AK Kumulatif yang harus dipenuhi adalah :</a:t>
              </a:r>
            </a:p>
            <a:p>
              <a:pPr eaLnBrk="1" hangingPunct="1"/>
              <a:r>
                <a:rPr lang="id-ID" altLang="id-ID" sz="1600"/>
                <a:t>Bid. A ≥ 30% x </a:t>
              </a:r>
              <a:r>
                <a:rPr lang="en-US" altLang="id-ID" sz="1600"/>
                <a:t>850</a:t>
              </a:r>
              <a:r>
                <a:rPr lang="id-ID" altLang="id-ID" sz="1600"/>
                <a:t> = 255</a:t>
              </a:r>
            </a:p>
            <a:p>
              <a:pPr eaLnBrk="1" hangingPunct="1"/>
              <a:r>
                <a:rPr lang="id-ID" altLang="id-ID" sz="1600"/>
                <a:t>Bid. B ≥ </a:t>
              </a:r>
              <a:r>
                <a:rPr lang="en-US" altLang="id-ID" sz="1600"/>
                <a:t>25</a:t>
              </a:r>
              <a:r>
                <a:rPr lang="id-ID" altLang="id-ID" sz="1600"/>
                <a:t>% x </a:t>
              </a:r>
              <a:r>
                <a:rPr lang="en-US" altLang="id-ID" sz="1600"/>
                <a:t>850</a:t>
              </a:r>
              <a:r>
                <a:rPr lang="id-ID" altLang="id-ID" sz="1600"/>
                <a:t> = </a:t>
              </a:r>
              <a:r>
                <a:rPr lang="en-US" altLang="id-ID" sz="1600"/>
                <a:t>212,50</a:t>
              </a:r>
              <a:endParaRPr lang="id-ID" altLang="id-ID" sz="1600"/>
            </a:p>
            <a:p>
              <a:pPr eaLnBrk="1" hangingPunct="1"/>
              <a:r>
                <a:rPr lang="id-ID" altLang="id-ID" sz="1600"/>
                <a:t>Bid. C ≤ </a:t>
              </a:r>
              <a:r>
                <a:rPr lang="en-US" altLang="id-ID" sz="1600"/>
                <a:t>15</a:t>
              </a:r>
              <a:r>
                <a:rPr lang="id-ID" altLang="id-ID" sz="1600"/>
                <a:t>% x </a:t>
              </a:r>
              <a:r>
                <a:rPr lang="en-US" altLang="id-ID" sz="1600"/>
                <a:t>850</a:t>
              </a:r>
              <a:r>
                <a:rPr lang="id-ID" altLang="id-ID" sz="1600"/>
                <a:t> = </a:t>
              </a:r>
              <a:r>
                <a:rPr lang="en-US" altLang="id-ID" sz="1600"/>
                <a:t>127,50</a:t>
              </a:r>
              <a:endParaRPr lang="id-ID" altLang="id-ID" sz="1600"/>
            </a:p>
            <a:p>
              <a:pPr eaLnBrk="1" hangingPunct="1"/>
              <a:r>
                <a:rPr lang="id-ID" altLang="id-ID" sz="1600"/>
                <a:t>Bid. D ≤ </a:t>
              </a:r>
              <a:r>
                <a:rPr lang="en-US" altLang="id-ID" sz="1600"/>
                <a:t>2</a:t>
              </a:r>
              <a:r>
                <a:rPr lang="id-ID" altLang="id-ID" sz="1600"/>
                <a:t>0% x </a:t>
              </a:r>
              <a:r>
                <a:rPr lang="en-US" altLang="id-ID" sz="1600"/>
                <a:t>850</a:t>
              </a:r>
              <a:r>
                <a:rPr lang="id-ID" altLang="id-ID" sz="1600"/>
                <a:t> = </a:t>
              </a:r>
              <a:r>
                <a:rPr lang="en-US" altLang="id-ID" sz="1600"/>
                <a:t>170</a:t>
              </a:r>
              <a:endParaRPr lang="id-ID" altLang="id-ID" sz="1600"/>
            </a:p>
          </p:txBody>
        </p:sp>
        <p:sp>
          <p:nvSpPr>
            <p:cNvPr id="8" name="Right Brace 7"/>
            <p:cNvSpPr/>
            <p:nvPr/>
          </p:nvSpPr>
          <p:spPr>
            <a:xfrm>
              <a:off x="4404348" y="2794034"/>
              <a:ext cx="142798" cy="609848"/>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3572" name="TextBox 2"/>
            <p:cNvSpPr txBox="1">
              <a:spLocks noChangeArrowheads="1"/>
            </p:cNvSpPr>
            <p:nvPr/>
          </p:nvSpPr>
          <p:spPr bwMode="auto">
            <a:xfrm>
              <a:off x="4475724" y="2932827"/>
              <a:ext cx="922618" cy="369297"/>
            </a:xfrm>
            <a:prstGeom prst="rect">
              <a:avLst/>
            </a:prstGeom>
            <a:noFill/>
            <a:ln w="9525">
              <a:noFill/>
              <a:miter lim="800000"/>
              <a:headEnd/>
              <a:tailEnd/>
            </a:ln>
          </p:spPr>
          <p:txBody>
            <a:bodyPr wrap="none">
              <a:spAutoFit/>
            </a:bodyPr>
            <a:lstStyle/>
            <a:p>
              <a:pPr eaLnBrk="1" hangingPunct="1"/>
              <a:r>
                <a:rPr lang="en-US" altLang="id-ID"/>
                <a:t>8</a:t>
              </a:r>
              <a:r>
                <a:rPr lang="id-ID" altLang="id-ID"/>
                <a:t>0%</a:t>
              </a:r>
            </a:p>
          </p:txBody>
        </p:sp>
        <p:sp>
          <p:nvSpPr>
            <p:cNvPr id="10" name="Right Brace 9"/>
            <p:cNvSpPr/>
            <p:nvPr/>
          </p:nvSpPr>
          <p:spPr>
            <a:xfrm>
              <a:off x="4370349" y="4220190"/>
              <a:ext cx="142796" cy="608260"/>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3574" name="TextBox 13"/>
            <p:cNvSpPr txBox="1">
              <a:spLocks noChangeArrowheads="1"/>
            </p:cNvSpPr>
            <p:nvPr/>
          </p:nvSpPr>
          <p:spPr bwMode="auto">
            <a:xfrm>
              <a:off x="4514802" y="4339366"/>
              <a:ext cx="922618" cy="369297"/>
            </a:xfrm>
            <a:prstGeom prst="rect">
              <a:avLst/>
            </a:prstGeom>
            <a:noFill/>
            <a:ln w="9525">
              <a:noFill/>
              <a:miter lim="800000"/>
              <a:headEnd/>
              <a:tailEnd/>
            </a:ln>
          </p:spPr>
          <p:txBody>
            <a:bodyPr wrap="none">
              <a:spAutoFit/>
            </a:bodyPr>
            <a:lstStyle/>
            <a:p>
              <a:pPr eaLnBrk="1" hangingPunct="1"/>
              <a:r>
                <a:rPr lang="en-US" altLang="id-ID"/>
                <a:t>8</a:t>
              </a:r>
              <a:r>
                <a:rPr lang="id-ID" altLang="id-ID"/>
                <a:t>0%</a:t>
              </a:r>
            </a:p>
          </p:txBody>
        </p:sp>
      </p:grpSp>
      <p:grpSp>
        <p:nvGrpSpPr>
          <p:cNvPr id="23564" name="Group 2"/>
          <p:cNvGrpSpPr>
            <a:grpSpLocks/>
          </p:cNvGrpSpPr>
          <p:nvPr/>
        </p:nvGrpSpPr>
        <p:grpSpPr bwMode="auto">
          <a:xfrm>
            <a:off x="4687888" y="2133600"/>
            <a:ext cx="4060825" cy="3292475"/>
            <a:chOff x="390744" y="1839353"/>
            <a:chExt cx="5797806" cy="3293055"/>
          </a:xfrm>
        </p:grpSpPr>
        <p:sp>
          <p:nvSpPr>
            <p:cNvPr id="23565" name="TextBox 8"/>
            <p:cNvSpPr txBox="1">
              <a:spLocks noChangeArrowheads="1"/>
            </p:cNvSpPr>
            <p:nvPr/>
          </p:nvSpPr>
          <p:spPr bwMode="auto">
            <a:xfrm>
              <a:off x="390744" y="1839353"/>
              <a:ext cx="5797806" cy="3293055"/>
            </a:xfrm>
            <a:prstGeom prst="rect">
              <a:avLst/>
            </a:prstGeom>
            <a:noFill/>
            <a:ln w="9525">
              <a:noFill/>
              <a:miter lim="800000"/>
              <a:headEnd/>
              <a:tailEnd/>
            </a:ln>
          </p:spPr>
          <p:txBody>
            <a:bodyPr>
              <a:spAutoFit/>
            </a:bodyPr>
            <a:lstStyle/>
            <a:p>
              <a:pPr algn="just" eaLnBrk="1" hangingPunct="1"/>
              <a:r>
                <a:rPr lang="id-ID" altLang="id-ID" sz="1600">
                  <a:solidFill>
                    <a:srgbClr val="FF0000"/>
                  </a:solidFill>
                </a:rPr>
                <a:t>AK yang diperlukan </a:t>
              </a:r>
              <a:r>
                <a:rPr lang="en-US" altLang="id-ID" sz="1600">
                  <a:solidFill>
                    <a:srgbClr val="FF0000"/>
                  </a:solidFill>
                </a:rPr>
                <a:t>850</a:t>
              </a:r>
              <a:r>
                <a:rPr lang="id-ID" altLang="id-ID" sz="1600">
                  <a:solidFill>
                    <a:srgbClr val="FF0000"/>
                  </a:solidFill>
                </a:rPr>
                <a:t> – </a:t>
              </a:r>
              <a:r>
                <a:rPr lang="en-US" altLang="id-ID" sz="1600">
                  <a:solidFill>
                    <a:srgbClr val="FF0000"/>
                  </a:solidFill>
                </a:rPr>
                <a:t>4</a:t>
              </a:r>
              <a:r>
                <a:rPr lang="id-ID" altLang="id-ID" sz="1600">
                  <a:solidFill>
                    <a:srgbClr val="FF0000"/>
                  </a:solidFill>
                </a:rPr>
                <a:t>00 = </a:t>
              </a:r>
              <a:r>
                <a:rPr lang="en-US" altLang="id-ID" sz="1600">
                  <a:solidFill>
                    <a:srgbClr val="FF0000"/>
                  </a:solidFill>
                </a:rPr>
                <a:t>450</a:t>
              </a:r>
              <a:r>
                <a:rPr lang="id-ID" altLang="id-ID" sz="1600">
                  <a:solidFill>
                    <a:srgbClr val="FF0000"/>
                  </a:solidFill>
                </a:rPr>
                <a:t> kum</a:t>
              </a:r>
            </a:p>
            <a:p>
              <a:pPr algn="just" eaLnBrk="1" hangingPunct="1"/>
              <a:endParaRPr lang="id-ID" altLang="id-ID" sz="1600"/>
            </a:p>
            <a:p>
              <a:pPr algn="just" eaLnBrk="1" hangingPunct="1"/>
              <a:r>
                <a:rPr lang="id-ID" altLang="id-ID" sz="1600"/>
                <a:t>AK perbidang yang diperlukan adalah :</a:t>
              </a:r>
            </a:p>
            <a:p>
              <a:pPr algn="just" eaLnBrk="1" hangingPunct="1"/>
              <a:r>
                <a:rPr lang="id-ID" altLang="id-ID" sz="1600"/>
                <a:t>Bid. A ≥ </a:t>
              </a:r>
              <a:r>
                <a:rPr lang="en-US" altLang="id-ID" sz="1600"/>
                <a:t>35</a:t>
              </a:r>
              <a:r>
                <a:rPr lang="id-ID" altLang="id-ID" sz="1600"/>
                <a:t>% x </a:t>
              </a:r>
              <a:r>
                <a:rPr lang="en-US" altLang="id-ID" sz="1600"/>
                <a:t>450</a:t>
              </a:r>
              <a:r>
                <a:rPr lang="id-ID" altLang="id-ID" sz="1600"/>
                <a:t>= </a:t>
              </a:r>
              <a:r>
                <a:rPr lang="en-US" altLang="id-ID" sz="1600"/>
                <a:t>157,5</a:t>
              </a:r>
              <a:endParaRPr lang="id-ID" altLang="id-ID" sz="1600"/>
            </a:p>
            <a:p>
              <a:pPr algn="just" eaLnBrk="1" hangingPunct="1"/>
              <a:r>
                <a:rPr lang="id-ID" altLang="id-ID" sz="1600"/>
                <a:t>Bid. B ≥ </a:t>
              </a:r>
              <a:r>
                <a:rPr lang="en-US" altLang="id-ID" sz="1600"/>
                <a:t>45</a:t>
              </a:r>
              <a:r>
                <a:rPr lang="id-ID" altLang="id-ID" sz="1600"/>
                <a:t>% x </a:t>
              </a:r>
              <a:r>
                <a:rPr lang="en-US" altLang="id-ID" sz="1600"/>
                <a:t>450</a:t>
              </a:r>
              <a:r>
                <a:rPr lang="id-ID" altLang="id-ID" sz="1600"/>
                <a:t>= </a:t>
              </a:r>
              <a:r>
                <a:rPr lang="en-US" altLang="id-ID" sz="1600"/>
                <a:t>202,5</a:t>
              </a:r>
              <a:endParaRPr lang="id-ID" altLang="id-ID" sz="1600"/>
            </a:p>
            <a:p>
              <a:pPr algn="just" eaLnBrk="1" hangingPunct="1"/>
              <a:r>
                <a:rPr lang="id-ID" altLang="id-ID" sz="1600"/>
                <a:t>Bid. C ≤ 10% x </a:t>
              </a:r>
              <a:r>
                <a:rPr lang="en-US" altLang="id-ID" sz="1600"/>
                <a:t>450</a:t>
              </a:r>
              <a:r>
                <a:rPr lang="id-ID" altLang="id-ID" sz="1600"/>
                <a:t>= </a:t>
              </a:r>
              <a:r>
                <a:rPr lang="en-US" altLang="id-ID" sz="1600"/>
                <a:t>45</a:t>
              </a:r>
              <a:endParaRPr lang="id-ID" altLang="id-ID" sz="1600"/>
            </a:p>
            <a:p>
              <a:pPr algn="just" eaLnBrk="1" hangingPunct="1"/>
              <a:r>
                <a:rPr lang="id-ID" altLang="id-ID" sz="1600"/>
                <a:t>Bid. D ≤ 10% x </a:t>
              </a:r>
              <a:r>
                <a:rPr lang="en-US" altLang="id-ID" sz="1600"/>
                <a:t>450</a:t>
              </a:r>
              <a:r>
                <a:rPr lang="id-ID" altLang="id-ID" sz="1600"/>
                <a:t>= </a:t>
              </a:r>
              <a:r>
                <a:rPr lang="en-US" altLang="id-ID" sz="1600"/>
                <a:t>45</a:t>
              </a:r>
              <a:endParaRPr lang="id-ID" altLang="id-ID" sz="1600"/>
            </a:p>
            <a:p>
              <a:pPr algn="just" eaLnBrk="1" hangingPunct="1"/>
              <a:r>
                <a:rPr lang="id-ID" altLang="id-ID" sz="1600"/>
                <a:t>	</a:t>
              </a:r>
            </a:p>
            <a:p>
              <a:pPr algn="just" eaLnBrk="1" hangingPunct="1"/>
              <a:r>
                <a:rPr lang="id-ID" altLang="id-ID" sz="1600"/>
                <a:t>AK Kumulatif yang harus dipenuhi adalah :</a:t>
              </a:r>
            </a:p>
            <a:p>
              <a:pPr algn="just" eaLnBrk="1" hangingPunct="1"/>
              <a:r>
                <a:rPr lang="id-ID" altLang="id-ID" sz="1600"/>
                <a:t>Bid. A ≥ </a:t>
              </a:r>
              <a:r>
                <a:rPr lang="en-US" altLang="id-ID" sz="1600"/>
                <a:t>35</a:t>
              </a:r>
              <a:r>
                <a:rPr lang="id-ID" altLang="id-ID" sz="1600"/>
                <a:t>% x </a:t>
              </a:r>
              <a:r>
                <a:rPr lang="en-US" altLang="id-ID" sz="1600"/>
                <a:t>850 </a:t>
              </a:r>
              <a:r>
                <a:rPr lang="id-ID" altLang="id-ID" sz="1600"/>
                <a:t>= </a:t>
              </a:r>
              <a:r>
                <a:rPr lang="en-US" altLang="id-ID" sz="1600"/>
                <a:t>297,5</a:t>
              </a:r>
              <a:endParaRPr lang="id-ID" altLang="id-ID" sz="1600"/>
            </a:p>
            <a:p>
              <a:pPr algn="just" eaLnBrk="1" hangingPunct="1"/>
              <a:r>
                <a:rPr lang="id-ID" altLang="id-ID" sz="1600"/>
                <a:t>Bid. B ≥ </a:t>
              </a:r>
              <a:r>
                <a:rPr lang="en-US" altLang="id-ID" sz="1600"/>
                <a:t>45</a:t>
              </a:r>
              <a:r>
                <a:rPr lang="id-ID" altLang="id-ID" sz="1600"/>
                <a:t>% x </a:t>
              </a:r>
              <a:r>
                <a:rPr lang="en-US" altLang="id-ID" sz="1600"/>
                <a:t>850 </a:t>
              </a:r>
              <a:r>
                <a:rPr lang="id-ID" altLang="id-ID" sz="1600"/>
                <a:t>= </a:t>
              </a:r>
              <a:r>
                <a:rPr lang="en-US" altLang="id-ID" sz="1600"/>
                <a:t>382,5</a:t>
              </a:r>
              <a:endParaRPr lang="id-ID" altLang="id-ID" sz="1600"/>
            </a:p>
            <a:p>
              <a:pPr algn="just" eaLnBrk="1" hangingPunct="1"/>
              <a:r>
                <a:rPr lang="id-ID" altLang="id-ID" sz="1600"/>
                <a:t>Bid. C ≤ 10% x </a:t>
              </a:r>
              <a:r>
                <a:rPr lang="en-US" altLang="id-ID" sz="1600"/>
                <a:t>850 </a:t>
              </a:r>
              <a:r>
                <a:rPr lang="id-ID" altLang="id-ID" sz="1600"/>
                <a:t>= </a:t>
              </a:r>
              <a:r>
                <a:rPr lang="en-US" altLang="id-ID" sz="1600"/>
                <a:t>85</a:t>
              </a:r>
              <a:endParaRPr lang="id-ID" altLang="id-ID" sz="1600"/>
            </a:p>
            <a:p>
              <a:pPr algn="just" eaLnBrk="1" hangingPunct="1"/>
              <a:r>
                <a:rPr lang="id-ID" altLang="id-ID" sz="1600"/>
                <a:t>Bid. D ≤ 10% x </a:t>
              </a:r>
              <a:r>
                <a:rPr lang="en-US" altLang="id-ID" sz="1600"/>
                <a:t>850 </a:t>
              </a:r>
              <a:r>
                <a:rPr lang="id-ID" altLang="id-ID" sz="1600"/>
                <a:t>= </a:t>
              </a:r>
              <a:r>
                <a:rPr lang="en-US" altLang="id-ID" sz="1600"/>
                <a:t>85</a:t>
              </a:r>
              <a:endParaRPr lang="id-ID" altLang="id-ID" sz="1600"/>
            </a:p>
          </p:txBody>
        </p:sp>
        <p:sp>
          <p:nvSpPr>
            <p:cNvPr id="14" name="Right Brace 13"/>
            <p:cNvSpPr/>
            <p:nvPr/>
          </p:nvSpPr>
          <p:spPr>
            <a:xfrm>
              <a:off x="4196262" y="2666587"/>
              <a:ext cx="142793" cy="609707"/>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3567" name="TextBox 2"/>
            <p:cNvSpPr txBox="1">
              <a:spLocks noChangeArrowheads="1"/>
            </p:cNvSpPr>
            <p:nvPr/>
          </p:nvSpPr>
          <p:spPr bwMode="auto">
            <a:xfrm>
              <a:off x="4308977" y="2787529"/>
              <a:ext cx="646112" cy="368300"/>
            </a:xfrm>
            <a:prstGeom prst="rect">
              <a:avLst/>
            </a:prstGeom>
            <a:noFill/>
            <a:ln w="9525">
              <a:noFill/>
              <a:miter lim="800000"/>
              <a:headEnd/>
              <a:tailEnd/>
            </a:ln>
          </p:spPr>
          <p:txBody>
            <a:bodyPr wrap="none">
              <a:spAutoFit/>
            </a:bodyPr>
            <a:lstStyle/>
            <a:p>
              <a:pPr eaLnBrk="1" hangingPunct="1"/>
              <a:r>
                <a:rPr lang="id-ID" altLang="id-ID"/>
                <a:t>90%</a:t>
              </a:r>
            </a:p>
          </p:txBody>
        </p:sp>
        <p:sp>
          <p:nvSpPr>
            <p:cNvPr id="18" name="Right Brace 17"/>
            <p:cNvSpPr/>
            <p:nvPr/>
          </p:nvSpPr>
          <p:spPr>
            <a:xfrm>
              <a:off x="4132799" y="4143222"/>
              <a:ext cx="142793" cy="608119"/>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3569" name="TextBox 13"/>
            <p:cNvSpPr txBox="1">
              <a:spLocks noChangeArrowheads="1"/>
            </p:cNvSpPr>
            <p:nvPr/>
          </p:nvSpPr>
          <p:spPr bwMode="auto">
            <a:xfrm>
              <a:off x="4276503" y="4262476"/>
              <a:ext cx="646112" cy="369888"/>
            </a:xfrm>
            <a:prstGeom prst="rect">
              <a:avLst/>
            </a:prstGeom>
            <a:noFill/>
            <a:ln w="9525">
              <a:noFill/>
              <a:miter lim="800000"/>
              <a:headEnd/>
              <a:tailEnd/>
            </a:ln>
          </p:spPr>
          <p:txBody>
            <a:bodyPr wrap="none">
              <a:spAutoFit/>
            </a:bodyPr>
            <a:lstStyle/>
            <a:p>
              <a:pPr eaLnBrk="1" hangingPunct="1"/>
              <a:r>
                <a:rPr lang="id-ID" altLang="id-ID"/>
                <a:t>90%</a:t>
              </a:r>
            </a:p>
          </p:txBody>
        </p:sp>
      </p:gr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1925"/>
            <a:ext cx="8229600" cy="1143000"/>
          </a:xfrm>
        </p:spPr>
        <p:txBody>
          <a:bodyPr/>
          <a:lstStyle/>
          <a:p>
            <a:pPr>
              <a:defRPr/>
            </a:pPr>
            <a:r>
              <a:rPr lang="en-US" altLang="id-ID" sz="2000" b="1" dirty="0" err="1" smtClean="0">
                <a:solidFill>
                  <a:schemeClr val="tx2">
                    <a:lumMod val="50000"/>
                  </a:schemeClr>
                </a:solidFill>
              </a:rPr>
              <a:t>Kenaikan</a:t>
            </a:r>
            <a:r>
              <a:rPr lang="en-US" altLang="id-ID" sz="2000" b="1" dirty="0" smtClean="0">
                <a:solidFill>
                  <a:schemeClr val="tx2">
                    <a:lumMod val="50000"/>
                  </a:schemeClr>
                </a:solidFill>
              </a:rPr>
              <a:t> </a:t>
            </a:r>
            <a:r>
              <a:rPr lang="en-US" altLang="id-ID" sz="2000" b="1" dirty="0" err="1" smtClean="0">
                <a:solidFill>
                  <a:schemeClr val="tx2">
                    <a:lumMod val="50000"/>
                  </a:schemeClr>
                </a:solidFill>
              </a:rPr>
              <a:t>Pangkat</a:t>
            </a:r>
            <a:r>
              <a:rPr lang="en-US" altLang="id-ID" sz="2000" b="1" dirty="0" smtClean="0">
                <a:solidFill>
                  <a:schemeClr val="tx2">
                    <a:lumMod val="50000"/>
                  </a:schemeClr>
                </a:solidFill>
              </a:rPr>
              <a:t> </a:t>
            </a:r>
            <a:r>
              <a:rPr lang="en-US" altLang="id-ID" sz="2000" b="1" dirty="0" err="1" smtClean="0">
                <a:solidFill>
                  <a:schemeClr val="tx2">
                    <a:lumMod val="50000"/>
                  </a:schemeClr>
                </a:solidFill>
              </a:rPr>
              <a:t>dlm</a:t>
            </a:r>
            <a:r>
              <a:rPr lang="en-US" altLang="id-ID" sz="2000" b="1" dirty="0" smtClean="0">
                <a:solidFill>
                  <a:schemeClr val="tx2">
                    <a:lumMod val="50000"/>
                  </a:schemeClr>
                </a:solidFill>
              </a:rPr>
              <a:t> </a:t>
            </a:r>
            <a:r>
              <a:rPr lang="en-US" altLang="id-ID" sz="2000" b="1" dirty="0" err="1" smtClean="0">
                <a:solidFill>
                  <a:schemeClr val="tx2">
                    <a:lumMod val="50000"/>
                  </a:schemeClr>
                </a:solidFill>
              </a:rPr>
              <a:t>jabatan</a:t>
            </a:r>
            <a:r>
              <a:rPr lang="en-US" altLang="id-ID" sz="2000" b="1" dirty="0" smtClean="0">
                <a:solidFill>
                  <a:schemeClr val="tx2">
                    <a:lumMod val="50000"/>
                  </a:schemeClr>
                </a:solidFill>
              </a:rPr>
              <a:t> </a:t>
            </a:r>
            <a:r>
              <a:rPr lang="id-ID" altLang="id-ID" sz="2000" b="1" dirty="0" smtClean="0">
                <a:solidFill>
                  <a:schemeClr val="tx2">
                    <a:lumMod val="50000"/>
                  </a:schemeClr>
                </a:solidFill>
              </a:rPr>
              <a:t>yg sama </a:t>
            </a:r>
            <a:r>
              <a:rPr lang="en-US" altLang="id-ID" sz="2000" b="1" dirty="0" err="1" smtClean="0">
                <a:solidFill>
                  <a:schemeClr val="tx2">
                    <a:lumMod val="50000"/>
                  </a:schemeClr>
                </a:solidFill>
              </a:rPr>
              <a:t>Lektor</a:t>
            </a:r>
            <a:r>
              <a:rPr lang="en-US" altLang="id-ID" sz="2000" b="1" dirty="0" smtClean="0">
                <a:solidFill>
                  <a:schemeClr val="tx2">
                    <a:lumMod val="50000"/>
                  </a:schemeClr>
                </a:solidFill>
              </a:rPr>
              <a:t> </a:t>
            </a:r>
            <a:r>
              <a:rPr lang="en-US" altLang="id-ID" sz="2000" b="1" dirty="0" err="1" smtClean="0">
                <a:solidFill>
                  <a:schemeClr val="tx2">
                    <a:lumMod val="50000"/>
                  </a:schemeClr>
                </a:solidFill>
              </a:rPr>
              <a:t>Kepala</a:t>
            </a:r>
            <a:r>
              <a:rPr lang="id-ID" altLang="id-ID" sz="2000" b="1" dirty="0" smtClean="0">
                <a:solidFill>
                  <a:schemeClr val="tx2">
                    <a:lumMod val="50000"/>
                  </a:schemeClr>
                </a:solidFill>
              </a:rPr>
              <a:t/>
            </a:r>
            <a:br>
              <a:rPr lang="id-ID" altLang="id-ID" sz="2000" b="1" dirty="0" smtClean="0">
                <a:solidFill>
                  <a:schemeClr val="tx2">
                    <a:lumMod val="50000"/>
                  </a:schemeClr>
                </a:solidFill>
              </a:rPr>
            </a:br>
            <a:r>
              <a:rPr lang="en-US" altLang="id-ID" sz="2000" b="1" dirty="0" err="1" smtClean="0">
                <a:solidFill>
                  <a:schemeClr val="tx2">
                    <a:lumMod val="50000"/>
                  </a:schemeClr>
                </a:solidFill>
              </a:rPr>
              <a:t>Lektor</a:t>
            </a:r>
            <a:r>
              <a:rPr lang="en-US" altLang="id-ID" sz="2000" b="1" dirty="0" smtClean="0">
                <a:solidFill>
                  <a:schemeClr val="tx2">
                    <a:lumMod val="50000"/>
                  </a:schemeClr>
                </a:solidFill>
              </a:rPr>
              <a:t> </a:t>
            </a:r>
            <a:r>
              <a:rPr lang="en-US" altLang="id-ID" sz="2000" b="1" dirty="0" err="1" smtClean="0">
                <a:solidFill>
                  <a:schemeClr val="tx2">
                    <a:lumMod val="50000"/>
                  </a:schemeClr>
                </a:solidFill>
              </a:rPr>
              <a:t>Kepala</a:t>
            </a:r>
            <a:r>
              <a:rPr lang="en-US" altLang="id-ID" sz="2000" b="1" dirty="0" smtClean="0">
                <a:solidFill>
                  <a:schemeClr val="tx2">
                    <a:lumMod val="50000"/>
                  </a:schemeClr>
                </a:solidFill>
              </a:rPr>
              <a:t> 550 </a:t>
            </a:r>
            <a:r>
              <a:rPr lang="id-ID" altLang="id-ID" sz="2000" b="1" dirty="0" smtClean="0">
                <a:solidFill>
                  <a:schemeClr val="tx2">
                    <a:lumMod val="50000"/>
                  </a:schemeClr>
                </a:solidFill>
              </a:rPr>
              <a:t>kum ke </a:t>
            </a:r>
            <a:r>
              <a:rPr lang="en-US" altLang="id-ID" sz="2000" b="1" dirty="0" err="1" smtClean="0">
                <a:solidFill>
                  <a:schemeClr val="tx2">
                    <a:lumMod val="50000"/>
                  </a:schemeClr>
                </a:solidFill>
              </a:rPr>
              <a:t>Lektor</a:t>
            </a:r>
            <a:r>
              <a:rPr lang="en-US" altLang="id-ID" sz="2000" b="1" dirty="0" smtClean="0">
                <a:solidFill>
                  <a:schemeClr val="tx2">
                    <a:lumMod val="50000"/>
                  </a:schemeClr>
                </a:solidFill>
              </a:rPr>
              <a:t> </a:t>
            </a:r>
            <a:r>
              <a:rPr lang="en-US" altLang="id-ID" sz="2000" b="1" dirty="0" err="1" smtClean="0">
                <a:solidFill>
                  <a:schemeClr val="tx2">
                    <a:lumMod val="50000"/>
                  </a:schemeClr>
                </a:solidFill>
              </a:rPr>
              <a:t>Kepala</a:t>
            </a:r>
            <a:r>
              <a:rPr lang="en-US" altLang="id-ID" sz="2000" b="1" dirty="0" smtClean="0">
                <a:solidFill>
                  <a:schemeClr val="tx2">
                    <a:lumMod val="50000"/>
                  </a:schemeClr>
                </a:solidFill>
              </a:rPr>
              <a:t> 700 </a:t>
            </a:r>
            <a:r>
              <a:rPr lang="id-ID" altLang="id-ID" sz="2000" b="1" dirty="0" smtClean="0">
                <a:solidFill>
                  <a:schemeClr val="tx2">
                    <a:lumMod val="50000"/>
                  </a:schemeClr>
                </a:solidFill>
              </a:rPr>
              <a:t>kum (</a:t>
            </a:r>
            <a:r>
              <a:rPr lang="en-US" altLang="id-ID" sz="2000" b="1" dirty="0" smtClean="0">
                <a:solidFill>
                  <a:schemeClr val="tx2">
                    <a:lumMod val="50000"/>
                  </a:schemeClr>
                </a:solidFill>
              </a:rPr>
              <a:t>IV/b </a:t>
            </a:r>
            <a:r>
              <a:rPr lang="id-ID" altLang="id-ID" sz="2000" b="1" dirty="0" smtClean="0">
                <a:solidFill>
                  <a:schemeClr val="tx2">
                    <a:lumMod val="50000"/>
                  </a:schemeClr>
                </a:solidFill>
              </a:rPr>
              <a:t>ke IV/</a:t>
            </a:r>
            <a:r>
              <a:rPr lang="en-US" altLang="id-ID" sz="2000" b="1" dirty="0" smtClean="0">
                <a:solidFill>
                  <a:schemeClr val="tx2">
                    <a:lumMod val="50000"/>
                  </a:schemeClr>
                </a:solidFill>
              </a:rPr>
              <a:t>c</a:t>
            </a:r>
            <a:r>
              <a:rPr lang="id-ID" altLang="id-ID" sz="2000" b="1" dirty="0" smtClean="0">
                <a:solidFill>
                  <a:schemeClr val="tx2">
                    <a:lumMod val="50000"/>
                  </a:schemeClr>
                </a:solidFill>
              </a:rPr>
              <a:t>)</a:t>
            </a:r>
            <a:endParaRPr lang="id-ID" altLang="id-ID" sz="2000" b="1" dirty="0">
              <a:solidFill>
                <a:schemeClr val="tx2">
                  <a:lumMod val="50000"/>
                </a:schemeClr>
              </a:solidFill>
            </a:endParaRPr>
          </a:p>
        </p:txBody>
      </p:sp>
      <p:graphicFrame>
        <p:nvGraphicFramePr>
          <p:cNvPr id="5" name="Content Placeholder 4"/>
          <p:cNvGraphicFramePr>
            <a:graphicFrameLocks noGrp="1"/>
          </p:cNvGraphicFramePr>
          <p:nvPr>
            <p:ph idx="1"/>
          </p:nvPr>
        </p:nvGraphicFramePr>
        <p:xfrm>
          <a:off x="555625" y="1160463"/>
          <a:ext cx="8229600" cy="792162"/>
        </p:xfrm>
        <a:graphic>
          <a:graphicData uri="http://schemas.openxmlformats.org/drawingml/2006/table">
            <a:tbl>
              <a:tblPr firstRow="1" bandRow="1">
                <a:tableStyleId>{5C22544A-7EE6-4342-B048-85BDC9FD1C3A}</a:tableStyleId>
              </a:tblPr>
              <a:tblGrid>
                <a:gridCol w="3934780"/>
                <a:gridCol w="4294820"/>
              </a:tblGrid>
              <a:tr h="79216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KEPMENKOWASBANGPA</a:t>
                      </a:r>
                      <a:r>
                        <a:rPr lang="id-ID" sz="1600" dirty="0" smtClean="0">
                          <a:solidFill>
                            <a:schemeClr val="tx1"/>
                          </a:solidFill>
                        </a:rPr>
                        <a:t>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NO. 38/KEP/MK.WASPAN/8/1999</a:t>
                      </a:r>
                      <a:endParaRPr lang="en-US" sz="1600" dirty="0">
                        <a:solidFill>
                          <a:schemeClr val="tx1"/>
                        </a:solidFill>
                      </a:endParaRPr>
                    </a:p>
                  </a:txBody>
                  <a:tcPr marT="45687" marB="45687"/>
                </a:tc>
                <a:tc>
                  <a:txBody>
                    <a:bodyPr/>
                    <a:lstStyle/>
                    <a:p>
                      <a:pPr algn="ctr"/>
                      <a:r>
                        <a:rPr lang="id-ID" sz="1600" baseline="0" dirty="0" smtClean="0">
                          <a:solidFill>
                            <a:schemeClr val="tx1"/>
                          </a:solidFill>
                        </a:rPr>
                        <a:t>PERMEN</a:t>
                      </a:r>
                      <a:r>
                        <a:rPr lang="en-US" sz="1600" baseline="0" dirty="0" smtClean="0">
                          <a:solidFill>
                            <a:schemeClr val="tx1"/>
                          </a:solidFill>
                        </a:rPr>
                        <a:t>PAN DAN RB NO 17 TAHUN</a:t>
                      </a:r>
                      <a:r>
                        <a:rPr lang="id-ID" sz="1600" baseline="0" dirty="0" smtClean="0">
                          <a:solidFill>
                            <a:schemeClr val="tx1"/>
                          </a:solidFill>
                        </a:rPr>
                        <a:t> 201</a:t>
                      </a:r>
                      <a:r>
                        <a:rPr lang="en-US" sz="1600" baseline="0" dirty="0" smtClean="0">
                          <a:solidFill>
                            <a:schemeClr val="tx1"/>
                          </a:solidFill>
                        </a:rPr>
                        <a:t>3</a:t>
                      </a:r>
                      <a:endParaRPr lang="id-ID" sz="1600" baseline="0" dirty="0" smtClean="0">
                        <a:solidFill>
                          <a:schemeClr val="tx1"/>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id-ID" sz="1600" baseline="0" dirty="0" smtClean="0">
                          <a:solidFill>
                            <a:schemeClr val="tx1"/>
                          </a:solidFill>
                        </a:rPr>
                        <a:t>JO NO. 46 TAHUN 2013</a:t>
                      </a:r>
                      <a:endParaRPr lang="en-US" sz="1600" dirty="0" smtClean="0">
                        <a:solidFill>
                          <a:schemeClr val="tx1"/>
                        </a:solidFill>
                      </a:endParaRPr>
                    </a:p>
                  </a:txBody>
                  <a:tcPr marT="45687" marB="45687"/>
                </a:tc>
              </a:tr>
            </a:tbl>
          </a:graphicData>
        </a:graphic>
      </p:graphicFrame>
      <p:grpSp>
        <p:nvGrpSpPr>
          <p:cNvPr id="24587" name="Group 2"/>
          <p:cNvGrpSpPr>
            <a:grpSpLocks/>
          </p:cNvGrpSpPr>
          <p:nvPr/>
        </p:nvGrpSpPr>
        <p:grpSpPr bwMode="auto">
          <a:xfrm>
            <a:off x="576263" y="2133600"/>
            <a:ext cx="4067175" cy="3292475"/>
            <a:chOff x="412827" y="1947551"/>
            <a:chExt cx="5808645" cy="3293170"/>
          </a:xfrm>
        </p:grpSpPr>
        <p:sp>
          <p:nvSpPr>
            <p:cNvPr id="24594" name="TextBox 8"/>
            <p:cNvSpPr txBox="1">
              <a:spLocks noChangeArrowheads="1"/>
            </p:cNvSpPr>
            <p:nvPr/>
          </p:nvSpPr>
          <p:spPr bwMode="auto">
            <a:xfrm>
              <a:off x="412827" y="1947551"/>
              <a:ext cx="5808645" cy="3293170"/>
            </a:xfrm>
            <a:prstGeom prst="rect">
              <a:avLst/>
            </a:prstGeom>
            <a:noFill/>
            <a:ln w="9525">
              <a:noFill/>
              <a:miter lim="800000"/>
              <a:headEnd/>
              <a:tailEnd/>
            </a:ln>
          </p:spPr>
          <p:txBody>
            <a:bodyPr>
              <a:spAutoFit/>
            </a:bodyPr>
            <a:lstStyle/>
            <a:p>
              <a:pPr eaLnBrk="1" hangingPunct="1"/>
              <a:r>
                <a:rPr lang="id-ID" altLang="id-ID" sz="1600">
                  <a:solidFill>
                    <a:srgbClr val="FF0000"/>
                  </a:solidFill>
                </a:rPr>
                <a:t>AK yang diperlukan </a:t>
              </a:r>
              <a:r>
                <a:rPr lang="en-US" altLang="id-ID" sz="1600">
                  <a:solidFill>
                    <a:srgbClr val="FF0000"/>
                  </a:solidFill>
                </a:rPr>
                <a:t>700</a:t>
              </a:r>
              <a:r>
                <a:rPr lang="id-ID" altLang="id-ID" sz="1600">
                  <a:solidFill>
                    <a:srgbClr val="FF0000"/>
                  </a:solidFill>
                </a:rPr>
                <a:t> – </a:t>
              </a:r>
              <a:r>
                <a:rPr lang="en-US" altLang="id-ID" sz="1600">
                  <a:solidFill>
                    <a:srgbClr val="FF0000"/>
                  </a:solidFill>
                </a:rPr>
                <a:t>550</a:t>
              </a:r>
              <a:r>
                <a:rPr lang="id-ID" altLang="id-ID" sz="1600">
                  <a:solidFill>
                    <a:srgbClr val="FF0000"/>
                  </a:solidFill>
                </a:rPr>
                <a:t> = </a:t>
              </a:r>
              <a:r>
                <a:rPr lang="en-US" altLang="id-ID" sz="1600">
                  <a:solidFill>
                    <a:srgbClr val="FF0000"/>
                  </a:solidFill>
                </a:rPr>
                <a:t>150</a:t>
              </a:r>
              <a:r>
                <a:rPr lang="id-ID" altLang="id-ID" sz="1600">
                  <a:solidFill>
                    <a:srgbClr val="FF0000"/>
                  </a:solidFill>
                </a:rPr>
                <a:t> kum</a:t>
              </a:r>
            </a:p>
            <a:p>
              <a:pPr eaLnBrk="1" hangingPunct="1"/>
              <a:endParaRPr lang="id-ID" altLang="id-ID" sz="1600"/>
            </a:p>
            <a:p>
              <a:pPr eaLnBrk="1" hangingPunct="1"/>
              <a:r>
                <a:rPr lang="id-ID" altLang="id-ID" sz="1600"/>
                <a:t>AK perbidang yang diperlukan adalah :</a:t>
              </a:r>
            </a:p>
            <a:p>
              <a:pPr eaLnBrk="1" hangingPunct="1"/>
              <a:r>
                <a:rPr lang="id-ID" altLang="id-ID" sz="1600"/>
                <a:t>Bid. A ≥ 30% x </a:t>
              </a:r>
              <a:r>
                <a:rPr lang="en-US" altLang="id-ID" sz="1600"/>
                <a:t>150</a:t>
              </a:r>
              <a:r>
                <a:rPr lang="id-ID" altLang="id-ID" sz="1600"/>
                <a:t> = 45</a:t>
              </a:r>
            </a:p>
            <a:p>
              <a:pPr eaLnBrk="1" hangingPunct="1"/>
              <a:r>
                <a:rPr lang="id-ID" altLang="id-ID" sz="1600"/>
                <a:t>Bid. B ≥ </a:t>
              </a:r>
              <a:r>
                <a:rPr lang="en-US" altLang="id-ID" sz="1600"/>
                <a:t>25</a:t>
              </a:r>
              <a:r>
                <a:rPr lang="id-ID" altLang="id-ID" sz="1600"/>
                <a:t>% x </a:t>
              </a:r>
              <a:r>
                <a:rPr lang="en-US" altLang="id-ID" sz="1600"/>
                <a:t>150</a:t>
              </a:r>
              <a:r>
                <a:rPr lang="id-ID" altLang="id-ID" sz="1600"/>
                <a:t> = </a:t>
              </a:r>
              <a:r>
                <a:rPr lang="en-US" altLang="id-ID" sz="1600"/>
                <a:t>37,50</a:t>
              </a:r>
            </a:p>
            <a:p>
              <a:pPr eaLnBrk="1" hangingPunct="1"/>
              <a:r>
                <a:rPr lang="id-ID" altLang="id-ID" sz="1600"/>
                <a:t>Bid. C ≤ 1</a:t>
              </a:r>
              <a:r>
                <a:rPr lang="en-US" altLang="id-ID" sz="1600"/>
                <a:t>5</a:t>
              </a:r>
              <a:r>
                <a:rPr lang="id-ID" altLang="id-ID" sz="1600"/>
                <a:t>% x </a:t>
              </a:r>
              <a:r>
                <a:rPr lang="en-US" altLang="id-ID" sz="1600"/>
                <a:t>150</a:t>
              </a:r>
              <a:r>
                <a:rPr lang="id-ID" altLang="id-ID" sz="1600"/>
                <a:t> = </a:t>
              </a:r>
              <a:r>
                <a:rPr lang="en-US" altLang="id-ID" sz="1600"/>
                <a:t>22,50</a:t>
              </a:r>
              <a:endParaRPr lang="id-ID" altLang="id-ID" sz="1600"/>
            </a:p>
            <a:p>
              <a:pPr eaLnBrk="1" hangingPunct="1"/>
              <a:r>
                <a:rPr lang="id-ID" altLang="id-ID" sz="1600"/>
                <a:t>Bid. D ≤ </a:t>
              </a:r>
              <a:r>
                <a:rPr lang="en-US" altLang="id-ID" sz="1600"/>
                <a:t>2</a:t>
              </a:r>
              <a:r>
                <a:rPr lang="id-ID" altLang="id-ID" sz="1600"/>
                <a:t>0% x </a:t>
              </a:r>
              <a:r>
                <a:rPr lang="en-US" altLang="id-ID" sz="1600"/>
                <a:t>150</a:t>
              </a:r>
              <a:r>
                <a:rPr lang="id-ID" altLang="id-ID" sz="1600"/>
                <a:t> = </a:t>
              </a:r>
              <a:r>
                <a:rPr lang="en-US" altLang="id-ID" sz="1600"/>
                <a:t>30</a:t>
              </a:r>
              <a:endParaRPr lang="id-ID" altLang="id-ID" sz="1600"/>
            </a:p>
            <a:p>
              <a:pPr eaLnBrk="1" hangingPunct="1"/>
              <a:r>
                <a:rPr lang="id-ID" altLang="id-ID" sz="1600"/>
                <a:t>	</a:t>
              </a:r>
            </a:p>
            <a:p>
              <a:pPr eaLnBrk="1" hangingPunct="1"/>
              <a:r>
                <a:rPr lang="id-ID" altLang="id-ID" sz="1600"/>
                <a:t>AK Kumulatif yang harus dipenuhi adalah :</a:t>
              </a:r>
            </a:p>
            <a:p>
              <a:pPr eaLnBrk="1" hangingPunct="1"/>
              <a:r>
                <a:rPr lang="id-ID" altLang="id-ID" sz="1600"/>
                <a:t>Bid. A ≥ 30% x </a:t>
              </a:r>
              <a:r>
                <a:rPr lang="en-US" altLang="id-ID" sz="1600"/>
                <a:t>700</a:t>
              </a:r>
              <a:r>
                <a:rPr lang="id-ID" altLang="id-ID" sz="1600"/>
                <a:t> = </a:t>
              </a:r>
              <a:r>
                <a:rPr lang="en-US" altLang="id-ID" sz="1600"/>
                <a:t>2</a:t>
              </a:r>
              <a:r>
                <a:rPr lang="id-ID" altLang="id-ID" sz="1600"/>
                <a:t>1</a:t>
              </a:r>
              <a:r>
                <a:rPr lang="en-US" altLang="id-ID" sz="1600"/>
                <a:t>0</a:t>
              </a:r>
              <a:endParaRPr lang="id-ID" altLang="id-ID" sz="1600"/>
            </a:p>
            <a:p>
              <a:pPr eaLnBrk="1" hangingPunct="1"/>
              <a:r>
                <a:rPr lang="id-ID" altLang="id-ID" sz="1600"/>
                <a:t>Bid. B ≥ </a:t>
              </a:r>
              <a:r>
                <a:rPr lang="en-US" altLang="id-ID" sz="1600"/>
                <a:t>25</a:t>
              </a:r>
              <a:r>
                <a:rPr lang="id-ID" altLang="id-ID" sz="1600"/>
                <a:t>% x </a:t>
              </a:r>
              <a:r>
                <a:rPr lang="en-US" altLang="id-ID" sz="1600"/>
                <a:t>700</a:t>
              </a:r>
              <a:r>
                <a:rPr lang="id-ID" altLang="id-ID" sz="1600"/>
                <a:t> = </a:t>
              </a:r>
              <a:r>
                <a:rPr lang="en-US" altLang="id-ID" sz="1600"/>
                <a:t>175</a:t>
              </a:r>
              <a:endParaRPr lang="id-ID" altLang="id-ID" sz="1600"/>
            </a:p>
            <a:p>
              <a:pPr eaLnBrk="1" hangingPunct="1"/>
              <a:r>
                <a:rPr lang="id-ID" altLang="id-ID" sz="1600"/>
                <a:t>Bid. C ≤ </a:t>
              </a:r>
              <a:r>
                <a:rPr lang="en-US" altLang="id-ID" sz="1600"/>
                <a:t>15</a:t>
              </a:r>
              <a:r>
                <a:rPr lang="id-ID" altLang="id-ID" sz="1600"/>
                <a:t>% x </a:t>
              </a:r>
              <a:r>
                <a:rPr lang="en-US" altLang="id-ID" sz="1600"/>
                <a:t>700</a:t>
              </a:r>
              <a:r>
                <a:rPr lang="id-ID" altLang="id-ID" sz="1600"/>
                <a:t> = </a:t>
              </a:r>
              <a:r>
                <a:rPr lang="en-US" altLang="id-ID" sz="1600"/>
                <a:t>105</a:t>
              </a:r>
              <a:endParaRPr lang="id-ID" altLang="id-ID" sz="1600"/>
            </a:p>
            <a:p>
              <a:pPr eaLnBrk="1" hangingPunct="1"/>
              <a:r>
                <a:rPr lang="id-ID" altLang="id-ID" sz="1600"/>
                <a:t>Bid. D ≤ </a:t>
              </a:r>
              <a:r>
                <a:rPr lang="en-US" altLang="id-ID" sz="1600"/>
                <a:t>2</a:t>
              </a:r>
              <a:r>
                <a:rPr lang="id-ID" altLang="id-ID" sz="1600"/>
                <a:t>0% x </a:t>
              </a:r>
              <a:r>
                <a:rPr lang="en-US" altLang="id-ID" sz="1600"/>
                <a:t>700</a:t>
              </a:r>
              <a:r>
                <a:rPr lang="id-ID" altLang="id-ID" sz="1600"/>
                <a:t> = </a:t>
              </a:r>
              <a:r>
                <a:rPr lang="en-US" altLang="id-ID" sz="1600"/>
                <a:t>140</a:t>
              </a:r>
              <a:endParaRPr lang="id-ID" altLang="id-ID" sz="1600"/>
            </a:p>
          </p:txBody>
        </p:sp>
        <p:sp>
          <p:nvSpPr>
            <p:cNvPr id="8" name="Right Brace 7"/>
            <p:cNvSpPr/>
            <p:nvPr/>
          </p:nvSpPr>
          <p:spPr>
            <a:xfrm>
              <a:off x="4269386" y="2739881"/>
              <a:ext cx="142836" cy="609729"/>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4596" name="TextBox 2"/>
            <p:cNvSpPr txBox="1">
              <a:spLocks noChangeArrowheads="1"/>
            </p:cNvSpPr>
            <p:nvPr/>
          </p:nvSpPr>
          <p:spPr bwMode="auto">
            <a:xfrm>
              <a:off x="4381733" y="2860520"/>
              <a:ext cx="922618" cy="369297"/>
            </a:xfrm>
            <a:prstGeom prst="rect">
              <a:avLst/>
            </a:prstGeom>
            <a:noFill/>
            <a:ln w="9525">
              <a:noFill/>
              <a:miter lim="800000"/>
              <a:headEnd/>
              <a:tailEnd/>
            </a:ln>
          </p:spPr>
          <p:txBody>
            <a:bodyPr wrap="none">
              <a:spAutoFit/>
            </a:bodyPr>
            <a:lstStyle/>
            <a:p>
              <a:pPr eaLnBrk="1" hangingPunct="1"/>
              <a:r>
                <a:rPr lang="en-US" altLang="id-ID"/>
                <a:t>8</a:t>
              </a:r>
              <a:r>
                <a:rPr lang="id-ID" altLang="id-ID"/>
                <a:t>0%</a:t>
              </a:r>
            </a:p>
          </p:txBody>
        </p:sp>
        <p:sp>
          <p:nvSpPr>
            <p:cNvPr id="10" name="Right Brace 9"/>
            <p:cNvSpPr/>
            <p:nvPr/>
          </p:nvSpPr>
          <p:spPr>
            <a:xfrm>
              <a:off x="4341937" y="4472209"/>
              <a:ext cx="142836" cy="608141"/>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4598" name="TextBox 13"/>
            <p:cNvSpPr txBox="1">
              <a:spLocks noChangeArrowheads="1"/>
            </p:cNvSpPr>
            <p:nvPr/>
          </p:nvSpPr>
          <p:spPr bwMode="auto">
            <a:xfrm>
              <a:off x="4484522" y="4591155"/>
              <a:ext cx="922618" cy="369297"/>
            </a:xfrm>
            <a:prstGeom prst="rect">
              <a:avLst/>
            </a:prstGeom>
            <a:noFill/>
            <a:ln w="9525">
              <a:noFill/>
              <a:miter lim="800000"/>
              <a:headEnd/>
              <a:tailEnd/>
            </a:ln>
          </p:spPr>
          <p:txBody>
            <a:bodyPr wrap="none">
              <a:spAutoFit/>
            </a:bodyPr>
            <a:lstStyle/>
            <a:p>
              <a:pPr eaLnBrk="1" hangingPunct="1"/>
              <a:r>
                <a:rPr lang="en-US" altLang="id-ID"/>
                <a:t>8</a:t>
              </a:r>
              <a:r>
                <a:rPr lang="id-ID" altLang="id-ID"/>
                <a:t>0%</a:t>
              </a:r>
            </a:p>
          </p:txBody>
        </p:sp>
      </p:grpSp>
      <p:grpSp>
        <p:nvGrpSpPr>
          <p:cNvPr id="24588" name="Group 2"/>
          <p:cNvGrpSpPr>
            <a:grpSpLocks/>
          </p:cNvGrpSpPr>
          <p:nvPr/>
        </p:nvGrpSpPr>
        <p:grpSpPr bwMode="auto">
          <a:xfrm>
            <a:off x="4783138" y="2168525"/>
            <a:ext cx="3965575" cy="3540125"/>
            <a:chOff x="527162" y="1874855"/>
            <a:chExt cx="5661388" cy="3539072"/>
          </a:xfrm>
        </p:grpSpPr>
        <p:sp>
          <p:nvSpPr>
            <p:cNvPr id="24589" name="TextBox 8"/>
            <p:cNvSpPr txBox="1">
              <a:spLocks noChangeArrowheads="1"/>
            </p:cNvSpPr>
            <p:nvPr/>
          </p:nvSpPr>
          <p:spPr bwMode="auto">
            <a:xfrm>
              <a:off x="527162" y="1874855"/>
              <a:ext cx="5661388" cy="3539072"/>
            </a:xfrm>
            <a:prstGeom prst="rect">
              <a:avLst/>
            </a:prstGeom>
            <a:noFill/>
            <a:ln w="9525">
              <a:noFill/>
              <a:miter lim="800000"/>
              <a:headEnd/>
              <a:tailEnd/>
            </a:ln>
          </p:spPr>
          <p:txBody>
            <a:bodyPr>
              <a:spAutoFit/>
            </a:bodyPr>
            <a:lstStyle/>
            <a:p>
              <a:pPr algn="just" eaLnBrk="1" hangingPunct="1"/>
              <a:r>
                <a:rPr lang="id-ID" altLang="id-ID" sz="1600">
                  <a:solidFill>
                    <a:srgbClr val="FF0000"/>
                  </a:solidFill>
                </a:rPr>
                <a:t>AK yang diperlukan </a:t>
              </a:r>
              <a:r>
                <a:rPr lang="en-US" altLang="id-ID" sz="1600">
                  <a:solidFill>
                    <a:srgbClr val="FF0000"/>
                  </a:solidFill>
                </a:rPr>
                <a:t>700</a:t>
              </a:r>
              <a:r>
                <a:rPr lang="id-ID" altLang="id-ID" sz="1600">
                  <a:solidFill>
                    <a:srgbClr val="FF0000"/>
                  </a:solidFill>
                </a:rPr>
                <a:t> – </a:t>
              </a:r>
              <a:r>
                <a:rPr lang="en-US" altLang="id-ID" sz="1600">
                  <a:solidFill>
                    <a:srgbClr val="FF0000"/>
                  </a:solidFill>
                </a:rPr>
                <a:t>55</a:t>
              </a:r>
              <a:r>
                <a:rPr lang="id-ID" altLang="id-ID" sz="1600">
                  <a:solidFill>
                    <a:srgbClr val="FF0000"/>
                  </a:solidFill>
                </a:rPr>
                <a:t>0 = </a:t>
              </a:r>
              <a:r>
                <a:rPr lang="en-US" altLang="id-ID" sz="1600">
                  <a:solidFill>
                    <a:srgbClr val="FF0000"/>
                  </a:solidFill>
                </a:rPr>
                <a:t>150</a:t>
              </a:r>
              <a:r>
                <a:rPr lang="id-ID" altLang="id-ID" sz="1600">
                  <a:solidFill>
                    <a:srgbClr val="FF0000"/>
                  </a:solidFill>
                </a:rPr>
                <a:t> kum</a:t>
              </a:r>
            </a:p>
            <a:p>
              <a:pPr algn="just" eaLnBrk="1" hangingPunct="1"/>
              <a:endParaRPr lang="id-ID" altLang="id-ID" sz="1600">
                <a:solidFill>
                  <a:srgbClr val="FF0000"/>
                </a:solidFill>
              </a:endParaRPr>
            </a:p>
            <a:p>
              <a:pPr algn="just" eaLnBrk="1" hangingPunct="1"/>
              <a:r>
                <a:rPr lang="id-ID" altLang="id-ID" sz="1600"/>
                <a:t>AK perbidang yang diperlukan adalah :</a:t>
              </a:r>
            </a:p>
            <a:p>
              <a:pPr algn="just" eaLnBrk="1" hangingPunct="1"/>
              <a:r>
                <a:rPr lang="id-ID" altLang="id-ID" sz="1600"/>
                <a:t>Bid. A ≥ </a:t>
              </a:r>
              <a:r>
                <a:rPr lang="en-US" altLang="id-ID" sz="1600"/>
                <a:t>40</a:t>
              </a:r>
              <a:r>
                <a:rPr lang="id-ID" altLang="id-ID" sz="1600"/>
                <a:t>% x </a:t>
              </a:r>
              <a:r>
                <a:rPr lang="en-US" altLang="id-ID" sz="1600"/>
                <a:t>150</a:t>
              </a:r>
              <a:r>
                <a:rPr lang="id-ID" altLang="id-ID" sz="1600"/>
                <a:t>= </a:t>
              </a:r>
              <a:r>
                <a:rPr lang="en-US" altLang="id-ID" sz="1600"/>
                <a:t>60</a:t>
              </a:r>
              <a:endParaRPr lang="id-ID" altLang="id-ID" sz="1600"/>
            </a:p>
            <a:p>
              <a:pPr algn="just" eaLnBrk="1" hangingPunct="1"/>
              <a:r>
                <a:rPr lang="id-ID" altLang="id-ID" sz="1600"/>
                <a:t>Bid. B ≥ </a:t>
              </a:r>
              <a:r>
                <a:rPr lang="en-US" altLang="id-ID" sz="1600"/>
                <a:t>40</a:t>
              </a:r>
              <a:r>
                <a:rPr lang="id-ID" altLang="id-ID" sz="1600"/>
                <a:t>% x </a:t>
              </a:r>
              <a:r>
                <a:rPr lang="en-US" altLang="id-ID" sz="1600"/>
                <a:t>150</a:t>
              </a:r>
              <a:r>
                <a:rPr lang="id-ID" altLang="id-ID" sz="1600"/>
                <a:t>= </a:t>
              </a:r>
              <a:r>
                <a:rPr lang="en-US" altLang="id-ID" sz="1600"/>
                <a:t>60</a:t>
              </a:r>
              <a:endParaRPr lang="id-ID" altLang="id-ID" sz="1600"/>
            </a:p>
            <a:p>
              <a:pPr algn="just" eaLnBrk="1" hangingPunct="1"/>
              <a:r>
                <a:rPr lang="id-ID" altLang="id-ID" sz="1600"/>
                <a:t>Bid. C ≤ 10% x </a:t>
              </a:r>
              <a:r>
                <a:rPr lang="en-US" altLang="id-ID" sz="1600"/>
                <a:t>150</a:t>
              </a:r>
              <a:r>
                <a:rPr lang="id-ID" altLang="id-ID" sz="1600"/>
                <a:t>= </a:t>
              </a:r>
              <a:r>
                <a:rPr lang="en-US" altLang="id-ID" sz="1600"/>
                <a:t>15</a:t>
              </a:r>
              <a:endParaRPr lang="id-ID" altLang="id-ID" sz="1600"/>
            </a:p>
            <a:p>
              <a:pPr algn="just" eaLnBrk="1" hangingPunct="1"/>
              <a:r>
                <a:rPr lang="id-ID" altLang="id-ID" sz="1600"/>
                <a:t>Bid. D ≤ 10% x </a:t>
              </a:r>
              <a:r>
                <a:rPr lang="en-US" altLang="id-ID" sz="1600"/>
                <a:t>150</a:t>
              </a:r>
              <a:r>
                <a:rPr lang="id-ID" altLang="id-ID" sz="1600"/>
                <a:t>= </a:t>
              </a:r>
              <a:r>
                <a:rPr lang="en-US" altLang="id-ID" sz="1600"/>
                <a:t>15</a:t>
              </a:r>
              <a:endParaRPr lang="id-ID" altLang="id-ID" sz="1600"/>
            </a:p>
            <a:p>
              <a:pPr algn="just" eaLnBrk="1" hangingPunct="1"/>
              <a:r>
                <a:rPr lang="id-ID" altLang="id-ID" sz="1600"/>
                <a:t>	</a:t>
              </a:r>
            </a:p>
            <a:p>
              <a:pPr algn="just" eaLnBrk="1" hangingPunct="1"/>
              <a:r>
                <a:rPr lang="id-ID" altLang="id-ID" sz="1600"/>
                <a:t>AK Kumulatif yang harus dipenuhi adalah :</a:t>
              </a:r>
            </a:p>
            <a:p>
              <a:pPr algn="just" eaLnBrk="1" hangingPunct="1"/>
              <a:r>
                <a:rPr lang="id-ID" altLang="id-ID" sz="1600"/>
                <a:t>Bid. A ≥ </a:t>
              </a:r>
              <a:r>
                <a:rPr lang="en-US" altLang="id-ID" sz="1600"/>
                <a:t>40</a:t>
              </a:r>
              <a:r>
                <a:rPr lang="id-ID" altLang="id-ID" sz="1600"/>
                <a:t>% x </a:t>
              </a:r>
              <a:r>
                <a:rPr lang="en-US" altLang="id-ID" sz="1600"/>
                <a:t>700 </a:t>
              </a:r>
              <a:r>
                <a:rPr lang="id-ID" altLang="id-ID" sz="1600"/>
                <a:t>= </a:t>
              </a:r>
              <a:r>
                <a:rPr lang="en-US" altLang="id-ID" sz="1600"/>
                <a:t>280</a:t>
              </a:r>
              <a:endParaRPr lang="id-ID" altLang="id-ID" sz="1600"/>
            </a:p>
            <a:p>
              <a:pPr algn="just" eaLnBrk="1" hangingPunct="1"/>
              <a:r>
                <a:rPr lang="id-ID" altLang="id-ID" sz="1600"/>
                <a:t>Bid. B ≥ </a:t>
              </a:r>
              <a:r>
                <a:rPr lang="en-US" altLang="id-ID" sz="1600"/>
                <a:t>40</a:t>
              </a:r>
              <a:r>
                <a:rPr lang="id-ID" altLang="id-ID" sz="1600"/>
                <a:t>% x </a:t>
              </a:r>
              <a:r>
                <a:rPr lang="en-US" altLang="id-ID" sz="1600"/>
                <a:t>700 </a:t>
              </a:r>
              <a:r>
                <a:rPr lang="id-ID" altLang="id-ID" sz="1600"/>
                <a:t>= </a:t>
              </a:r>
              <a:r>
                <a:rPr lang="en-US" altLang="id-ID" sz="1600"/>
                <a:t>280</a:t>
              </a:r>
              <a:endParaRPr lang="id-ID" altLang="id-ID" sz="1600"/>
            </a:p>
            <a:p>
              <a:pPr algn="just" eaLnBrk="1" hangingPunct="1"/>
              <a:r>
                <a:rPr lang="id-ID" altLang="id-ID" sz="1600"/>
                <a:t>Bid. C ≤ 10% x </a:t>
              </a:r>
              <a:r>
                <a:rPr lang="en-US" altLang="id-ID" sz="1600"/>
                <a:t>700 </a:t>
              </a:r>
              <a:r>
                <a:rPr lang="id-ID" altLang="id-ID" sz="1600"/>
                <a:t>= </a:t>
              </a:r>
              <a:r>
                <a:rPr lang="en-US" altLang="id-ID" sz="1600"/>
                <a:t>70</a:t>
              </a:r>
              <a:endParaRPr lang="id-ID" altLang="id-ID" sz="1600"/>
            </a:p>
            <a:p>
              <a:pPr algn="just" eaLnBrk="1" hangingPunct="1"/>
              <a:r>
                <a:rPr lang="id-ID" altLang="id-ID" sz="1600"/>
                <a:t>Bid. D ≤ 10% x </a:t>
              </a:r>
              <a:r>
                <a:rPr lang="en-US" altLang="id-ID" sz="1600"/>
                <a:t>700 </a:t>
              </a:r>
              <a:r>
                <a:rPr lang="id-ID" altLang="id-ID" sz="1600"/>
                <a:t>= </a:t>
              </a:r>
              <a:r>
                <a:rPr lang="en-US" altLang="id-ID" sz="1600"/>
                <a:t>70</a:t>
              </a:r>
              <a:endParaRPr lang="id-ID" altLang="id-ID" sz="1600"/>
            </a:p>
          </p:txBody>
        </p:sp>
        <p:sp>
          <p:nvSpPr>
            <p:cNvPr id="14" name="Right Brace 13"/>
            <p:cNvSpPr/>
            <p:nvPr/>
          </p:nvSpPr>
          <p:spPr>
            <a:xfrm>
              <a:off x="3978840" y="2703284"/>
              <a:ext cx="142782" cy="609419"/>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4591" name="TextBox 2"/>
            <p:cNvSpPr txBox="1">
              <a:spLocks noChangeArrowheads="1"/>
            </p:cNvSpPr>
            <p:nvPr/>
          </p:nvSpPr>
          <p:spPr bwMode="auto">
            <a:xfrm>
              <a:off x="4092030" y="2823757"/>
              <a:ext cx="646112" cy="368300"/>
            </a:xfrm>
            <a:prstGeom prst="rect">
              <a:avLst/>
            </a:prstGeom>
            <a:noFill/>
            <a:ln w="9525">
              <a:noFill/>
              <a:miter lim="800000"/>
              <a:headEnd/>
              <a:tailEnd/>
            </a:ln>
          </p:spPr>
          <p:txBody>
            <a:bodyPr wrap="none">
              <a:spAutoFit/>
            </a:bodyPr>
            <a:lstStyle/>
            <a:p>
              <a:pPr eaLnBrk="1" hangingPunct="1"/>
              <a:r>
                <a:rPr lang="id-ID" altLang="id-ID"/>
                <a:t>90%</a:t>
              </a:r>
            </a:p>
          </p:txBody>
        </p:sp>
        <p:sp>
          <p:nvSpPr>
            <p:cNvPr id="18" name="Right Brace 17"/>
            <p:cNvSpPr/>
            <p:nvPr/>
          </p:nvSpPr>
          <p:spPr>
            <a:xfrm>
              <a:off x="4103491" y="4395055"/>
              <a:ext cx="142780" cy="607832"/>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4593" name="TextBox 13"/>
            <p:cNvSpPr txBox="1">
              <a:spLocks noChangeArrowheads="1"/>
            </p:cNvSpPr>
            <p:nvPr/>
          </p:nvSpPr>
          <p:spPr bwMode="auto">
            <a:xfrm>
              <a:off x="4246214" y="4514803"/>
              <a:ext cx="646112" cy="369888"/>
            </a:xfrm>
            <a:prstGeom prst="rect">
              <a:avLst/>
            </a:prstGeom>
            <a:noFill/>
            <a:ln w="9525">
              <a:noFill/>
              <a:miter lim="800000"/>
              <a:headEnd/>
              <a:tailEnd/>
            </a:ln>
          </p:spPr>
          <p:txBody>
            <a:bodyPr wrap="none">
              <a:spAutoFit/>
            </a:bodyPr>
            <a:lstStyle/>
            <a:p>
              <a:pPr eaLnBrk="1" hangingPunct="1"/>
              <a:r>
                <a:rPr lang="id-ID" altLang="id-ID"/>
                <a:t>90%</a:t>
              </a:r>
            </a:p>
          </p:txBody>
        </p:sp>
      </p:grpSp>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1925"/>
            <a:ext cx="8229600" cy="1143000"/>
          </a:xfrm>
        </p:spPr>
        <p:txBody>
          <a:bodyPr/>
          <a:lstStyle/>
          <a:p>
            <a:pPr>
              <a:defRPr/>
            </a:pPr>
            <a:r>
              <a:rPr lang="en-US" altLang="id-ID" sz="2000" b="1" dirty="0" err="1" smtClean="0">
                <a:solidFill>
                  <a:schemeClr val="tx2">
                    <a:lumMod val="50000"/>
                  </a:schemeClr>
                </a:solidFill>
              </a:rPr>
              <a:t>Kenaikan</a:t>
            </a:r>
            <a:r>
              <a:rPr lang="en-US" altLang="id-ID" sz="2000" b="1" dirty="0" smtClean="0">
                <a:solidFill>
                  <a:schemeClr val="tx2">
                    <a:lumMod val="50000"/>
                  </a:schemeClr>
                </a:solidFill>
              </a:rPr>
              <a:t> </a:t>
            </a:r>
            <a:r>
              <a:rPr lang="en-US" altLang="id-ID" sz="2000" b="1" dirty="0" err="1" smtClean="0">
                <a:solidFill>
                  <a:schemeClr val="tx2">
                    <a:lumMod val="50000"/>
                  </a:schemeClr>
                </a:solidFill>
              </a:rPr>
              <a:t>Jabatan</a:t>
            </a:r>
            <a:r>
              <a:rPr lang="en-US" altLang="id-ID" sz="2000" b="1" dirty="0" smtClean="0">
                <a:solidFill>
                  <a:schemeClr val="tx2">
                    <a:lumMod val="50000"/>
                  </a:schemeClr>
                </a:solidFill>
              </a:rPr>
              <a:t> </a:t>
            </a:r>
            <a:r>
              <a:rPr lang="en-US" altLang="id-ID" sz="2000" b="1" dirty="0" err="1" smtClean="0">
                <a:solidFill>
                  <a:schemeClr val="tx2">
                    <a:lumMod val="50000"/>
                  </a:schemeClr>
                </a:solidFill>
              </a:rPr>
              <a:t>Loncat</a:t>
            </a:r>
            <a:r>
              <a:rPr lang="en-US" altLang="id-ID" sz="2000" b="1" dirty="0" smtClean="0">
                <a:solidFill>
                  <a:schemeClr val="tx2">
                    <a:lumMod val="50000"/>
                  </a:schemeClr>
                </a:solidFill>
              </a:rPr>
              <a:t> </a:t>
            </a:r>
            <a:r>
              <a:rPr lang="en-US" altLang="id-ID" sz="2000" b="1" dirty="0" err="1" smtClean="0">
                <a:solidFill>
                  <a:schemeClr val="tx2">
                    <a:lumMod val="50000"/>
                  </a:schemeClr>
                </a:solidFill>
              </a:rPr>
              <a:t>Jabatan</a:t>
            </a:r>
            <a:r>
              <a:rPr lang="id-ID" altLang="id-ID" sz="2000" b="1" dirty="0" smtClean="0">
                <a:solidFill>
                  <a:schemeClr val="tx2">
                    <a:lumMod val="50000"/>
                  </a:schemeClr>
                </a:solidFill>
              </a:rPr>
              <a:t/>
            </a:r>
            <a:br>
              <a:rPr lang="id-ID" altLang="id-ID" sz="2000" b="1" dirty="0" smtClean="0">
                <a:solidFill>
                  <a:schemeClr val="tx2">
                    <a:lumMod val="50000"/>
                  </a:schemeClr>
                </a:solidFill>
              </a:rPr>
            </a:br>
            <a:r>
              <a:rPr lang="en-US" altLang="id-ID" sz="2000" b="1" dirty="0" err="1" smtClean="0">
                <a:solidFill>
                  <a:schemeClr val="tx2">
                    <a:lumMod val="50000"/>
                  </a:schemeClr>
                </a:solidFill>
              </a:rPr>
              <a:t>Lektor</a:t>
            </a:r>
            <a:r>
              <a:rPr lang="en-US" altLang="id-ID" sz="2000" b="1" dirty="0" smtClean="0">
                <a:solidFill>
                  <a:schemeClr val="tx2">
                    <a:lumMod val="50000"/>
                  </a:schemeClr>
                </a:solidFill>
              </a:rPr>
              <a:t> 3</a:t>
            </a:r>
            <a:r>
              <a:rPr lang="id-ID" altLang="id-ID" sz="2000" b="1" dirty="0" smtClean="0">
                <a:solidFill>
                  <a:schemeClr val="tx2">
                    <a:lumMod val="50000"/>
                  </a:schemeClr>
                </a:solidFill>
              </a:rPr>
              <a:t>00 kum ke </a:t>
            </a:r>
            <a:r>
              <a:rPr lang="en-US" altLang="id-ID" sz="2000" b="1" dirty="0" smtClean="0">
                <a:solidFill>
                  <a:schemeClr val="tx2">
                    <a:lumMod val="50000"/>
                  </a:schemeClr>
                </a:solidFill>
              </a:rPr>
              <a:t>Guru </a:t>
            </a:r>
            <a:r>
              <a:rPr lang="en-US" altLang="id-ID" sz="2000" b="1" dirty="0" err="1" smtClean="0">
                <a:solidFill>
                  <a:schemeClr val="tx2">
                    <a:lumMod val="50000"/>
                  </a:schemeClr>
                </a:solidFill>
              </a:rPr>
              <a:t>Besar</a:t>
            </a:r>
            <a:r>
              <a:rPr lang="en-US" altLang="id-ID" sz="2000" b="1" dirty="0" smtClean="0">
                <a:solidFill>
                  <a:schemeClr val="tx2">
                    <a:lumMod val="50000"/>
                  </a:schemeClr>
                </a:solidFill>
              </a:rPr>
              <a:t> 850</a:t>
            </a:r>
            <a:r>
              <a:rPr lang="id-ID" altLang="id-ID" sz="2000" b="1" dirty="0" smtClean="0">
                <a:solidFill>
                  <a:schemeClr val="tx2">
                    <a:lumMod val="50000"/>
                  </a:schemeClr>
                </a:solidFill>
              </a:rPr>
              <a:t> kum (III/d ke IV/a)</a:t>
            </a:r>
            <a:endParaRPr lang="id-ID" altLang="id-ID" sz="2000" b="1" dirty="0">
              <a:solidFill>
                <a:schemeClr val="tx2">
                  <a:lumMod val="50000"/>
                </a:schemeClr>
              </a:solidFill>
            </a:endParaRPr>
          </a:p>
        </p:txBody>
      </p:sp>
      <p:graphicFrame>
        <p:nvGraphicFramePr>
          <p:cNvPr id="5" name="Content Placeholder 4"/>
          <p:cNvGraphicFramePr>
            <a:graphicFrameLocks noGrp="1"/>
          </p:cNvGraphicFramePr>
          <p:nvPr>
            <p:ph idx="1"/>
          </p:nvPr>
        </p:nvGraphicFramePr>
        <p:xfrm>
          <a:off x="457200" y="1089025"/>
          <a:ext cx="8229600" cy="719138"/>
        </p:xfrm>
        <a:graphic>
          <a:graphicData uri="http://schemas.openxmlformats.org/drawingml/2006/table">
            <a:tbl>
              <a:tblPr firstRow="1" bandRow="1">
                <a:tableStyleId>{5C22544A-7EE6-4342-B048-85BDC9FD1C3A}</a:tableStyleId>
              </a:tblPr>
              <a:tblGrid>
                <a:gridCol w="3862772"/>
                <a:gridCol w="4366828"/>
              </a:tblGrid>
              <a:tr h="71913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KEPMENKOWASBANGPA</a:t>
                      </a:r>
                      <a:r>
                        <a:rPr lang="id-ID" sz="1600" dirty="0" smtClean="0">
                          <a:solidFill>
                            <a:schemeClr val="tx1"/>
                          </a:solidFill>
                        </a:rPr>
                        <a:t>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NO. 38/KEP/MK.WASPAN/8/1999</a:t>
                      </a:r>
                      <a:endParaRPr lang="en-US" sz="1600" dirty="0">
                        <a:solidFill>
                          <a:schemeClr val="tx1"/>
                        </a:solidFill>
                      </a:endParaRPr>
                    </a:p>
                  </a:txBody>
                  <a:tcPr marT="45624" marB="45624"/>
                </a:tc>
                <a:tc>
                  <a:txBody>
                    <a:bodyPr/>
                    <a:lstStyle/>
                    <a:p>
                      <a:pPr algn="ctr"/>
                      <a:r>
                        <a:rPr lang="id-ID" sz="1600" baseline="0" dirty="0" smtClean="0">
                          <a:solidFill>
                            <a:schemeClr val="tx1"/>
                          </a:solidFill>
                        </a:rPr>
                        <a:t>PERMEN</a:t>
                      </a:r>
                      <a:r>
                        <a:rPr lang="en-US" sz="1600" baseline="0" dirty="0" smtClean="0">
                          <a:solidFill>
                            <a:schemeClr val="tx1"/>
                          </a:solidFill>
                        </a:rPr>
                        <a:t>PAN DAN RB NO 17 TAHUN</a:t>
                      </a:r>
                      <a:r>
                        <a:rPr lang="id-ID" sz="1600" baseline="0" dirty="0" smtClean="0">
                          <a:solidFill>
                            <a:schemeClr val="tx1"/>
                          </a:solidFill>
                        </a:rPr>
                        <a:t> 201</a:t>
                      </a:r>
                      <a:r>
                        <a:rPr lang="en-US" sz="1600" baseline="0" dirty="0" smtClean="0">
                          <a:solidFill>
                            <a:schemeClr val="tx1"/>
                          </a:solidFill>
                        </a:rPr>
                        <a:t>3</a:t>
                      </a:r>
                      <a:endParaRPr lang="id-ID" sz="1600" baseline="0" dirty="0" smtClean="0">
                        <a:solidFill>
                          <a:schemeClr val="tx1"/>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id-ID" sz="1600" baseline="0" dirty="0" smtClean="0">
                          <a:solidFill>
                            <a:schemeClr val="tx1"/>
                          </a:solidFill>
                        </a:rPr>
                        <a:t>JO NO. 46 TAHUN 2013</a:t>
                      </a:r>
                      <a:endParaRPr lang="en-US" sz="1600" dirty="0" smtClean="0">
                        <a:solidFill>
                          <a:schemeClr val="tx1"/>
                        </a:solidFill>
                      </a:endParaRPr>
                    </a:p>
                  </a:txBody>
                  <a:tcPr marT="45624" marB="45624"/>
                </a:tc>
              </a:tr>
            </a:tbl>
          </a:graphicData>
        </a:graphic>
      </p:graphicFrame>
      <p:grpSp>
        <p:nvGrpSpPr>
          <p:cNvPr id="25611" name="Group 2"/>
          <p:cNvGrpSpPr>
            <a:grpSpLocks/>
          </p:cNvGrpSpPr>
          <p:nvPr/>
        </p:nvGrpSpPr>
        <p:grpSpPr bwMode="auto">
          <a:xfrm>
            <a:off x="655638" y="2133600"/>
            <a:ext cx="3987800" cy="3540125"/>
            <a:chOff x="527162" y="1947551"/>
            <a:chExt cx="5694289" cy="3540083"/>
          </a:xfrm>
        </p:grpSpPr>
        <p:sp>
          <p:nvSpPr>
            <p:cNvPr id="25618" name="TextBox 8"/>
            <p:cNvSpPr txBox="1">
              <a:spLocks noChangeArrowheads="1"/>
            </p:cNvSpPr>
            <p:nvPr/>
          </p:nvSpPr>
          <p:spPr bwMode="auto">
            <a:xfrm>
              <a:off x="527162" y="1947551"/>
              <a:ext cx="5694289" cy="3540083"/>
            </a:xfrm>
            <a:prstGeom prst="rect">
              <a:avLst/>
            </a:prstGeom>
            <a:noFill/>
            <a:ln w="9525">
              <a:noFill/>
              <a:miter lim="800000"/>
              <a:headEnd/>
              <a:tailEnd/>
            </a:ln>
          </p:spPr>
          <p:txBody>
            <a:bodyPr>
              <a:spAutoFit/>
            </a:bodyPr>
            <a:lstStyle/>
            <a:p>
              <a:pPr eaLnBrk="1" hangingPunct="1"/>
              <a:r>
                <a:rPr lang="id-ID" altLang="id-ID" sz="1600">
                  <a:solidFill>
                    <a:srgbClr val="FF0000"/>
                  </a:solidFill>
                </a:rPr>
                <a:t>AK yang diperlukan </a:t>
              </a:r>
              <a:r>
                <a:rPr lang="en-US" altLang="id-ID" sz="1600">
                  <a:solidFill>
                    <a:srgbClr val="FF0000"/>
                  </a:solidFill>
                </a:rPr>
                <a:t>850</a:t>
              </a:r>
              <a:r>
                <a:rPr lang="id-ID" altLang="id-ID" sz="1600">
                  <a:solidFill>
                    <a:srgbClr val="FF0000"/>
                  </a:solidFill>
                </a:rPr>
                <a:t> – </a:t>
              </a:r>
              <a:r>
                <a:rPr lang="en-US" altLang="id-ID" sz="1600">
                  <a:solidFill>
                    <a:srgbClr val="FF0000"/>
                  </a:solidFill>
                </a:rPr>
                <a:t>3</a:t>
              </a:r>
              <a:r>
                <a:rPr lang="id-ID" altLang="id-ID" sz="1600">
                  <a:solidFill>
                    <a:srgbClr val="FF0000"/>
                  </a:solidFill>
                </a:rPr>
                <a:t>00 = </a:t>
              </a:r>
              <a:r>
                <a:rPr lang="en-US" altLang="id-ID" sz="1600">
                  <a:solidFill>
                    <a:srgbClr val="FF0000"/>
                  </a:solidFill>
                </a:rPr>
                <a:t>550</a:t>
              </a:r>
              <a:r>
                <a:rPr lang="id-ID" altLang="id-ID" sz="1600">
                  <a:solidFill>
                    <a:srgbClr val="FF0000"/>
                  </a:solidFill>
                </a:rPr>
                <a:t> kum</a:t>
              </a:r>
            </a:p>
            <a:p>
              <a:pPr eaLnBrk="1" hangingPunct="1"/>
              <a:endParaRPr lang="id-ID" altLang="id-ID" sz="1600"/>
            </a:p>
            <a:p>
              <a:pPr eaLnBrk="1" hangingPunct="1"/>
              <a:r>
                <a:rPr lang="id-ID" altLang="id-ID" sz="1600"/>
                <a:t>AK perbidang yang diperlukan adalah :</a:t>
              </a:r>
            </a:p>
            <a:p>
              <a:pPr eaLnBrk="1" hangingPunct="1"/>
              <a:r>
                <a:rPr lang="id-ID" altLang="id-ID" sz="1600"/>
                <a:t>Bid. A ≥ 30% x </a:t>
              </a:r>
              <a:r>
                <a:rPr lang="en-US" altLang="id-ID" sz="1600"/>
                <a:t>550</a:t>
              </a:r>
              <a:r>
                <a:rPr lang="id-ID" altLang="id-ID" sz="1600"/>
                <a:t> = </a:t>
              </a:r>
              <a:r>
                <a:rPr lang="en-US" altLang="id-ID" sz="1600"/>
                <a:t>1</a:t>
              </a:r>
              <a:r>
                <a:rPr lang="id-ID" altLang="id-ID" sz="1600"/>
                <a:t>65</a:t>
              </a:r>
            </a:p>
            <a:p>
              <a:pPr eaLnBrk="1" hangingPunct="1"/>
              <a:r>
                <a:rPr lang="id-ID" altLang="id-ID" sz="1600"/>
                <a:t>Bid. B ≥ </a:t>
              </a:r>
              <a:r>
                <a:rPr lang="en-US" altLang="id-ID" sz="1600"/>
                <a:t>25</a:t>
              </a:r>
              <a:r>
                <a:rPr lang="id-ID" altLang="id-ID" sz="1600"/>
                <a:t>% x </a:t>
              </a:r>
              <a:r>
                <a:rPr lang="en-US" altLang="id-ID" sz="1600"/>
                <a:t>550</a:t>
              </a:r>
              <a:r>
                <a:rPr lang="id-ID" altLang="id-ID" sz="1600"/>
                <a:t> = </a:t>
              </a:r>
              <a:r>
                <a:rPr lang="en-US" altLang="id-ID" sz="1600"/>
                <a:t>137,50</a:t>
              </a:r>
            </a:p>
            <a:p>
              <a:pPr eaLnBrk="1" hangingPunct="1"/>
              <a:r>
                <a:rPr lang="id-ID" altLang="id-ID" sz="1600"/>
                <a:t>Bid. C ≤ 1</a:t>
              </a:r>
              <a:r>
                <a:rPr lang="en-US" altLang="id-ID" sz="1600"/>
                <a:t>5</a:t>
              </a:r>
              <a:r>
                <a:rPr lang="id-ID" altLang="id-ID" sz="1600"/>
                <a:t>% x </a:t>
              </a:r>
              <a:r>
                <a:rPr lang="en-US" altLang="id-ID" sz="1600"/>
                <a:t>550</a:t>
              </a:r>
              <a:r>
                <a:rPr lang="id-ID" altLang="id-ID" sz="1600"/>
                <a:t> = </a:t>
              </a:r>
              <a:r>
                <a:rPr lang="en-US" altLang="id-ID" sz="1600"/>
                <a:t>82,50</a:t>
              </a:r>
              <a:endParaRPr lang="id-ID" altLang="id-ID" sz="1600"/>
            </a:p>
            <a:p>
              <a:pPr eaLnBrk="1" hangingPunct="1"/>
              <a:r>
                <a:rPr lang="id-ID" altLang="id-ID" sz="1600"/>
                <a:t>Bid. D ≤ </a:t>
              </a:r>
              <a:r>
                <a:rPr lang="en-US" altLang="id-ID" sz="1600"/>
                <a:t>2</a:t>
              </a:r>
              <a:r>
                <a:rPr lang="id-ID" altLang="id-ID" sz="1600"/>
                <a:t>0% x </a:t>
              </a:r>
              <a:r>
                <a:rPr lang="en-US" altLang="id-ID" sz="1600"/>
                <a:t>550</a:t>
              </a:r>
              <a:r>
                <a:rPr lang="id-ID" altLang="id-ID" sz="1600"/>
                <a:t> = </a:t>
              </a:r>
              <a:r>
                <a:rPr lang="en-US" altLang="id-ID" sz="1600"/>
                <a:t>110</a:t>
              </a:r>
              <a:endParaRPr lang="id-ID" altLang="id-ID" sz="1600"/>
            </a:p>
            <a:p>
              <a:pPr eaLnBrk="1" hangingPunct="1"/>
              <a:r>
                <a:rPr lang="id-ID" altLang="id-ID" sz="1600"/>
                <a:t>	</a:t>
              </a:r>
            </a:p>
            <a:p>
              <a:pPr eaLnBrk="1" hangingPunct="1"/>
              <a:r>
                <a:rPr lang="id-ID" altLang="id-ID" sz="1600"/>
                <a:t>AK Kumulatif yang harus dipenuhi adalah :</a:t>
              </a:r>
            </a:p>
            <a:p>
              <a:pPr eaLnBrk="1" hangingPunct="1"/>
              <a:r>
                <a:rPr lang="id-ID" altLang="id-ID" sz="1600"/>
                <a:t>Bid. A ≥ 30% x </a:t>
              </a:r>
              <a:r>
                <a:rPr lang="en-US" altLang="id-ID" sz="1600"/>
                <a:t>850</a:t>
              </a:r>
              <a:r>
                <a:rPr lang="id-ID" altLang="id-ID" sz="1600"/>
                <a:t> = </a:t>
              </a:r>
              <a:r>
                <a:rPr lang="en-US" altLang="id-ID" sz="1600"/>
                <a:t>2</a:t>
              </a:r>
              <a:r>
                <a:rPr lang="id-ID" altLang="id-ID" sz="1600"/>
                <a:t>55</a:t>
              </a:r>
            </a:p>
            <a:p>
              <a:pPr eaLnBrk="1" hangingPunct="1"/>
              <a:r>
                <a:rPr lang="id-ID" altLang="id-ID" sz="1600"/>
                <a:t>Bid. B ≥ </a:t>
              </a:r>
              <a:r>
                <a:rPr lang="en-US" altLang="id-ID" sz="1600"/>
                <a:t>25</a:t>
              </a:r>
              <a:r>
                <a:rPr lang="id-ID" altLang="id-ID" sz="1600"/>
                <a:t>% x </a:t>
              </a:r>
              <a:r>
                <a:rPr lang="en-US" altLang="id-ID" sz="1600"/>
                <a:t>850</a:t>
              </a:r>
              <a:r>
                <a:rPr lang="id-ID" altLang="id-ID" sz="1600"/>
                <a:t> = </a:t>
              </a:r>
              <a:r>
                <a:rPr lang="en-US" altLang="id-ID" sz="1600"/>
                <a:t>212,50</a:t>
              </a:r>
              <a:endParaRPr lang="id-ID" altLang="id-ID" sz="1600"/>
            </a:p>
            <a:p>
              <a:pPr eaLnBrk="1" hangingPunct="1"/>
              <a:r>
                <a:rPr lang="id-ID" altLang="id-ID" sz="1600"/>
                <a:t>Bid. C ≤ </a:t>
              </a:r>
              <a:r>
                <a:rPr lang="en-US" altLang="id-ID" sz="1600"/>
                <a:t>15</a:t>
              </a:r>
              <a:r>
                <a:rPr lang="id-ID" altLang="id-ID" sz="1600"/>
                <a:t>% x </a:t>
              </a:r>
              <a:r>
                <a:rPr lang="en-US" altLang="id-ID" sz="1600"/>
                <a:t>850</a:t>
              </a:r>
              <a:r>
                <a:rPr lang="id-ID" altLang="id-ID" sz="1600"/>
                <a:t> = </a:t>
              </a:r>
              <a:r>
                <a:rPr lang="en-US" altLang="id-ID" sz="1600"/>
                <a:t>127,50</a:t>
              </a:r>
              <a:endParaRPr lang="id-ID" altLang="id-ID" sz="1600"/>
            </a:p>
            <a:p>
              <a:pPr eaLnBrk="1" hangingPunct="1"/>
              <a:r>
                <a:rPr lang="id-ID" altLang="id-ID" sz="1600"/>
                <a:t>Bid. D ≤ </a:t>
              </a:r>
              <a:r>
                <a:rPr lang="en-US" altLang="id-ID" sz="1600"/>
                <a:t>2</a:t>
              </a:r>
              <a:r>
                <a:rPr lang="id-ID" altLang="id-ID" sz="1600"/>
                <a:t>0% x </a:t>
              </a:r>
              <a:r>
                <a:rPr lang="en-US" altLang="id-ID" sz="1600"/>
                <a:t>850</a:t>
              </a:r>
              <a:r>
                <a:rPr lang="id-ID" altLang="id-ID" sz="1600"/>
                <a:t> = </a:t>
              </a:r>
              <a:r>
                <a:rPr lang="en-US" altLang="id-ID" sz="1600"/>
                <a:t>170</a:t>
              </a:r>
              <a:endParaRPr lang="id-ID" altLang="id-ID" sz="1600"/>
            </a:p>
          </p:txBody>
        </p:sp>
        <p:sp>
          <p:nvSpPr>
            <p:cNvPr id="8" name="Right Brace 7"/>
            <p:cNvSpPr/>
            <p:nvPr/>
          </p:nvSpPr>
          <p:spPr>
            <a:xfrm>
              <a:off x="4362646" y="2774629"/>
              <a:ext cx="142810" cy="609593"/>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5620" name="TextBox 2"/>
            <p:cNvSpPr txBox="1">
              <a:spLocks noChangeArrowheads="1"/>
            </p:cNvSpPr>
            <p:nvPr/>
          </p:nvSpPr>
          <p:spPr bwMode="auto">
            <a:xfrm>
              <a:off x="4475724" y="2896531"/>
              <a:ext cx="922618" cy="369297"/>
            </a:xfrm>
            <a:prstGeom prst="rect">
              <a:avLst/>
            </a:prstGeom>
            <a:noFill/>
            <a:ln w="9525">
              <a:noFill/>
              <a:miter lim="800000"/>
              <a:headEnd/>
              <a:tailEnd/>
            </a:ln>
          </p:spPr>
          <p:txBody>
            <a:bodyPr wrap="none">
              <a:spAutoFit/>
            </a:bodyPr>
            <a:lstStyle/>
            <a:p>
              <a:pPr eaLnBrk="1" hangingPunct="1"/>
              <a:r>
                <a:rPr lang="en-US" altLang="id-ID"/>
                <a:t>8</a:t>
              </a:r>
              <a:r>
                <a:rPr lang="id-ID" altLang="id-ID"/>
                <a:t>0%</a:t>
              </a:r>
            </a:p>
          </p:txBody>
        </p:sp>
        <p:sp>
          <p:nvSpPr>
            <p:cNvPr id="10" name="Right Brace 9"/>
            <p:cNvSpPr/>
            <p:nvPr/>
          </p:nvSpPr>
          <p:spPr>
            <a:xfrm>
              <a:off x="4435185" y="4506571"/>
              <a:ext cx="142810" cy="609593"/>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5622" name="TextBox 13"/>
            <p:cNvSpPr txBox="1">
              <a:spLocks noChangeArrowheads="1"/>
            </p:cNvSpPr>
            <p:nvPr/>
          </p:nvSpPr>
          <p:spPr bwMode="auto">
            <a:xfrm>
              <a:off x="4578513" y="4627165"/>
              <a:ext cx="922618" cy="369297"/>
            </a:xfrm>
            <a:prstGeom prst="rect">
              <a:avLst/>
            </a:prstGeom>
            <a:noFill/>
            <a:ln w="9525">
              <a:noFill/>
              <a:miter lim="800000"/>
              <a:headEnd/>
              <a:tailEnd/>
            </a:ln>
          </p:spPr>
          <p:txBody>
            <a:bodyPr wrap="none">
              <a:spAutoFit/>
            </a:bodyPr>
            <a:lstStyle/>
            <a:p>
              <a:pPr eaLnBrk="1" hangingPunct="1"/>
              <a:r>
                <a:rPr lang="en-US" altLang="id-ID"/>
                <a:t>8</a:t>
              </a:r>
              <a:r>
                <a:rPr lang="id-ID" altLang="id-ID"/>
                <a:t>0%</a:t>
              </a:r>
            </a:p>
          </p:txBody>
        </p:sp>
      </p:grpSp>
      <p:grpSp>
        <p:nvGrpSpPr>
          <p:cNvPr id="25612" name="Group 2"/>
          <p:cNvGrpSpPr>
            <a:grpSpLocks/>
          </p:cNvGrpSpPr>
          <p:nvPr/>
        </p:nvGrpSpPr>
        <p:grpSpPr bwMode="auto">
          <a:xfrm>
            <a:off x="4730750" y="2133600"/>
            <a:ext cx="3971925" cy="3538538"/>
            <a:chOff x="431330" y="1730115"/>
            <a:chExt cx="5669181" cy="3539767"/>
          </a:xfrm>
        </p:grpSpPr>
        <p:sp>
          <p:nvSpPr>
            <p:cNvPr id="25613" name="TextBox 8"/>
            <p:cNvSpPr txBox="1">
              <a:spLocks noChangeArrowheads="1"/>
            </p:cNvSpPr>
            <p:nvPr/>
          </p:nvSpPr>
          <p:spPr bwMode="auto">
            <a:xfrm>
              <a:off x="431330" y="1730115"/>
              <a:ext cx="5669181" cy="3539767"/>
            </a:xfrm>
            <a:prstGeom prst="rect">
              <a:avLst/>
            </a:prstGeom>
            <a:noFill/>
            <a:ln w="9525">
              <a:noFill/>
              <a:miter lim="800000"/>
              <a:headEnd/>
              <a:tailEnd/>
            </a:ln>
          </p:spPr>
          <p:txBody>
            <a:bodyPr>
              <a:spAutoFit/>
            </a:bodyPr>
            <a:lstStyle/>
            <a:p>
              <a:pPr algn="just" eaLnBrk="1" hangingPunct="1"/>
              <a:r>
                <a:rPr lang="id-ID" altLang="id-ID" sz="1600">
                  <a:solidFill>
                    <a:srgbClr val="FF0000"/>
                  </a:solidFill>
                </a:rPr>
                <a:t>AK yang diperlukan </a:t>
              </a:r>
              <a:r>
                <a:rPr lang="en-US" altLang="id-ID" sz="1600">
                  <a:solidFill>
                    <a:srgbClr val="FF0000"/>
                  </a:solidFill>
                </a:rPr>
                <a:t>850</a:t>
              </a:r>
              <a:r>
                <a:rPr lang="id-ID" altLang="id-ID" sz="1600">
                  <a:solidFill>
                    <a:srgbClr val="FF0000"/>
                  </a:solidFill>
                </a:rPr>
                <a:t> – 300 = </a:t>
              </a:r>
              <a:r>
                <a:rPr lang="en-US" altLang="id-ID" sz="1600">
                  <a:solidFill>
                    <a:srgbClr val="FF0000"/>
                  </a:solidFill>
                </a:rPr>
                <a:t>550</a:t>
              </a:r>
              <a:r>
                <a:rPr lang="id-ID" altLang="id-ID" sz="1600">
                  <a:solidFill>
                    <a:srgbClr val="FF0000"/>
                  </a:solidFill>
                </a:rPr>
                <a:t> kum</a:t>
              </a:r>
            </a:p>
            <a:p>
              <a:pPr algn="just" eaLnBrk="1" hangingPunct="1"/>
              <a:endParaRPr lang="id-ID" altLang="id-ID" sz="1600">
                <a:solidFill>
                  <a:srgbClr val="FF0000"/>
                </a:solidFill>
              </a:endParaRPr>
            </a:p>
            <a:p>
              <a:pPr algn="just" eaLnBrk="1" hangingPunct="1"/>
              <a:r>
                <a:rPr lang="id-ID" altLang="id-ID" sz="1600"/>
                <a:t>AK perbidang yang diperlukan adalah :</a:t>
              </a:r>
            </a:p>
            <a:p>
              <a:pPr algn="just" eaLnBrk="1" hangingPunct="1"/>
              <a:r>
                <a:rPr lang="id-ID" altLang="id-ID" sz="1600"/>
                <a:t>Bid. A ≥ </a:t>
              </a:r>
              <a:r>
                <a:rPr lang="en-US" altLang="id-ID" sz="1600"/>
                <a:t>35</a:t>
              </a:r>
              <a:r>
                <a:rPr lang="id-ID" altLang="id-ID" sz="1600"/>
                <a:t>% x </a:t>
              </a:r>
              <a:r>
                <a:rPr lang="en-US" altLang="id-ID" sz="1600"/>
                <a:t>550</a:t>
              </a:r>
              <a:r>
                <a:rPr lang="id-ID" altLang="id-ID" sz="1600"/>
                <a:t>= </a:t>
              </a:r>
              <a:r>
                <a:rPr lang="en-US" altLang="id-ID" sz="1600"/>
                <a:t>192,50</a:t>
              </a:r>
              <a:endParaRPr lang="id-ID" altLang="id-ID" sz="1600"/>
            </a:p>
            <a:p>
              <a:pPr algn="just" eaLnBrk="1" hangingPunct="1"/>
              <a:r>
                <a:rPr lang="id-ID" altLang="id-ID" sz="1600"/>
                <a:t>Bid. B ≥ </a:t>
              </a:r>
              <a:r>
                <a:rPr lang="en-US" altLang="id-ID" sz="1600"/>
                <a:t>45</a:t>
              </a:r>
              <a:r>
                <a:rPr lang="id-ID" altLang="id-ID" sz="1600"/>
                <a:t>% x </a:t>
              </a:r>
              <a:r>
                <a:rPr lang="en-US" altLang="id-ID" sz="1600"/>
                <a:t>550</a:t>
              </a:r>
              <a:r>
                <a:rPr lang="id-ID" altLang="id-ID" sz="1600"/>
                <a:t>= </a:t>
              </a:r>
              <a:r>
                <a:rPr lang="en-US" altLang="id-ID" sz="1600"/>
                <a:t>247,50</a:t>
              </a:r>
              <a:endParaRPr lang="id-ID" altLang="id-ID" sz="1600"/>
            </a:p>
            <a:p>
              <a:pPr algn="just" eaLnBrk="1" hangingPunct="1"/>
              <a:r>
                <a:rPr lang="id-ID" altLang="id-ID" sz="1600"/>
                <a:t>Bid. C ≤ 10% x </a:t>
              </a:r>
              <a:r>
                <a:rPr lang="en-US" altLang="id-ID" sz="1600"/>
                <a:t>550</a:t>
              </a:r>
              <a:r>
                <a:rPr lang="id-ID" altLang="id-ID" sz="1600"/>
                <a:t>= </a:t>
              </a:r>
              <a:r>
                <a:rPr lang="en-US" altLang="id-ID" sz="1600"/>
                <a:t>55</a:t>
              </a:r>
              <a:endParaRPr lang="id-ID" altLang="id-ID" sz="1600"/>
            </a:p>
            <a:p>
              <a:pPr algn="just" eaLnBrk="1" hangingPunct="1"/>
              <a:r>
                <a:rPr lang="id-ID" altLang="id-ID" sz="1600"/>
                <a:t>Bid. D ≤ 10% x </a:t>
              </a:r>
              <a:r>
                <a:rPr lang="en-US" altLang="id-ID" sz="1600"/>
                <a:t>550</a:t>
              </a:r>
              <a:r>
                <a:rPr lang="id-ID" altLang="id-ID" sz="1600"/>
                <a:t>= </a:t>
              </a:r>
              <a:r>
                <a:rPr lang="en-US" altLang="id-ID" sz="1600"/>
                <a:t>55</a:t>
              </a:r>
              <a:endParaRPr lang="id-ID" altLang="id-ID" sz="1600"/>
            </a:p>
            <a:p>
              <a:pPr algn="just" eaLnBrk="1" hangingPunct="1"/>
              <a:r>
                <a:rPr lang="id-ID" altLang="id-ID" sz="1600"/>
                <a:t>	</a:t>
              </a:r>
            </a:p>
            <a:p>
              <a:pPr algn="just" eaLnBrk="1" hangingPunct="1"/>
              <a:r>
                <a:rPr lang="id-ID" altLang="id-ID" sz="1600"/>
                <a:t>AK Kumulatif yang harus dipenuhi adalah :</a:t>
              </a:r>
            </a:p>
            <a:p>
              <a:pPr algn="just" eaLnBrk="1" hangingPunct="1"/>
              <a:r>
                <a:rPr lang="id-ID" altLang="id-ID" sz="1600"/>
                <a:t>Bid. A ≥ </a:t>
              </a:r>
              <a:r>
                <a:rPr lang="en-US" altLang="id-ID" sz="1600"/>
                <a:t>35</a:t>
              </a:r>
              <a:r>
                <a:rPr lang="id-ID" altLang="id-ID" sz="1600"/>
                <a:t>% x </a:t>
              </a:r>
              <a:r>
                <a:rPr lang="en-US" altLang="id-ID" sz="1600"/>
                <a:t>850 </a:t>
              </a:r>
              <a:r>
                <a:rPr lang="id-ID" altLang="id-ID" sz="1600"/>
                <a:t>= </a:t>
              </a:r>
              <a:r>
                <a:rPr lang="en-US" altLang="id-ID" sz="1600"/>
                <a:t>297,5</a:t>
              </a:r>
              <a:endParaRPr lang="id-ID" altLang="id-ID" sz="1600"/>
            </a:p>
            <a:p>
              <a:pPr algn="just" eaLnBrk="1" hangingPunct="1"/>
              <a:r>
                <a:rPr lang="id-ID" altLang="id-ID" sz="1600"/>
                <a:t>Bid. B ≥ </a:t>
              </a:r>
              <a:r>
                <a:rPr lang="en-US" altLang="id-ID" sz="1600"/>
                <a:t>45</a:t>
              </a:r>
              <a:r>
                <a:rPr lang="id-ID" altLang="id-ID" sz="1600"/>
                <a:t>% x </a:t>
              </a:r>
              <a:r>
                <a:rPr lang="en-US" altLang="id-ID" sz="1600"/>
                <a:t>850 </a:t>
              </a:r>
              <a:r>
                <a:rPr lang="id-ID" altLang="id-ID" sz="1600"/>
                <a:t>= </a:t>
              </a:r>
              <a:r>
                <a:rPr lang="en-US" altLang="id-ID" sz="1600"/>
                <a:t>382,5</a:t>
              </a:r>
              <a:endParaRPr lang="id-ID" altLang="id-ID" sz="1600"/>
            </a:p>
            <a:p>
              <a:pPr algn="just" eaLnBrk="1" hangingPunct="1"/>
              <a:r>
                <a:rPr lang="id-ID" altLang="id-ID" sz="1600"/>
                <a:t>Bid. C ≤ 10% x </a:t>
              </a:r>
              <a:r>
                <a:rPr lang="en-US" altLang="id-ID" sz="1600"/>
                <a:t>850 </a:t>
              </a:r>
              <a:r>
                <a:rPr lang="id-ID" altLang="id-ID" sz="1600"/>
                <a:t>= </a:t>
              </a:r>
              <a:r>
                <a:rPr lang="en-US" altLang="id-ID" sz="1600"/>
                <a:t>85</a:t>
              </a:r>
              <a:endParaRPr lang="id-ID" altLang="id-ID" sz="1600"/>
            </a:p>
            <a:p>
              <a:pPr algn="just" eaLnBrk="1" hangingPunct="1"/>
              <a:r>
                <a:rPr lang="id-ID" altLang="id-ID" sz="1600"/>
                <a:t>Bid. D ≤ 10% x </a:t>
              </a:r>
              <a:r>
                <a:rPr lang="en-US" altLang="id-ID" sz="1600"/>
                <a:t>850 </a:t>
              </a:r>
              <a:r>
                <a:rPr lang="id-ID" altLang="id-ID" sz="1600"/>
                <a:t>= </a:t>
              </a:r>
              <a:r>
                <a:rPr lang="en-US" altLang="id-ID" sz="1600"/>
                <a:t>85</a:t>
              </a:r>
              <a:endParaRPr lang="id-ID" altLang="id-ID" sz="1600"/>
            </a:p>
          </p:txBody>
        </p:sp>
        <p:sp>
          <p:nvSpPr>
            <p:cNvPr id="14" name="Right Brace 13"/>
            <p:cNvSpPr/>
            <p:nvPr/>
          </p:nvSpPr>
          <p:spPr>
            <a:xfrm>
              <a:off x="4222114" y="2528905"/>
              <a:ext cx="142748" cy="609812"/>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5615" name="TextBox 2"/>
            <p:cNvSpPr txBox="1">
              <a:spLocks noChangeArrowheads="1"/>
            </p:cNvSpPr>
            <p:nvPr/>
          </p:nvSpPr>
          <p:spPr bwMode="auto">
            <a:xfrm>
              <a:off x="4335003" y="2648836"/>
              <a:ext cx="646112" cy="368300"/>
            </a:xfrm>
            <a:prstGeom prst="rect">
              <a:avLst/>
            </a:prstGeom>
            <a:noFill/>
            <a:ln w="9525">
              <a:noFill/>
              <a:miter lim="800000"/>
              <a:headEnd/>
              <a:tailEnd/>
            </a:ln>
          </p:spPr>
          <p:txBody>
            <a:bodyPr wrap="none">
              <a:spAutoFit/>
            </a:bodyPr>
            <a:lstStyle/>
            <a:p>
              <a:pPr eaLnBrk="1" hangingPunct="1"/>
              <a:r>
                <a:rPr lang="id-ID" altLang="id-ID"/>
                <a:t>90%</a:t>
              </a:r>
            </a:p>
          </p:txBody>
        </p:sp>
        <p:sp>
          <p:nvSpPr>
            <p:cNvPr id="18" name="Right Brace 17"/>
            <p:cNvSpPr/>
            <p:nvPr/>
          </p:nvSpPr>
          <p:spPr>
            <a:xfrm>
              <a:off x="4346736" y="4291642"/>
              <a:ext cx="142750" cy="608223"/>
            </a:xfrm>
            <a:prstGeom prst="rightBrace">
              <a:avLst>
                <a:gd name="adj1" fmla="val 8333"/>
                <a:gd name="adj2" fmla="val 51244"/>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5617" name="TextBox 13"/>
            <p:cNvSpPr txBox="1">
              <a:spLocks noChangeArrowheads="1"/>
            </p:cNvSpPr>
            <p:nvPr/>
          </p:nvSpPr>
          <p:spPr bwMode="auto">
            <a:xfrm>
              <a:off x="4489187" y="4411406"/>
              <a:ext cx="646112" cy="369888"/>
            </a:xfrm>
            <a:prstGeom prst="rect">
              <a:avLst/>
            </a:prstGeom>
            <a:noFill/>
            <a:ln w="9525">
              <a:noFill/>
              <a:miter lim="800000"/>
              <a:headEnd/>
              <a:tailEnd/>
            </a:ln>
          </p:spPr>
          <p:txBody>
            <a:bodyPr wrap="none">
              <a:spAutoFit/>
            </a:bodyPr>
            <a:lstStyle/>
            <a:p>
              <a:pPr eaLnBrk="1" hangingPunct="1"/>
              <a:r>
                <a:rPr lang="id-ID" altLang="id-ID"/>
                <a:t>90%</a:t>
              </a:r>
            </a:p>
          </p:txBody>
        </p:sp>
      </p:grpSp>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3"/>
          <p:cNvSpPr>
            <a:spLocks noChangeArrowheads="1"/>
          </p:cNvSpPr>
          <p:nvPr/>
        </p:nvSpPr>
        <p:spPr bwMode="auto">
          <a:xfrm>
            <a:off x="728663" y="657225"/>
            <a:ext cx="7891462" cy="461963"/>
          </a:xfrm>
          <a:prstGeom prst="rect">
            <a:avLst/>
          </a:prstGeom>
          <a:solidFill>
            <a:schemeClr val="tx2"/>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sz="2400" b="1" dirty="0">
                <a:solidFill>
                  <a:srgbClr val="191919"/>
                </a:solidFill>
                <a:latin typeface="Agency FB" panose="020B0503020202020204" pitchFamily="34" charset="0"/>
              </a:rPr>
              <a:t>Syarat Kenaikan Jabatan Dosen</a:t>
            </a:r>
            <a:endParaRPr lang="en-US" sz="2400" b="1" dirty="0">
              <a:solidFill>
                <a:srgbClr val="191919"/>
              </a:solidFill>
              <a:latin typeface="Agency FB" panose="020B0503020202020204" pitchFamily="34" charset="0"/>
            </a:endParaRPr>
          </a:p>
        </p:txBody>
      </p:sp>
      <p:graphicFrame>
        <p:nvGraphicFramePr>
          <p:cNvPr id="9" name="Table 8"/>
          <p:cNvGraphicFramePr>
            <a:graphicFrameLocks noGrp="1"/>
          </p:cNvGraphicFramePr>
          <p:nvPr/>
        </p:nvGraphicFramePr>
        <p:xfrm>
          <a:off x="755650" y="1341438"/>
          <a:ext cx="8023225" cy="2828927"/>
        </p:xfrm>
        <a:graphic>
          <a:graphicData uri="http://schemas.openxmlformats.org/drawingml/2006/table">
            <a:tbl>
              <a:tblPr firstRow="1" bandRow="1">
                <a:tableStyleId>{5C22544A-7EE6-4342-B048-85BDC9FD1C3A}</a:tableStyleId>
              </a:tblPr>
              <a:tblGrid>
                <a:gridCol w="501452"/>
                <a:gridCol w="7521773"/>
              </a:tblGrid>
              <a:tr h="539742">
                <a:tc>
                  <a:txBody>
                    <a:bodyPr/>
                    <a:lstStyle/>
                    <a:p>
                      <a:pPr algn="ctr"/>
                      <a:r>
                        <a:rPr lang="en-US" sz="1800" b="1" dirty="0" smtClean="0">
                          <a:solidFill>
                            <a:srgbClr val="191919"/>
                          </a:solidFill>
                          <a:latin typeface="Agency FB" panose="020B0503020202020204" pitchFamily="34" charset="0"/>
                        </a:rPr>
                        <a:t>No </a:t>
                      </a:r>
                      <a:endParaRPr lang="en-US" sz="1800" b="1" dirty="0">
                        <a:solidFill>
                          <a:srgbClr val="191919"/>
                        </a:solidFill>
                        <a:latin typeface="Agency FB" panose="020B0503020202020204" pitchFamily="34" charset="0"/>
                      </a:endParaRPr>
                    </a:p>
                  </a:txBody>
                  <a:tcPr marL="91438" marR="91438" marT="45648" marB="45648"/>
                </a:tc>
                <a:tc>
                  <a:txBody>
                    <a:bodyPr/>
                    <a:lstStyle/>
                    <a:p>
                      <a:pPr algn="ctr"/>
                      <a:r>
                        <a:rPr lang="en-US" sz="2400" b="1" dirty="0" err="1" smtClean="0">
                          <a:solidFill>
                            <a:srgbClr val="191919"/>
                          </a:solidFill>
                          <a:latin typeface="Agency FB" panose="020B0503020202020204" pitchFamily="34" charset="0"/>
                        </a:rPr>
                        <a:t>Naik</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Jabatan</a:t>
                      </a:r>
                      <a:r>
                        <a:rPr lang="en-US" sz="2400" b="1" baseline="0" dirty="0" smtClean="0">
                          <a:solidFill>
                            <a:srgbClr val="191919"/>
                          </a:solidFill>
                          <a:latin typeface="Agency FB" panose="020B0503020202020204" pitchFamily="34" charset="0"/>
                        </a:rPr>
                        <a:t> d</a:t>
                      </a:r>
                      <a:r>
                        <a:rPr lang="id-ID" sz="2400" b="1" baseline="0" dirty="0" smtClean="0">
                          <a:solidFill>
                            <a:srgbClr val="191919"/>
                          </a:solidFill>
                          <a:latin typeface="Agency FB" panose="020B0503020202020204" pitchFamily="34" charset="0"/>
                        </a:rPr>
                        <a:t>a</a:t>
                      </a:r>
                      <a:r>
                        <a:rPr lang="en-US" sz="2400" b="1" baseline="0" dirty="0" smtClean="0">
                          <a:solidFill>
                            <a:srgbClr val="191919"/>
                          </a:solidFill>
                          <a:latin typeface="Agency FB" panose="020B0503020202020204" pitchFamily="34" charset="0"/>
                        </a:rPr>
                        <a:t>r</a:t>
                      </a:r>
                      <a:r>
                        <a:rPr lang="id-ID" sz="2400" b="1" baseline="0" dirty="0" smtClean="0">
                          <a:solidFill>
                            <a:srgbClr val="191919"/>
                          </a:solidFill>
                          <a:latin typeface="Agency FB" panose="020B0503020202020204" pitchFamily="34" charset="0"/>
                        </a:rPr>
                        <a:t>i</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Asisten</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Ahli</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ke</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Lektor</a:t>
                      </a:r>
                      <a:endParaRPr lang="en-US" sz="2400" b="1" dirty="0">
                        <a:solidFill>
                          <a:srgbClr val="191919"/>
                        </a:solidFill>
                        <a:latin typeface="Agency FB" panose="020B0503020202020204" pitchFamily="34" charset="0"/>
                      </a:endParaRPr>
                    </a:p>
                  </a:txBody>
                  <a:tcPr marL="91438" marR="91438" marT="45648" marB="45648"/>
                </a:tc>
              </a:tr>
              <a:tr h="492175">
                <a:tc>
                  <a:txBody>
                    <a:bodyPr/>
                    <a:lstStyle/>
                    <a:p>
                      <a:pPr algn="ctr"/>
                      <a:r>
                        <a:rPr lang="en-US" sz="1800" b="1" dirty="0" smtClean="0">
                          <a:latin typeface="Agency FB" panose="020B0503020202020204" pitchFamily="34" charset="0"/>
                        </a:rPr>
                        <a:t>1</a:t>
                      </a:r>
                      <a:endParaRPr lang="en-US" sz="1800" b="1" dirty="0">
                        <a:latin typeface="Agency FB" panose="020B0503020202020204" pitchFamily="34" charset="0"/>
                      </a:endParaRPr>
                    </a:p>
                  </a:txBody>
                  <a:tcPr marL="91438" marR="91438" marT="45648" marB="45648"/>
                </a:tc>
                <a:tc>
                  <a:txBody>
                    <a:bodyPr/>
                    <a:lstStyle/>
                    <a:p>
                      <a:pPr algn="l"/>
                      <a:r>
                        <a:rPr lang="en-US" sz="1800" b="1" dirty="0" err="1" smtClean="0">
                          <a:latin typeface="Agency FB" panose="020B0503020202020204" pitchFamily="34" charset="0"/>
                        </a:rPr>
                        <a:t>Sekurang-kurangnya</a:t>
                      </a:r>
                      <a:r>
                        <a:rPr lang="en-US" sz="1800" b="1" dirty="0" smtClean="0">
                          <a:latin typeface="Agency FB" panose="020B0503020202020204" pitchFamily="34" charset="0"/>
                        </a:rPr>
                        <a:t> </a:t>
                      </a:r>
                      <a:r>
                        <a:rPr lang="en-US" sz="1800" b="1" dirty="0" err="1" smtClean="0">
                          <a:latin typeface="Agency FB" panose="020B0503020202020204" pitchFamily="34" charset="0"/>
                        </a:rPr>
                        <a:t>telah</a:t>
                      </a:r>
                      <a:r>
                        <a:rPr lang="en-US" sz="1800" b="1" dirty="0" smtClean="0">
                          <a:latin typeface="Agency FB" panose="020B0503020202020204" pitchFamily="34" charset="0"/>
                        </a:rPr>
                        <a:t> </a:t>
                      </a:r>
                      <a:r>
                        <a:rPr lang="id-ID" sz="1800" b="1" dirty="0" smtClean="0">
                          <a:solidFill>
                            <a:schemeClr val="accent4">
                              <a:lumMod val="75000"/>
                            </a:schemeClr>
                          </a:solidFill>
                          <a:latin typeface="Agency FB" panose="020B0503020202020204" pitchFamily="34" charset="0"/>
                        </a:rPr>
                        <a:t>2</a:t>
                      </a:r>
                      <a:r>
                        <a:rPr lang="en-US" sz="1800" b="1" dirty="0" smtClean="0">
                          <a:solidFill>
                            <a:schemeClr val="accent4">
                              <a:lumMod val="75000"/>
                            </a:schemeClr>
                          </a:solidFill>
                          <a:latin typeface="Agency FB" panose="020B0503020202020204" pitchFamily="34" charset="0"/>
                        </a:rPr>
                        <a:t> </a:t>
                      </a:r>
                      <a:r>
                        <a:rPr lang="en-US" sz="1800" b="1" dirty="0" err="1" smtClean="0">
                          <a:solidFill>
                            <a:schemeClr val="accent4">
                              <a:lumMod val="75000"/>
                            </a:schemeClr>
                          </a:solidFill>
                          <a:latin typeface="Agency FB" panose="020B0503020202020204" pitchFamily="34" charset="0"/>
                        </a:rPr>
                        <a:t>tahun</a:t>
                      </a:r>
                      <a:r>
                        <a:rPr lang="en-US" sz="1800" b="1" dirty="0" smtClean="0">
                          <a:solidFill>
                            <a:schemeClr val="accent4">
                              <a:lumMod val="75000"/>
                            </a:schemeClr>
                          </a:solidFill>
                          <a:latin typeface="Agency FB" panose="020B0503020202020204" pitchFamily="34" charset="0"/>
                        </a:rPr>
                        <a:t> </a:t>
                      </a:r>
                      <a:r>
                        <a:rPr lang="en-US" sz="1800" b="1" dirty="0" err="1" smtClean="0">
                          <a:solidFill>
                            <a:schemeClr val="accent4">
                              <a:lumMod val="75000"/>
                            </a:schemeClr>
                          </a:solidFill>
                          <a:latin typeface="Agency FB" panose="020B0503020202020204" pitchFamily="34" charset="0"/>
                        </a:rPr>
                        <a:t>dari</a:t>
                      </a:r>
                      <a:r>
                        <a:rPr lang="en-US" sz="1800" b="1" dirty="0" smtClean="0">
                          <a:solidFill>
                            <a:schemeClr val="accent4">
                              <a:lumMod val="75000"/>
                            </a:schemeClr>
                          </a:solidFill>
                          <a:latin typeface="Agency FB" panose="020B0503020202020204" pitchFamily="34" charset="0"/>
                        </a:rPr>
                        <a:t> </a:t>
                      </a:r>
                      <a:r>
                        <a:rPr lang="en-US" sz="1800" b="1" dirty="0" err="1" smtClean="0">
                          <a:solidFill>
                            <a:schemeClr val="accent4">
                              <a:lumMod val="75000"/>
                            </a:schemeClr>
                          </a:solidFill>
                          <a:latin typeface="Agency FB" panose="020B0503020202020204" pitchFamily="34" charset="0"/>
                        </a:rPr>
                        <a:t>jabatan</a:t>
                      </a:r>
                      <a:r>
                        <a:rPr lang="en-US" sz="1800" b="1" dirty="0" smtClean="0">
                          <a:solidFill>
                            <a:schemeClr val="accent4">
                              <a:lumMod val="75000"/>
                            </a:schemeClr>
                          </a:solidFill>
                          <a:latin typeface="Agency FB" panose="020B0503020202020204" pitchFamily="34" charset="0"/>
                        </a:rPr>
                        <a:t> </a:t>
                      </a:r>
                      <a:r>
                        <a:rPr lang="en-US" sz="1800" b="1" dirty="0" err="1" smtClean="0">
                          <a:solidFill>
                            <a:schemeClr val="accent4">
                              <a:lumMod val="75000"/>
                            </a:schemeClr>
                          </a:solidFill>
                          <a:latin typeface="Agency FB" panose="020B0503020202020204" pitchFamily="34" charset="0"/>
                        </a:rPr>
                        <a:t>Asisten</a:t>
                      </a:r>
                      <a:r>
                        <a:rPr lang="en-US" sz="1800" b="1" dirty="0" smtClean="0">
                          <a:solidFill>
                            <a:schemeClr val="accent4">
                              <a:lumMod val="75000"/>
                            </a:schemeClr>
                          </a:solidFill>
                          <a:latin typeface="Agency FB" panose="020B0503020202020204" pitchFamily="34" charset="0"/>
                        </a:rPr>
                        <a:t> </a:t>
                      </a:r>
                      <a:r>
                        <a:rPr lang="en-US" sz="1800" b="1" dirty="0" err="1" smtClean="0">
                          <a:solidFill>
                            <a:schemeClr val="accent4">
                              <a:lumMod val="75000"/>
                            </a:schemeClr>
                          </a:solidFill>
                          <a:latin typeface="Agency FB" panose="020B0503020202020204" pitchFamily="34" charset="0"/>
                        </a:rPr>
                        <a:t>Ahli</a:t>
                      </a:r>
                      <a:r>
                        <a:rPr lang="id-ID" sz="1800" b="1" dirty="0" smtClean="0">
                          <a:solidFill>
                            <a:schemeClr val="accent4">
                              <a:lumMod val="75000"/>
                            </a:schemeClr>
                          </a:solidFill>
                          <a:latin typeface="Agency FB" panose="020B0503020202020204" pitchFamily="34" charset="0"/>
                        </a:rPr>
                        <a:t>;</a:t>
                      </a:r>
                      <a:endParaRPr lang="en-US" sz="1800" b="1" dirty="0">
                        <a:latin typeface="Agency FB" panose="020B0503020202020204" pitchFamily="34" charset="0"/>
                      </a:endParaRPr>
                    </a:p>
                  </a:txBody>
                  <a:tcPr marL="91438" marR="91438" marT="45648" marB="45648"/>
                </a:tc>
              </a:tr>
              <a:tr h="578537">
                <a:tc>
                  <a:txBody>
                    <a:bodyPr/>
                    <a:lstStyle/>
                    <a:p>
                      <a:pPr algn="ctr"/>
                      <a:r>
                        <a:rPr lang="en-US" sz="1800" b="1" dirty="0" smtClean="0">
                          <a:latin typeface="Agency FB" panose="020B0503020202020204" pitchFamily="34" charset="0"/>
                        </a:rPr>
                        <a:t>2</a:t>
                      </a:r>
                      <a:endParaRPr lang="en-US" sz="1800" b="1" dirty="0">
                        <a:latin typeface="Agency FB" panose="020B0503020202020204" pitchFamily="34" charset="0"/>
                      </a:endParaRPr>
                    </a:p>
                  </a:txBody>
                  <a:tcPr marL="91438" marR="91438" marT="45648" marB="45648"/>
                </a:tc>
                <a:tc>
                  <a:txBody>
                    <a:bodyPr/>
                    <a:lstStyle/>
                    <a:p>
                      <a:pPr algn="l"/>
                      <a:r>
                        <a:rPr lang="en-US" sz="1800" b="1" dirty="0" err="1" smtClean="0">
                          <a:latin typeface="Agency FB" panose="020B0503020202020204" pitchFamily="34" charset="0"/>
                        </a:rPr>
                        <a:t>Memenuhi</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angka</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kredit</a:t>
                      </a:r>
                      <a:r>
                        <a:rPr lang="en-US" sz="1800" b="1" baseline="0" dirty="0" smtClean="0">
                          <a:latin typeface="Agency FB" panose="020B0503020202020204" pitchFamily="34" charset="0"/>
                        </a:rPr>
                        <a:t> yang </a:t>
                      </a:r>
                      <a:r>
                        <a:rPr lang="en-US" sz="1800" b="1" baseline="0" dirty="0" err="1" smtClean="0">
                          <a:latin typeface="Agency FB" panose="020B0503020202020204" pitchFamily="34" charset="0"/>
                        </a:rPr>
                        <a:t>dipersyaratkan</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baik</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secara</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kumulatif</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atau</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perbidangnya</a:t>
                      </a:r>
                      <a:r>
                        <a:rPr lang="id-ID" sz="1800" b="1" baseline="0" dirty="0" smtClean="0">
                          <a:latin typeface="Agency FB" panose="020B0503020202020204" pitchFamily="34" charset="0"/>
                        </a:rPr>
                        <a:t>;</a:t>
                      </a:r>
                      <a:endParaRPr lang="en-US" sz="1800" b="1" dirty="0">
                        <a:latin typeface="Agency FB" panose="020B0503020202020204" pitchFamily="34" charset="0"/>
                      </a:endParaRPr>
                    </a:p>
                  </a:txBody>
                  <a:tcPr marL="91438" marR="91438" marT="45648" marB="45648"/>
                </a:tc>
              </a:tr>
              <a:tr h="578537">
                <a:tc>
                  <a:txBody>
                    <a:bodyPr/>
                    <a:lstStyle/>
                    <a:p>
                      <a:pPr algn="ctr"/>
                      <a:r>
                        <a:rPr lang="en-US" sz="1800" b="1" dirty="0" smtClean="0">
                          <a:latin typeface="Agency FB" panose="020B0503020202020204" pitchFamily="34" charset="0"/>
                        </a:rPr>
                        <a:t>3</a:t>
                      </a:r>
                      <a:endParaRPr lang="en-US" sz="1800" b="1" dirty="0">
                        <a:latin typeface="Agency FB" panose="020B0503020202020204" pitchFamily="34" charset="0"/>
                      </a:endParaRPr>
                    </a:p>
                  </a:txBody>
                  <a:tcPr marL="91438" marR="91438" marT="45648" marB="45648"/>
                </a:tc>
                <a:tc>
                  <a:txBody>
                    <a:bodyPr/>
                    <a:lstStyle/>
                    <a:p>
                      <a:pPr algn="l"/>
                      <a:r>
                        <a:rPr lang="en-US" sz="1800" b="1" dirty="0" err="1" smtClean="0">
                          <a:latin typeface="Agency FB" panose="020B0503020202020204" pitchFamily="34" charset="0"/>
                        </a:rPr>
                        <a:t>Memiliki</a:t>
                      </a:r>
                      <a:r>
                        <a:rPr lang="en-US" sz="1800" b="1" dirty="0" smtClean="0">
                          <a:latin typeface="Agency FB" panose="020B0503020202020204" pitchFamily="34" charset="0"/>
                        </a:rPr>
                        <a:t> </a:t>
                      </a:r>
                      <a:r>
                        <a:rPr lang="id-ID" sz="1800" b="1" dirty="0" smtClean="0">
                          <a:latin typeface="Agency FB" panose="020B0503020202020204" pitchFamily="34" charset="0"/>
                        </a:rPr>
                        <a:t>karya </a:t>
                      </a:r>
                      <a:r>
                        <a:rPr lang="en-US" sz="1800" b="1" dirty="0" err="1" smtClean="0">
                          <a:latin typeface="Agency FB" panose="020B0503020202020204" pitchFamily="34" charset="0"/>
                        </a:rPr>
                        <a:t>ilmiah</a:t>
                      </a:r>
                      <a:r>
                        <a:rPr lang="en-US" sz="1800" b="1" dirty="0" smtClean="0">
                          <a:latin typeface="Agency FB" panose="020B0503020202020204" pitchFamily="34" charset="0"/>
                        </a:rPr>
                        <a:t> </a:t>
                      </a:r>
                      <a:r>
                        <a:rPr lang="id-ID" sz="1800" b="1" dirty="0" smtClean="0">
                          <a:latin typeface="Agency FB" panose="020B0503020202020204" pitchFamily="34" charset="0"/>
                        </a:rPr>
                        <a:t>yang dipublikasikan pada </a:t>
                      </a:r>
                      <a:r>
                        <a:rPr lang="en-US" sz="1800" b="1" dirty="0" err="1" smtClean="0">
                          <a:latin typeface="Agency FB" panose="020B0503020202020204" pitchFamily="34" charset="0"/>
                        </a:rPr>
                        <a:t>jurnal</a:t>
                      </a:r>
                      <a:r>
                        <a:rPr lang="en-US" sz="1800" b="1" dirty="0" smtClean="0">
                          <a:latin typeface="Agency FB" panose="020B0503020202020204" pitchFamily="34" charset="0"/>
                        </a:rPr>
                        <a:t> </a:t>
                      </a:r>
                      <a:r>
                        <a:rPr lang="en-US" sz="1800" b="1" dirty="0" err="1" smtClean="0">
                          <a:latin typeface="Agency FB" panose="020B0503020202020204" pitchFamily="34" charset="0"/>
                        </a:rPr>
                        <a:t>nasional</a:t>
                      </a:r>
                      <a:r>
                        <a:rPr lang="en-US" sz="1800" b="1" dirty="0" smtClean="0">
                          <a:latin typeface="Agency FB" panose="020B0503020202020204" pitchFamily="34" charset="0"/>
                        </a:rPr>
                        <a:t> </a:t>
                      </a:r>
                      <a:r>
                        <a:rPr lang="en-US" sz="1800" b="1" baseline="0" dirty="0" smtClean="0">
                          <a:latin typeface="Agency FB" panose="020B0503020202020204" pitchFamily="34" charset="0"/>
                        </a:rPr>
                        <a:t>s</a:t>
                      </a:r>
                      <a:r>
                        <a:rPr lang="id-ID" sz="1800" b="1" baseline="0" dirty="0" smtClean="0">
                          <a:latin typeface="Agency FB" panose="020B0503020202020204" pitchFamily="34" charset="0"/>
                        </a:rPr>
                        <a:t>e</a:t>
                      </a:r>
                      <a:r>
                        <a:rPr lang="en-US" sz="1800" b="1" baseline="0" dirty="0" smtClean="0">
                          <a:latin typeface="Agency FB" panose="020B0503020202020204" pitchFamily="34" charset="0"/>
                        </a:rPr>
                        <a:t>b</a:t>
                      </a:r>
                      <a:r>
                        <a:rPr lang="id-ID" sz="1800" b="1" baseline="0" dirty="0" smtClean="0">
                          <a:latin typeface="Agency FB" panose="020B0503020202020204" pitchFamily="34" charset="0"/>
                        </a:rPr>
                        <a:t>a</a:t>
                      </a:r>
                      <a:r>
                        <a:rPr lang="en-US" sz="1800" b="1" baseline="0" dirty="0" smtClean="0">
                          <a:latin typeface="Agency FB" panose="020B0503020202020204" pitchFamily="34" charset="0"/>
                        </a:rPr>
                        <a:t>g</a:t>
                      </a:r>
                      <a:r>
                        <a:rPr lang="id-ID" sz="1800" b="1" baseline="0" dirty="0" smtClean="0">
                          <a:latin typeface="Agency FB" panose="020B0503020202020204" pitchFamily="34" charset="0"/>
                        </a:rPr>
                        <a:t>ai</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penulis</a:t>
                      </a:r>
                      <a:r>
                        <a:rPr lang="id-ID" sz="1800" b="1" baseline="0" dirty="0" smtClean="0">
                          <a:latin typeface="Agency FB" panose="020B0503020202020204" pitchFamily="34" charset="0"/>
                        </a:rPr>
                        <a:t> pertama;</a:t>
                      </a:r>
                      <a:endParaRPr lang="en-US" sz="1800" b="1" dirty="0">
                        <a:latin typeface="Agency FB" panose="020B0503020202020204" pitchFamily="34" charset="0"/>
                      </a:endParaRPr>
                    </a:p>
                  </a:txBody>
                  <a:tcPr marL="91438" marR="91438" marT="45648" marB="45648"/>
                </a:tc>
              </a:tr>
              <a:tr h="639936">
                <a:tc>
                  <a:txBody>
                    <a:bodyPr/>
                    <a:lstStyle/>
                    <a:p>
                      <a:pPr algn="ctr"/>
                      <a:r>
                        <a:rPr lang="en-US" sz="1800" b="1" dirty="0" smtClean="0">
                          <a:latin typeface="Agency FB" panose="020B0503020202020204" pitchFamily="34" charset="0"/>
                        </a:rPr>
                        <a:t>4</a:t>
                      </a:r>
                      <a:endParaRPr lang="en-US" sz="1800" b="1" dirty="0">
                        <a:latin typeface="Agency FB" panose="020B0503020202020204" pitchFamily="34" charset="0"/>
                      </a:endParaRPr>
                    </a:p>
                  </a:txBody>
                  <a:tcPr marL="91438" marR="91438" marT="45648" marB="45648"/>
                </a:tc>
                <a:tc>
                  <a:txBody>
                    <a:bodyPr/>
                    <a:lstStyle/>
                    <a:p>
                      <a:pPr algn="l"/>
                      <a:r>
                        <a:rPr lang="en-US" sz="1800" b="1" dirty="0" err="1" smtClean="0">
                          <a:latin typeface="Agency FB" panose="020B0503020202020204" pitchFamily="34" charset="0"/>
                        </a:rPr>
                        <a:t>Telah</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disetujui</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oleh</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Senat</a:t>
                      </a:r>
                      <a:r>
                        <a:rPr lang="en-US" sz="1800" b="1" baseline="0" dirty="0" smtClean="0">
                          <a:latin typeface="Agency FB" panose="020B0503020202020204" pitchFamily="34" charset="0"/>
                        </a:rPr>
                        <a:t> PT y</a:t>
                      </a:r>
                      <a:r>
                        <a:rPr lang="id-ID" sz="1800" b="1" baseline="0" dirty="0" smtClean="0">
                          <a:latin typeface="Agency FB" panose="020B0503020202020204" pitchFamily="34" charset="0"/>
                        </a:rPr>
                        <a:t>an</a:t>
                      </a:r>
                      <a:r>
                        <a:rPr lang="en-US" sz="1800" b="1" baseline="0" dirty="0" smtClean="0">
                          <a:latin typeface="Agency FB" panose="020B0503020202020204" pitchFamily="34" charset="0"/>
                        </a:rPr>
                        <a:t>g </a:t>
                      </a:r>
                      <a:r>
                        <a:rPr lang="en-US" sz="1800" b="1" baseline="0" dirty="0" err="1" smtClean="0">
                          <a:latin typeface="Agency FB" panose="020B0503020202020204" pitchFamily="34" charset="0"/>
                        </a:rPr>
                        <a:t>dibuktikan</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dengan</a:t>
                      </a:r>
                      <a:r>
                        <a:rPr lang="en-US" sz="1800" b="1" baseline="0" dirty="0" smtClean="0">
                          <a:latin typeface="Agency FB" panose="020B0503020202020204" pitchFamily="34" charset="0"/>
                        </a:rPr>
                        <a:t> </a:t>
                      </a:r>
                      <a:r>
                        <a:rPr lang="id-ID" sz="1800" b="1" baseline="0" dirty="0" smtClean="0">
                          <a:latin typeface="Agency FB" panose="020B0503020202020204" pitchFamily="34" charset="0"/>
                        </a:rPr>
                        <a:t>B</a:t>
                      </a:r>
                      <a:r>
                        <a:rPr lang="en-US" sz="1800" b="1" baseline="0" dirty="0" err="1" smtClean="0">
                          <a:latin typeface="Agency FB" panose="020B0503020202020204" pitchFamily="34" charset="0"/>
                        </a:rPr>
                        <a:t>erita</a:t>
                      </a:r>
                      <a:r>
                        <a:rPr lang="en-US" sz="1800" b="1" baseline="0" dirty="0" smtClean="0">
                          <a:latin typeface="Agency FB" panose="020B0503020202020204" pitchFamily="34" charset="0"/>
                        </a:rPr>
                        <a:t> </a:t>
                      </a:r>
                      <a:r>
                        <a:rPr lang="id-ID" sz="1800" b="1" baseline="0" dirty="0" smtClean="0">
                          <a:latin typeface="Agency FB" panose="020B0503020202020204" pitchFamily="34" charset="0"/>
                        </a:rPr>
                        <a:t>A</a:t>
                      </a:r>
                      <a:r>
                        <a:rPr lang="en-US" sz="1800" b="1" baseline="0" dirty="0" err="1" smtClean="0">
                          <a:latin typeface="Agency FB" panose="020B0503020202020204" pitchFamily="34" charset="0"/>
                        </a:rPr>
                        <a:t>cara</a:t>
                      </a:r>
                      <a:r>
                        <a:rPr lang="en-US" sz="1800" b="1" baseline="0" dirty="0" smtClean="0">
                          <a:latin typeface="Agency FB" panose="020B0503020202020204" pitchFamily="34" charset="0"/>
                        </a:rPr>
                        <a:t> </a:t>
                      </a:r>
                      <a:r>
                        <a:rPr lang="id-ID" sz="1800" b="1" baseline="0" dirty="0" smtClean="0">
                          <a:latin typeface="Agency FB" panose="020B0503020202020204" pitchFamily="34" charset="0"/>
                        </a:rPr>
                        <a:t>P</a:t>
                      </a:r>
                      <a:r>
                        <a:rPr lang="en-US" sz="1800" b="1" baseline="0" dirty="0" err="1" smtClean="0">
                          <a:latin typeface="Agency FB" panose="020B0503020202020204" pitchFamily="34" charset="0"/>
                        </a:rPr>
                        <a:t>ertimbangan</a:t>
                      </a:r>
                      <a:r>
                        <a:rPr lang="en-US" sz="1800" b="1" baseline="0" dirty="0" smtClean="0">
                          <a:latin typeface="Agency FB" panose="020B0503020202020204" pitchFamily="34" charset="0"/>
                        </a:rPr>
                        <a:t> </a:t>
                      </a:r>
                      <a:r>
                        <a:rPr lang="id-ID" sz="1800" b="1" baseline="0" dirty="0" smtClean="0">
                          <a:latin typeface="Agency FB" panose="020B0503020202020204" pitchFamily="34" charset="0"/>
                        </a:rPr>
                        <a:t>S</a:t>
                      </a:r>
                      <a:r>
                        <a:rPr lang="en-US" sz="1800" b="1" baseline="0" dirty="0" err="1" smtClean="0">
                          <a:latin typeface="Agency FB" panose="020B0503020202020204" pitchFamily="34" charset="0"/>
                        </a:rPr>
                        <a:t>enat</a:t>
                      </a:r>
                      <a:r>
                        <a:rPr lang="id-ID" sz="1800" b="1" baseline="0" dirty="0" smtClean="0">
                          <a:latin typeface="Agency FB" panose="020B0503020202020204" pitchFamily="34" charset="0"/>
                        </a:rPr>
                        <a:t> PT</a:t>
                      </a:r>
                      <a:r>
                        <a:rPr lang="en-US" sz="1800" b="1" baseline="0" dirty="0" smtClean="0">
                          <a:latin typeface="Agency FB" panose="020B0503020202020204" pitchFamily="34" charset="0"/>
                        </a:rPr>
                        <a:t>/</a:t>
                      </a:r>
                      <a:r>
                        <a:rPr lang="id-ID" sz="1800" b="1" baseline="0" dirty="0" smtClean="0">
                          <a:latin typeface="Agency FB" panose="020B0503020202020204" pitchFamily="34" charset="0"/>
                        </a:rPr>
                        <a:t>K</a:t>
                      </a:r>
                      <a:r>
                        <a:rPr lang="en-US" sz="1800" b="1" baseline="0" dirty="0" err="1" smtClean="0">
                          <a:latin typeface="Agency FB" panose="020B0503020202020204" pitchFamily="34" charset="0"/>
                        </a:rPr>
                        <a:t>riterium</a:t>
                      </a:r>
                      <a:r>
                        <a:rPr lang="id-ID" sz="1800" b="1" baseline="0" dirty="0" smtClean="0">
                          <a:latin typeface="Agency FB" panose="020B0503020202020204" pitchFamily="34" charset="0"/>
                        </a:rPr>
                        <a:t>.</a:t>
                      </a:r>
                      <a:endParaRPr lang="en-US" sz="1800" b="1" dirty="0">
                        <a:latin typeface="Agency FB" panose="020B0503020202020204" pitchFamily="34" charset="0"/>
                      </a:endParaRPr>
                    </a:p>
                  </a:txBody>
                  <a:tcPr marL="91438" marR="91438" marT="45648" marB="45648"/>
                </a:tc>
              </a:tr>
            </a:tbl>
          </a:graphicData>
        </a:graphic>
      </p:graphicFrame>
      <p:sp>
        <p:nvSpPr>
          <p:cNvPr id="8" name="Rectangle 63"/>
          <p:cNvSpPr>
            <a:spLocks noChangeArrowheads="1"/>
          </p:cNvSpPr>
          <p:nvPr/>
        </p:nvSpPr>
        <p:spPr bwMode="auto">
          <a:xfrm>
            <a:off x="647700" y="657225"/>
            <a:ext cx="8050213" cy="460375"/>
          </a:xfrm>
          <a:prstGeom prst="rect">
            <a:avLst/>
          </a:prstGeom>
          <a:solidFill>
            <a:schemeClr val="tx2"/>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sz="2400" b="1" dirty="0">
                <a:solidFill>
                  <a:srgbClr val="191919"/>
                </a:solidFill>
                <a:latin typeface="Agency FB" panose="020B0503020202020204" pitchFamily="34" charset="0"/>
              </a:rPr>
              <a:t>Syarat Kenaikan Jabatan Dosen (Permenpan RB 17 jo 46 tahun 2013)</a:t>
            </a:r>
            <a:endParaRPr lang="en-US" sz="2400" b="1" dirty="0">
              <a:solidFill>
                <a:srgbClr val="191919"/>
              </a:solidFill>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0" name="Picture 9">
            <a:hlinkClick r:id="" action="ppaction://hlinkshowjump?jump=firstslide"/>
          </p:cNvPr>
          <p:cNvPicPr>
            <a:picLocks noChangeAspect="1"/>
          </p:cNvPicPr>
          <p:nvPr/>
        </p:nvPicPr>
        <p:blipFill>
          <a:blip r:embed="rId3"/>
          <a:srcRect/>
          <a:stretch>
            <a:fillRect/>
          </a:stretch>
        </p:blipFill>
        <p:spPr bwMode="auto">
          <a:xfrm>
            <a:off x="7632700" y="6489700"/>
            <a:ext cx="319088" cy="319088"/>
          </a:xfrm>
          <a:prstGeom prst="rect">
            <a:avLst/>
          </a:prstGeom>
          <a:noFill/>
          <a:ln w="9525">
            <a:noFill/>
            <a:miter lim="800000"/>
            <a:headEnd/>
            <a:tailEnd/>
          </a:ln>
        </p:spPr>
      </p:pic>
      <p:pic>
        <p:nvPicPr>
          <p:cNvPr id="27651" name="Picture 10">
            <a:hlinkClick r:id="" action="ppaction://hlinkshowjump?jump=previousslide"/>
          </p:cNvPr>
          <p:cNvPicPr>
            <a:picLocks noChangeAspect="1"/>
          </p:cNvPicPr>
          <p:nvPr/>
        </p:nvPicPr>
        <p:blipFill>
          <a:blip r:embed="rId4"/>
          <a:srcRect/>
          <a:stretch>
            <a:fillRect/>
          </a:stretch>
        </p:blipFill>
        <p:spPr bwMode="auto">
          <a:xfrm>
            <a:off x="8059738" y="6489700"/>
            <a:ext cx="311150" cy="311150"/>
          </a:xfrm>
          <a:prstGeom prst="rect">
            <a:avLst/>
          </a:prstGeom>
          <a:noFill/>
          <a:ln w="9525">
            <a:noFill/>
            <a:miter lim="800000"/>
            <a:headEnd/>
            <a:tailEnd/>
          </a:ln>
        </p:spPr>
      </p:pic>
      <p:pic>
        <p:nvPicPr>
          <p:cNvPr id="27652" name="Picture 11">
            <a:hlinkClick r:id="" action="ppaction://hlinkshowjump?jump=nextslide"/>
          </p:cNvPr>
          <p:cNvPicPr>
            <a:picLocks noChangeAspect="1"/>
          </p:cNvPicPr>
          <p:nvPr/>
        </p:nvPicPr>
        <p:blipFill>
          <a:blip r:embed="rId5"/>
          <a:srcRect/>
          <a:stretch>
            <a:fillRect/>
          </a:stretch>
        </p:blipFill>
        <p:spPr bwMode="auto">
          <a:xfrm>
            <a:off x="8459788" y="6489700"/>
            <a:ext cx="319087" cy="319088"/>
          </a:xfrm>
          <a:prstGeom prst="rect">
            <a:avLst/>
          </a:prstGeom>
          <a:noFill/>
          <a:ln w="9525">
            <a:noFill/>
            <a:miter lim="800000"/>
            <a:headEnd/>
            <a:tailEnd/>
          </a:ln>
        </p:spPr>
      </p:pic>
      <p:graphicFrame>
        <p:nvGraphicFramePr>
          <p:cNvPr id="8" name="Table 7"/>
          <p:cNvGraphicFramePr>
            <a:graphicFrameLocks noGrp="1"/>
          </p:cNvGraphicFramePr>
          <p:nvPr/>
        </p:nvGraphicFramePr>
        <p:xfrm>
          <a:off x="741363" y="1541463"/>
          <a:ext cx="7970837" cy="3784601"/>
        </p:xfrm>
        <a:graphic>
          <a:graphicData uri="http://schemas.openxmlformats.org/drawingml/2006/table">
            <a:tbl>
              <a:tblPr firstRow="1" bandRow="1">
                <a:tableStyleId>{5C22544A-7EE6-4342-B048-85BDC9FD1C3A}</a:tableStyleId>
              </a:tblPr>
              <a:tblGrid>
                <a:gridCol w="498177"/>
                <a:gridCol w="7472660"/>
              </a:tblGrid>
              <a:tr h="627229">
                <a:tc>
                  <a:txBody>
                    <a:bodyPr/>
                    <a:lstStyle/>
                    <a:p>
                      <a:pPr algn="ctr"/>
                      <a:r>
                        <a:rPr lang="en-US" sz="2000" b="1" dirty="0" smtClean="0">
                          <a:solidFill>
                            <a:srgbClr val="191919"/>
                          </a:solidFill>
                          <a:latin typeface="Agency FB" panose="020B0503020202020204" pitchFamily="34" charset="0"/>
                        </a:rPr>
                        <a:t>No </a:t>
                      </a:r>
                      <a:endParaRPr lang="en-US" sz="2000" b="1" dirty="0">
                        <a:solidFill>
                          <a:srgbClr val="191919"/>
                        </a:solidFill>
                        <a:latin typeface="Agency FB" panose="020B0503020202020204" pitchFamily="34" charset="0"/>
                      </a:endParaRPr>
                    </a:p>
                  </a:txBody>
                  <a:tcPr marL="91437" marR="91437" marT="45725" marB="45725" anchor="ctr"/>
                </a:tc>
                <a:tc>
                  <a:txBody>
                    <a:bodyPr/>
                    <a:lstStyle/>
                    <a:p>
                      <a:pPr algn="ctr"/>
                      <a:r>
                        <a:rPr lang="en-US" sz="2400" b="1" dirty="0" err="1" smtClean="0">
                          <a:solidFill>
                            <a:srgbClr val="191919"/>
                          </a:solidFill>
                          <a:latin typeface="Agency FB" panose="020B0503020202020204" pitchFamily="34" charset="0"/>
                        </a:rPr>
                        <a:t>Naik</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Jabatan</a:t>
                      </a:r>
                      <a:r>
                        <a:rPr lang="en-US" sz="2400" b="1" baseline="0" dirty="0" smtClean="0">
                          <a:solidFill>
                            <a:srgbClr val="191919"/>
                          </a:solidFill>
                          <a:latin typeface="Agency FB" panose="020B0503020202020204" pitchFamily="34" charset="0"/>
                        </a:rPr>
                        <a:t> d</a:t>
                      </a:r>
                      <a:r>
                        <a:rPr lang="id-ID" sz="2400" b="1" baseline="0" dirty="0" smtClean="0">
                          <a:solidFill>
                            <a:srgbClr val="191919"/>
                          </a:solidFill>
                          <a:latin typeface="Agency FB" panose="020B0503020202020204" pitchFamily="34" charset="0"/>
                        </a:rPr>
                        <a:t>a</a:t>
                      </a:r>
                      <a:r>
                        <a:rPr lang="en-US" sz="2400" b="1" baseline="0" dirty="0" smtClean="0">
                          <a:solidFill>
                            <a:srgbClr val="191919"/>
                          </a:solidFill>
                          <a:latin typeface="Agency FB" panose="020B0503020202020204" pitchFamily="34" charset="0"/>
                        </a:rPr>
                        <a:t>r</a:t>
                      </a:r>
                      <a:r>
                        <a:rPr lang="id-ID" sz="2400" b="1" baseline="0" dirty="0" smtClean="0">
                          <a:solidFill>
                            <a:srgbClr val="191919"/>
                          </a:solidFill>
                          <a:latin typeface="Agency FB" panose="020B0503020202020204" pitchFamily="34" charset="0"/>
                        </a:rPr>
                        <a:t>i</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Lektor</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ke</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Lektor</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Kepala</a:t>
                      </a:r>
                      <a:endParaRPr lang="en-US" sz="2400" b="1" dirty="0">
                        <a:solidFill>
                          <a:srgbClr val="191919"/>
                        </a:solidFill>
                        <a:latin typeface="Agency FB" panose="020B0503020202020204" pitchFamily="34" charset="0"/>
                      </a:endParaRPr>
                    </a:p>
                  </a:txBody>
                  <a:tcPr marL="91437" marR="91437" marT="45725" marB="45725" anchor="ctr"/>
                </a:tc>
              </a:tr>
              <a:tr h="421006">
                <a:tc>
                  <a:txBody>
                    <a:bodyPr/>
                    <a:lstStyle/>
                    <a:p>
                      <a:pPr algn="ctr"/>
                      <a:r>
                        <a:rPr lang="en-US" sz="1800" b="1" dirty="0" smtClean="0">
                          <a:solidFill>
                            <a:schemeClr val="tx1"/>
                          </a:solidFill>
                          <a:latin typeface="Agency FB" panose="020B0503020202020204" pitchFamily="34" charset="0"/>
                        </a:rPr>
                        <a:t>1</a:t>
                      </a:r>
                      <a:r>
                        <a:rPr lang="id-ID" sz="1800" b="1" dirty="0" smtClean="0">
                          <a:solidFill>
                            <a:schemeClr val="tx1"/>
                          </a:solidFill>
                          <a:latin typeface="Agency FB" panose="020B0503020202020204" pitchFamily="34" charset="0"/>
                        </a:rPr>
                        <a:t>.</a:t>
                      </a:r>
                      <a:endParaRPr lang="en-US" sz="1800" b="1" dirty="0">
                        <a:solidFill>
                          <a:schemeClr val="tx1"/>
                        </a:solidFill>
                        <a:latin typeface="Agency FB" panose="020B0503020202020204" pitchFamily="34" charset="0"/>
                      </a:endParaRPr>
                    </a:p>
                  </a:txBody>
                  <a:tcPr marL="91437" marR="91437" marT="45725" marB="45725"/>
                </a:tc>
                <a:tc>
                  <a:txBody>
                    <a:bodyPr/>
                    <a:lstStyle/>
                    <a:p>
                      <a:pPr algn="l"/>
                      <a:r>
                        <a:rPr lang="en-US" sz="1800" b="1" dirty="0" err="1" smtClean="0">
                          <a:solidFill>
                            <a:schemeClr val="tx1"/>
                          </a:solidFill>
                          <a:latin typeface="Agency FB" panose="020B0503020202020204" pitchFamily="34" charset="0"/>
                        </a:rPr>
                        <a:t>Sekurang-kurangnya</a:t>
                      </a:r>
                      <a:r>
                        <a:rPr lang="en-US" sz="1800" b="1" dirty="0" smtClean="0">
                          <a:solidFill>
                            <a:schemeClr val="tx1"/>
                          </a:solidFill>
                          <a:latin typeface="Agency FB" panose="020B0503020202020204" pitchFamily="34" charset="0"/>
                        </a:rPr>
                        <a:t> </a:t>
                      </a:r>
                      <a:r>
                        <a:rPr lang="en-US" sz="1800" b="1" dirty="0" err="1" smtClean="0">
                          <a:solidFill>
                            <a:schemeClr val="tx1"/>
                          </a:solidFill>
                          <a:latin typeface="Agency FB" panose="020B0503020202020204" pitchFamily="34" charset="0"/>
                        </a:rPr>
                        <a:t>telah</a:t>
                      </a:r>
                      <a:r>
                        <a:rPr lang="en-US" sz="1800" b="1" dirty="0" smtClean="0">
                          <a:solidFill>
                            <a:schemeClr val="tx1"/>
                          </a:solidFill>
                          <a:latin typeface="Agency FB" panose="020B0503020202020204" pitchFamily="34" charset="0"/>
                        </a:rPr>
                        <a:t> </a:t>
                      </a:r>
                      <a:r>
                        <a:rPr lang="id-ID" sz="1800" b="1" dirty="0" smtClean="0">
                          <a:solidFill>
                            <a:schemeClr val="tx1"/>
                          </a:solidFill>
                          <a:latin typeface="Agency FB" panose="020B0503020202020204" pitchFamily="34" charset="0"/>
                        </a:rPr>
                        <a:t>2</a:t>
                      </a:r>
                      <a:r>
                        <a:rPr lang="en-US" sz="1800" b="1" dirty="0" smtClean="0">
                          <a:solidFill>
                            <a:schemeClr val="tx1"/>
                          </a:solidFill>
                          <a:latin typeface="Agency FB" panose="020B0503020202020204" pitchFamily="34" charset="0"/>
                        </a:rPr>
                        <a:t> </a:t>
                      </a:r>
                      <a:r>
                        <a:rPr lang="en-US" sz="1800" b="1" dirty="0" err="1" smtClean="0">
                          <a:solidFill>
                            <a:schemeClr val="tx1"/>
                          </a:solidFill>
                          <a:latin typeface="Agency FB" panose="020B0503020202020204" pitchFamily="34" charset="0"/>
                        </a:rPr>
                        <a:t>tahun</a:t>
                      </a:r>
                      <a:r>
                        <a:rPr lang="en-US" sz="1800" b="1" dirty="0" smtClean="0">
                          <a:solidFill>
                            <a:schemeClr val="tx1"/>
                          </a:solidFill>
                          <a:latin typeface="Agency FB" panose="020B0503020202020204" pitchFamily="34" charset="0"/>
                        </a:rPr>
                        <a:t> da</a:t>
                      </a:r>
                      <a:r>
                        <a:rPr lang="id-ID" sz="1800" b="1" dirty="0" smtClean="0">
                          <a:solidFill>
                            <a:schemeClr val="tx1"/>
                          </a:solidFill>
                          <a:latin typeface="Agency FB" panose="020B0503020202020204" pitchFamily="34" charset="0"/>
                        </a:rPr>
                        <a:t>lam</a:t>
                      </a:r>
                      <a:r>
                        <a:rPr lang="en-US" sz="1800" b="1" dirty="0" smtClean="0">
                          <a:solidFill>
                            <a:schemeClr val="tx1"/>
                          </a:solidFill>
                          <a:latin typeface="Agency FB" panose="020B0503020202020204" pitchFamily="34" charset="0"/>
                        </a:rPr>
                        <a:t> </a:t>
                      </a:r>
                      <a:r>
                        <a:rPr lang="en-US" sz="1800" b="1" dirty="0" err="1" smtClean="0">
                          <a:solidFill>
                            <a:schemeClr val="tx1"/>
                          </a:solidFill>
                          <a:latin typeface="Agency FB" panose="020B0503020202020204" pitchFamily="34" charset="0"/>
                        </a:rPr>
                        <a:t>jabatan</a:t>
                      </a:r>
                      <a:r>
                        <a:rPr lang="en-US" sz="1800" b="1" dirty="0" smtClean="0">
                          <a:solidFill>
                            <a:schemeClr val="tx1"/>
                          </a:solidFill>
                          <a:latin typeface="Agency FB" panose="020B0503020202020204" pitchFamily="34" charset="0"/>
                        </a:rPr>
                        <a:t> </a:t>
                      </a:r>
                      <a:r>
                        <a:rPr lang="en-US" sz="1800" b="1" dirty="0" err="1" smtClean="0">
                          <a:solidFill>
                            <a:schemeClr val="tx1"/>
                          </a:solidFill>
                          <a:latin typeface="Agency FB" panose="020B0503020202020204" pitchFamily="34" charset="0"/>
                        </a:rPr>
                        <a:t>Lektor</a:t>
                      </a:r>
                      <a:r>
                        <a:rPr lang="id-ID" sz="1800" b="1" dirty="0" smtClean="0">
                          <a:solidFill>
                            <a:schemeClr val="tx1"/>
                          </a:solidFill>
                          <a:latin typeface="Agency FB" panose="020B0503020202020204" pitchFamily="34" charset="0"/>
                        </a:rPr>
                        <a:t>;</a:t>
                      </a:r>
                      <a:endParaRPr lang="en-US" sz="1800" b="1" dirty="0">
                        <a:solidFill>
                          <a:srgbClr val="FF0000"/>
                        </a:solidFill>
                        <a:latin typeface="Agency FB" panose="020B0503020202020204" pitchFamily="34" charset="0"/>
                      </a:endParaRPr>
                    </a:p>
                  </a:txBody>
                  <a:tcPr marL="91437" marR="91437" marT="45725" marB="45725"/>
                </a:tc>
              </a:tr>
              <a:tr h="370882">
                <a:tc>
                  <a:txBody>
                    <a:bodyPr/>
                    <a:lstStyle/>
                    <a:p>
                      <a:pPr algn="ctr"/>
                      <a:r>
                        <a:rPr lang="en-US" sz="1800" b="1" dirty="0" smtClean="0">
                          <a:solidFill>
                            <a:schemeClr val="tx1"/>
                          </a:solidFill>
                          <a:latin typeface="Agency FB" panose="020B0503020202020204" pitchFamily="34" charset="0"/>
                        </a:rPr>
                        <a:t>2</a:t>
                      </a:r>
                      <a:r>
                        <a:rPr lang="id-ID" sz="1800" b="1" dirty="0" smtClean="0">
                          <a:solidFill>
                            <a:schemeClr val="tx1"/>
                          </a:solidFill>
                          <a:latin typeface="Agency FB" panose="020B0503020202020204" pitchFamily="34" charset="0"/>
                        </a:rPr>
                        <a:t>.</a:t>
                      </a:r>
                      <a:endParaRPr lang="en-US" sz="1800" b="1" dirty="0">
                        <a:solidFill>
                          <a:schemeClr val="tx1"/>
                        </a:solidFill>
                        <a:latin typeface="Agency FB" panose="020B0503020202020204" pitchFamily="34" charset="0"/>
                      </a:endParaRPr>
                    </a:p>
                  </a:txBody>
                  <a:tcPr marL="91437" marR="91437" marT="45725" marB="45725"/>
                </a:tc>
                <a:tc>
                  <a:txBody>
                    <a:bodyPr/>
                    <a:lstStyle/>
                    <a:p>
                      <a:pPr algn="l"/>
                      <a:r>
                        <a:rPr lang="id-ID" sz="1800" b="1" baseline="0" dirty="0" smtClean="0">
                          <a:solidFill>
                            <a:schemeClr val="tx1"/>
                          </a:solidFill>
                          <a:latin typeface="Agency FB" panose="020B0503020202020204" pitchFamily="34" charset="0"/>
                        </a:rPr>
                        <a:t>Berpendidikan minimal Magister (S2) ;</a:t>
                      </a:r>
                      <a:endParaRPr lang="en-US" sz="1800" b="1" dirty="0">
                        <a:solidFill>
                          <a:schemeClr val="tx1"/>
                        </a:solidFill>
                        <a:latin typeface="Agency FB" panose="020B0503020202020204" pitchFamily="34" charset="0"/>
                      </a:endParaRPr>
                    </a:p>
                  </a:txBody>
                  <a:tcPr marL="91437" marR="91437" marT="45725" marB="45725"/>
                </a:tc>
              </a:tr>
              <a:tr h="400311">
                <a:tc>
                  <a:txBody>
                    <a:bodyPr/>
                    <a:lstStyle/>
                    <a:p>
                      <a:pPr algn="ctr"/>
                      <a:r>
                        <a:rPr lang="en-US" sz="1800" b="1" dirty="0" smtClean="0">
                          <a:solidFill>
                            <a:schemeClr val="tx1"/>
                          </a:solidFill>
                          <a:latin typeface="Agency FB" panose="020B0503020202020204" pitchFamily="34" charset="0"/>
                        </a:rPr>
                        <a:t>3</a:t>
                      </a:r>
                      <a:r>
                        <a:rPr lang="id-ID" sz="1800" b="1" dirty="0" smtClean="0">
                          <a:solidFill>
                            <a:schemeClr val="tx1"/>
                          </a:solidFill>
                          <a:latin typeface="Agency FB" panose="020B0503020202020204" pitchFamily="34" charset="0"/>
                        </a:rPr>
                        <a:t>.</a:t>
                      </a:r>
                      <a:endParaRPr lang="en-US" sz="1800" b="1" dirty="0">
                        <a:solidFill>
                          <a:schemeClr val="tx1"/>
                        </a:solidFill>
                        <a:latin typeface="Agency FB" panose="020B0503020202020204" pitchFamily="34" charset="0"/>
                      </a:endParaRPr>
                    </a:p>
                  </a:txBody>
                  <a:tcPr marL="91437" marR="91437" marT="45725" marB="4572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err="1" smtClean="0">
                          <a:solidFill>
                            <a:schemeClr val="tx1"/>
                          </a:solidFill>
                          <a:latin typeface="Agency FB" panose="020B0503020202020204" pitchFamily="34" charset="0"/>
                        </a:rPr>
                        <a:t>Memenuhi</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angka</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kredit</a:t>
                      </a:r>
                      <a:r>
                        <a:rPr lang="en-US" sz="1800" b="1" baseline="0" dirty="0" smtClean="0">
                          <a:solidFill>
                            <a:schemeClr val="tx1"/>
                          </a:solidFill>
                          <a:latin typeface="Agency FB" panose="020B0503020202020204" pitchFamily="34" charset="0"/>
                        </a:rPr>
                        <a:t> yang </a:t>
                      </a:r>
                      <a:r>
                        <a:rPr lang="en-US" sz="1800" b="1" baseline="0" dirty="0" err="1" smtClean="0">
                          <a:solidFill>
                            <a:schemeClr val="tx1"/>
                          </a:solidFill>
                          <a:latin typeface="Agency FB" panose="020B0503020202020204" pitchFamily="34" charset="0"/>
                        </a:rPr>
                        <a:t>dipersyaratkan</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baik</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secara</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kumulatif</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atau</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perbidangnya</a:t>
                      </a:r>
                      <a:r>
                        <a:rPr lang="id-ID" sz="1800" b="1" baseline="0" dirty="0" smtClean="0">
                          <a:solidFill>
                            <a:schemeClr val="tx1"/>
                          </a:solidFill>
                          <a:latin typeface="Agency FB" panose="020B0503020202020204" pitchFamily="34" charset="0"/>
                        </a:rPr>
                        <a:t>;</a:t>
                      </a:r>
                      <a:endParaRPr lang="en-US" sz="1800" b="1" dirty="0" smtClean="0">
                        <a:solidFill>
                          <a:schemeClr val="tx1"/>
                        </a:solidFill>
                        <a:latin typeface="Agency FB" panose="020B0503020202020204" pitchFamily="34" charset="0"/>
                      </a:endParaRPr>
                    </a:p>
                  </a:txBody>
                  <a:tcPr marL="91437" marR="91437" marT="45725" marB="45725"/>
                </a:tc>
              </a:tr>
              <a:tr h="684993">
                <a:tc>
                  <a:txBody>
                    <a:bodyPr/>
                    <a:lstStyle/>
                    <a:p>
                      <a:pPr algn="ctr"/>
                      <a:r>
                        <a:rPr lang="en-US" sz="1800" b="1" dirty="0" smtClean="0">
                          <a:solidFill>
                            <a:schemeClr val="tx1"/>
                          </a:solidFill>
                          <a:latin typeface="Agency FB" panose="020B0503020202020204" pitchFamily="34" charset="0"/>
                        </a:rPr>
                        <a:t>4</a:t>
                      </a:r>
                      <a:r>
                        <a:rPr lang="id-ID" sz="1800" b="1" dirty="0" smtClean="0">
                          <a:solidFill>
                            <a:schemeClr val="tx1"/>
                          </a:solidFill>
                          <a:latin typeface="Agency FB" panose="020B0503020202020204" pitchFamily="34" charset="0"/>
                        </a:rPr>
                        <a:t>.</a:t>
                      </a:r>
                      <a:endParaRPr lang="en-US" sz="1800" b="1" dirty="0">
                        <a:solidFill>
                          <a:schemeClr val="tx1"/>
                        </a:solidFill>
                        <a:latin typeface="Agency FB" panose="020B0503020202020204" pitchFamily="34" charset="0"/>
                      </a:endParaRPr>
                    </a:p>
                  </a:txBody>
                  <a:tcPr marL="91437" marR="91437" marT="45725" marB="4572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err="1" smtClean="0">
                          <a:solidFill>
                            <a:schemeClr val="tx1"/>
                          </a:solidFill>
                          <a:latin typeface="Agency FB" panose="020B0503020202020204" pitchFamily="34" charset="0"/>
                        </a:rPr>
                        <a:t>Memiliki</a:t>
                      </a:r>
                      <a:r>
                        <a:rPr lang="en-US" sz="1800" b="1" dirty="0" smtClean="0">
                          <a:solidFill>
                            <a:schemeClr val="tx1"/>
                          </a:solidFill>
                          <a:latin typeface="Agency FB" panose="020B0503020202020204" pitchFamily="34" charset="0"/>
                        </a:rPr>
                        <a:t> </a:t>
                      </a:r>
                      <a:r>
                        <a:rPr lang="id-ID" sz="1800" b="1" dirty="0" smtClean="0">
                          <a:solidFill>
                            <a:schemeClr val="tx1"/>
                          </a:solidFill>
                          <a:latin typeface="Agency FB" panose="020B0503020202020204" pitchFamily="34" charset="0"/>
                        </a:rPr>
                        <a:t>karya</a:t>
                      </a:r>
                      <a:r>
                        <a:rPr lang="en-US" sz="1800" b="1" dirty="0" smtClean="0">
                          <a:solidFill>
                            <a:schemeClr val="tx1"/>
                          </a:solidFill>
                          <a:latin typeface="Agency FB" panose="020B0503020202020204" pitchFamily="34" charset="0"/>
                        </a:rPr>
                        <a:t> </a:t>
                      </a:r>
                      <a:r>
                        <a:rPr lang="en-US" sz="1800" b="1" dirty="0" err="1" smtClean="0">
                          <a:solidFill>
                            <a:schemeClr val="tx1"/>
                          </a:solidFill>
                          <a:latin typeface="Agency FB" panose="020B0503020202020204" pitchFamily="34" charset="0"/>
                        </a:rPr>
                        <a:t>ilmiah</a:t>
                      </a:r>
                      <a:r>
                        <a:rPr lang="en-US" sz="1800" b="1" dirty="0" smtClean="0">
                          <a:solidFill>
                            <a:schemeClr val="tx1"/>
                          </a:solidFill>
                          <a:latin typeface="Agency FB" panose="020B0503020202020204" pitchFamily="34" charset="0"/>
                        </a:rPr>
                        <a:t> </a:t>
                      </a:r>
                      <a:r>
                        <a:rPr lang="id-ID" sz="1800" b="1" dirty="0" smtClean="0">
                          <a:solidFill>
                            <a:schemeClr val="tx1"/>
                          </a:solidFill>
                          <a:latin typeface="Agency FB" panose="020B0503020202020204" pitchFamily="34" charset="0"/>
                        </a:rPr>
                        <a:t>yang dipublikasikan</a:t>
                      </a:r>
                      <a:r>
                        <a:rPr lang="id-ID" sz="1800" b="1" baseline="0" dirty="0" smtClean="0">
                          <a:solidFill>
                            <a:schemeClr val="tx1"/>
                          </a:solidFill>
                          <a:latin typeface="Agency FB" panose="020B0503020202020204" pitchFamily="34" charset="0"/>
                        </a:rPr>
                        <a:t> </a:t>
                      </a:r>
                      <a:r>
                        <a:rPr lang="en-US" sz="1800" b="1" dirty="0" err="1" smtClean="0">
                          <a:solidFill>
                            <a:schemeClr val="tx1"/>
                          </a:solidFill>
                          <a:latin typeface="Agency FB" panose="020B0503020202020204" pitchFamily="34" charset="0"/>
                        </a:rPr>
                        <a:t>dalam</a:t>
                      </a:r>
                      <a:r>
                        <a:rPr lang="en-US" sz="1800" b="1" dirty="0" smtClean="0">
                          <a:solidFill>
                            <a:schemeClr val="tx1"/>
                          </a:solidFill>
                          <a:latin typeface="Agency FB" panose="020B0503020202020204" pitchFamily="34" charset="0"/>
                        </a:rPr>
                        <a:t> </a:t>
                      </a:r>
                      <a:r>
                        <a:rPr lang="en-US" sz="1800" b="1" dirty="0" err="1" smtClean="0">
                          <a:solidFill>
                            <a:schemeClr val="tx1"/>
                          </a:solidFill>
                          <a:latin typeface="Agency FB" panose="020B0503020202020204" pitchFamily="34" charset="0"/>
                        </a:rPr>
                        <a:t>jurnal</a:t>
                      </a:r>
                      <a:r>
                        <a:rPr lang="en-US" sz="1800" b="1" dirty="0" smtClean="0">
                          <a:solidFill>
                            <a:schemeClr val="tx1"/>
                          </a:solidFill>
                          <a:latin typeface="Agency FB" panose="020B0503020202020204" pitchFamily="34" charset="0"/>
                        </a:rPr>
                        <a:t> </a:t>
                      </a:r>
                      <a:r>
                        <a:rPr lang="id-ID" sz="1800" b="1" dirty="0" smtClean="0">
                          <a:solidFill>
                            <a:schemeClr val="tx1"/>
                          </a:solidFill>
                          <a:latin typeface="Agency FB" panose="020B0503020202020204" pitchFamily="34" charset="0"/>
                        </a:rPr>
                        <a:t>nasional terakreditasi dikti </a:t>
                      </a:r>
                      <a:r>
                        <a:rPr lang="en-US" sz="1800" b="1" baseline="0" dirty="0" smtClean="0">
                          <a:latin typeface="Agency FB" panose="020B0503020202020204" pitchFamily="34" charset="0"/>
                        </a:rPr>
                        <a:t>s</a:t>
                      </a:r>
                      <a:r>
                        <a:rPr lang="id-ID" sz="1800" b="1" baseline="0" dirty="0" smtClean="0">
                          <a:latin typeface="Agency FB" panose="020B0503020202020204" pitchFamily="34" charset="0"/>
                        </a:rPr>
                        <a:t>e</a:t>
                      </a:r>
                      <a:r>
                        <a:rPr lang="en-US" sz="1800" b="1" baseline="0" dirty="0" smtClean="0">
                          <a:latin typeface="Agency FB" panose="020B0503020202020204" pitchFamily="34" charset="0"/>
                        </a:rPr>
                        <a:t>b</a:t>
                      </a:r>
                      <a:r>
                        <a:rPr lang="id-ID" sz="1800" b="1" baseline="0" dirty="0" smtClean="0">
                          <a:latin typeface="Agency FB" panose="020B0503020202020204" pitchFamily="34" charset="0"/>
                        </a:rPr>
                        <a:t>a</a:t>
                      </a:r>
                      <a:r>
                        <a:rPr lang="en-US" sz="1800" b="1" baseline="0" dirty="0" smtClean="0">
                          <a:latin typeface="Agency FB" panose="020B0503020202020204" pitchFamily="34" charset="0"/>
                        </a:rPr>
                        <a:t>g</a:t>
                      </a:r>
                      <a:r>
                        <a:rPr lang="id-ID" sz="1800" b="1" baseline="0" dirty="0" smtClean="0">
                          <a:latin typeface="Agency FB" panose="020B0503020202020204" pitchFamily="34" charset="0"/>
                        </a:rPr>
                        <a:t>ai</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penulis</a:t>
                      </a:r>
                      <a:r>
                        <a:rPr lang="en-US" sz="1800" b="1" baseline="0" dirty="0" smtClean="0">
                          <a:solidFill>
                            <a:schemeClr val="tx1"/>
                          </a:solidFill>
                          <a:latin typeface="Agency FB" panose="020B0503020202020204" pitchFamily="34" charset="0"/>
                        </a:rPr>
                        <a:t> </a:t>
                      </a:r>
                      <a:r>
                        <a:rPr lang="id-ID" sz="1800" b="1" baseline="0" dirty="0" smtClean="0">
                          <a:solidFill>
                            <a:schemeClr val="tx1"/>
                          </a:solidFill>
                          <a:latin typeface="Agency FB" panose="020B0503020202020204" pitchFamily="34" charset="0"/>
                        </a:rPr>
                        <a:t>pertama bagi yang berpendidikan Doktor (S3);</a:t>
                      </a:r>
                      <a:endParaRPr lang="en-US" sz="1800" b="1" dirty="0" smtClean="0">
                        <a:solidFill>
                          <a:schemeClr val="tx1"/>
                        </a:solidFill>
                        <a:latin typeface="Agency FB" panose="020B0503020202020204" pitchFamily="34" charset="0"/>
                      </a:endParaRPr>
                    </a:p>
                  </a:txBody>
                  <a:tcPr marL="91437" marR="91437" marT="45725" marB="45725"/>
                </a:tc>
              </a:tr>
              <a:tr h="640090">
                <a:tc>
                  <a:txBody>
                    <a:bodyPr/>
                    <a:lstStyle/>
                    <a:p>
                      <a:pPr algn="ctr"/>
                      <a:r>
                        <a:rPr lang="id-ID" sz="1800" b="1" dirty="0" smtClean="0">
                          <a:solidFill>
                            <a:schemeClr val="tx1"/>
                          </a:solidFill>
                          <a:latin typeface="Agency FB" panose="020B0503020202020204" pitchFamily="34" charset="0"/>
                        </a:rPr>
                        <a:t>5.</a:t>
                      </a:r>
                      <a:endParaRPr lang="en-US" sz="1800" b="1" dirty="0">
                        <a:solidFill>
                          <a:schemeClr val="tx1"/>
                        </a:solidFill>
                        <a:latin typeface="Agency FB" panose="020B0503020202020204" pitchFamily="34" charset="0"/>
                      </a:endParaRPr>
                    </a:p>
                  </a:txBody>
                  <a:tcPr marL="91437" marR="91437" marT="45725" marB="4572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err="1" smtClean="0">
                          <a:solidFill>
                            <a:schemeClr val="tx1"/>
                          </a:solidFill>
                          <a:latin typeface="Agency FB" panose="020B0503020202020204" pitchFamily="34" charset="0"/>
                        </a:rPr>
                        <a:t>Memiliki</a:t>
                      </a:r>
                      <a:r>
                        <a:rPr lang="en-US" sz="1800" b="1" dirty="0" smtClean="0">
                          <a:solidFill>
                            <a:schemeClr val="tx1"/>
                          </a:solidFill>
                          <a:latin typeface="Agency FB" panose="020B0503020202020204" pitchFamily="34" charset="0"/>
                        </a:rPr>
                        <a:t> </a:t>
                      </a:r>
                      <a:r>
                        <a:rPr lang="id-ID" sz="1800" b="1" dirty="0" smtClean="0">
                          <a:solidFill>
                            <a:schemeClr val="tx1"/>
                          </a:solidFill>
                          <a:latin typeface="Agency FB" panose="020B0503020202020204" pitchFamily="34" charset="0"/>
                        </a:rPr>
                        <a:t>karya</a:t>
                      </a:r>
                      <a:r>
                        <a:rPr lang="en-US" sz="1800" b="1" dirty="0" smtClean="0">
                          <a:solidFill>
                            <a:schemeClr val="tx1"/>
                          </a:solidFill>
                          <a:latin typeface="Agency FB" panose="020B0503020202020204" pitchFamily="34" charset="0"/>
                        </a:rPr>
                        <a:t> </a:t>
                      </a:r>
                      <a:r>
                        <a:rPr lang="en-US" sz="1800" b="1" dirty="0" err="1" smtClean="0">
                          <a:solidFill>
                            <a:schemeClr val="tx1"/>
                          </a:solidFill>
                          <a:latin typeface="Agency FB" panose="020B0503020202020204" pitchFamily="34" charset="0"/>
                        </a:rPr>
                        <a:t>ilmiah</a:t>
                      </a:r>
                      <a:r>
                        <a:rPr lang="en-US" sz="1800" b="1" dirty="0" smtClean="0">
                          <a:solidFill>
                            <a:schemeClr val="tx1"/>
                          </a:solidFill>
                          <a:latin typeface="Agency FB" panose="020B0503020202020204" pitchFamily="34" charset="0"/>
                        </a:rPr>
                        <a:t> </a:t>
                      </a:r>
                      <a:r>
                        <a:rPr lang="id-ID" sz="1800" b="1" dirty="0" smtClean="0">
                          <a:solidFill>
                            <a:schemeClr val="tx1"/>
                          </a:solidFill>
                          <a:latin typeface="Agency FB" panose="020B0503020202020204" pitchFamily="34" charset="0"/>
                        </a:rPr>
                        <a:t>yang dipublikasikan</a:t>
                      </a:r>
                      <a:r>
                        <a:rPr lang="id-ID" sz="1800" b="1" baseline="0" dirty="0" smtClean="0">
                          <a:solidFill>
                            <a:schemeClr val="tx1"/>
                          </a:solidFill>
                          <a:latin typeface="Agency FB" panose="020B0503020202020204" pitchFamily="34" charset="0"/>
                        </a:rPr>
                        <a:t> </a:t>
                      </a:r>
                      <a:r>
                        <a:rPr lang="en-US" sz="1800" b="1" dirty="0" err="1" smtClean="0">
                          <a:solidFill>
                            <a:schemeClr val="tx1"/>
                          </a:solidFill>
                          <a:latin typeface="Agency FB" panose="020B0503020202020204" pitchFamily="34" charset="0"/>
                        </a:rPr>
                        <a:t>dalam</a:t>
                      </a:r>
                      <a:r>
                        <a:rPr lang="en-US" sz="1800" b="1" dirty="0" smtClean="0">
                          <a:solidFill>
                            <a:schemeClr val="tx1"/>
                          </a:solidFill>
                          <a:latin typeface="Agency FB" panose="020B0503020202020204" pitchFamily="34" charset="0"/>
                        </a:rPr>
                        <a:t> </a:t>
                      </a:r>
                      <a:r>
                        <a:rPr lang="en-US" sz="1800" b="1" dirty="0" err="1" smtClean="0">
                          <a:solidFill>
                            <a:schemeClr val="tx1"/>
                          </a:solidFill>
                          <a:latin typeface="Agency FB" panose="020B0503020202020204" pitchFamily="34" charset="0"/>
                        </a:rPr>
                        <a:t>jurnal</a:t>
                      </a:r>
                      <a:r>
                        <a:rPr lang="en-US" sz="1800" b="1" dirty="0" smtClean="0">
                          <a:solidFill>
                            <a:schemeClr val="tx1"/>
                          </a:solidFill>
                          <a:latin typeface="Agency FB" panose="020B0503020202020204" pitchFamily="34" charset="0"/>
                        </a:rPr>
                        <a:t> </a:t>
                      </a:r>
                      <a:r>
                        <a:rPr lang="id-ID" sz="1800" b="1" dirty="0" smtClean="0">
                          <a:solidFill>
                            <a:schemeClr val="tx1"/>
                          </a:solidFill>
                          <a:latin typeface="Agency FB" panose="020B0503020202020204" pitchFamily="34" charset="0"/>
                        </a:rPr>
                        <a:t>internasional </a:t>
                      </a:r>
                      <a:r>
                        <a:rPr lang="en-US" sz="1800" b="1" baseline="0" dirty="0" smtClean="0">
                          <a:latin typeface="Agency FB" panose="020B0503020202020204" pitchFamily="34" charset="0"/>
                        </a:rPr>
                        <a:t>s</a:t>
                      </a:r>
                      <a:r>
                        <a:rPr lang="id-ID" sz="1800" b="1" baseline="0" dirty="0" smtClean="0">
                          <a:latin typeface="Agency FB" panose="020B0503020202020204" pitchFamily="34" charset="0"/>
                        </a:rPr>
                        <a:t>e</a:t>
                      </a:r>
                      <a:r>
                        <a:rPr lang="en-US" sz="1800" b="1" baseline="0" dirty="0" smtClean="0">
                          <a:latin typeface="Agency FB" panose="020B0503020202020204" pitchFamily="34" charset="0"/>
                        </a:rPr>
                        <a:t>b</a:t>
                      </a:r>
                      <a:r>
                        <a:rPr lang="id-ID" sz="1800" b="1" baseline="0" dirty="0" smtClean="0">
                          <a:latin typeface="Agency FB" panose="020B0503020202020204" pitchFamily="34" charset="0"/>
                        </a:rPr>
                        <a:t>a</a:t>
                      </a:r>
                      <a:r>
                        <a:rPr lang="en-US" sz="1800" b="1" baseline="0" dirty="0" smtClean="0">
                          <a:latin typeface="Agency FB" panose="020B0503020202020204" pitchFamily="34" charset="0"/>
                        </a:rPr>
                        <a:t>g</a:t>
                      </a:r>
                      <a:r>
                        <a:rPr lang="id-ID" sz="1800" b="1" baseline="0" dirty="0" smtClean="0">
                          <a:latin typeface="Agency FB" panose="020B0503020202020204" pitchFamily="34" charset="0"/>
                        </a:rPr>
                        <a:t>ai</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penulis</a:t>
                      </a:r>
                      <a:r>
                        <a:rPr lang="en-US" sz="1800" b="1" baseline="0" dirty="0" smtClean="0">
                          <a:solidFill>
                            <a:schemeClr val="tx1"/>
                          </a:solidFill>
                          <a:latin typeface="Agency FB" panose="020B0503020202020204" pitchFamily="34" charset="0"/>
                        </a:rPr>
                        <a:t> </a:t>
                      </a:r>
                      <a:r>
                        <a:rPr lang="id-ID" sz="1800" b="1" baseline="0" dirty="0" smtClean="0">
                          <a:solidFill>
                            <a:schemeClr val="tx1"/>
                          </a:solidFill>
                          <a:latin typeface="Agency FB" panose="020B0503020202020204" pitchFamily="34" charset="0"/>
                        </a:rPr>
                        <a:t>pertama bagi yang berpendidikan Magister (S2);</a:t>
                      </a:r>
                      <a:endParaRPr lang="en-US" sz="1800" b="1" dirty="0" smtClean="0">
                        <a:solidFill>
                          <a:schemeClr val="tx1"/>
                        </a:solidFill>
                        <a:latin typeface="Agency FB" panose="020B0503020202020204" pitchFamily="34" charset="0"/>
                      </a:endParaRPr>
                    </a:p>
                  </a:txBody>
                  <a:tcPr marL="91437" marR="91437" marT="45725" marB="45725"/>
                </a:tc>
              </a:tr>
              <a:tr h="640090">
                <a:tc>
                  <a:txBody>
                    <a:bodyPr/>
                    <a:lstStyle/>
                    <a:p>
                      <a:pPr algn="ctr"/>
                      <a:r>
                        <a:rPr lang="id-ID" sz="1800" b="1" dirty="0" smtClean="0">
                          <a:solidFill>
                            <a:schemeClr val="tx1"/>
                          </a:solidFill>
                          <a:latin typeface="Agency FB" panose="020B0503020202020204" pitchFamily="34" charset="0"/>
                        </a:rPr>
                        <a:t>6.</a:t>
                      </a:r>
                      <a:endParaRPr lang="en-US" sz="1800" b="1" dirty="0">
                        <a:solidFill>
                          <a:schemeClr val="tx1"/>
                        </a:solidFill>
                        <a:latin typeface="Agency FB" panose="020B0503020202020204" pitchFamily="34" charset="0"/>
                      </a:endParaRPr>
                    </a:p>
                  </a:txBody>
                  <a:tcPr marL="91437" marR="91437" marT="45725" marB="4572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err="1" smtClean="0">
                          <a:solidFill>
                            <a:schemeClr val="tx1"/>
                          </a:solidFill>
                          <a:latin typeface="Agency FB" panose="020B0503020202020204" pitchFamily="34" charset="0"/>
                        </a:rPr>
                        <a:t>Telah</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disetujui</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oleh</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Senat</a:t>
                      </a:r>
                      <a:r>
                        <a:rPr lang="en-US" sz="1800" b="1" baseline="0" dirty="0" smtClean="0">
                          <a:solidFill>
                            <a:schemeClr val="tx1"/>
                          </a:solidFill>
                          <a:latin typeface="Agency FB" panose="020B0503020202020204" pitchFamily="34" charset="0"/>
                        </a:rPr>
                        <a:t> PT y</a:t>
                      </a:r>
                      <a:r>
                        <a:rPr lang="id-ID" sz="1800" b="1" baseline="0" dirty="0" smtClean="0">
                          <a:solidFill>
                            <a:schemeClr val="tx1"/>
                          </a:solidFill>
                          <a:latin typeface="Agency FB" panose="020B0503020202020204" pitchFamily="34" charset="0"/>
                        </a:rPr>
                        <a:t>an</a:t>
                      </a:r>
                      <a:r>
                        <a:rPr lang="en-US" sz="1800" b="1" baseline="0" dirty="0" smtClean="0">
                          <a:solidFill>
                            <a:schemeClr val="tx1"/>
                          </a:solidFill>
                          <a:latin typeface="Agency FB" panose="020B0503020202020204" pitchFamily="34" charset="0"/>
                        </a:rPr>
                        <a:t>g </a:t>
                      </a:r>
                      <a:r>
                        <a:rPr lang="en-US" sz="1800" b="1" baseline="0" dirty="0" err="1" smtClean="0">
                          <a:solidFill>
                            <a:schemeClr val="tx1"/>
                          </a:solidFill>
                          <a:latin typeface="Agency FB" panose="020B0503020202020204" pitchFamily="34" charset="0"/>
                        </a:rPr>
                        <a:t>dibuktikan</a:t>
                      </a:r>
                      <a:r>
                        <a:rPr lang="en-US" sz="1800" b="1" baseline="0" dirty="0" smtClean="0">
                          <a:solidFill>
                            <a:schemeClr val="tx1"/>
                          </a:solidFill>
                          <a:latin typeface="Agency FB" panose="020B0503020202020204" pitchFamily="34" charset="0"/>
                        </a:rPr>
                        <a:t> </a:t>
                      </a:r>
                      <a:r>
                        <a:rPr lang="en-US" sz="1800" b="1" baseline="0" dirty="0" err="1" smtClean="0">
                          <a:solidFill>
                            <a:schemeClr val="tx1"/>
                          </a:solidFill>
                          <a:latin typeface="Agency FB" panose="020B0503020202020204" pitchFamily="34" charset="0"/>
                        </a:rPr>
                        <a:t>dengan</a:t>
                      </a:r>
                      <a:r>
                        <a:rPr lang="en-US" sz="1800" b="1" baseline="0" dirty="0" smtClean="0">
                          <a:solidFill>
                            <a:schemeClr val="tx1"/>
                          </a:solidFill>
                          <a:latin typeface="Agency FB" panose="020B0503020202020204" pitchFamily="34" charset="0"/>
                        </a:rPr>
                        <a:t> </a:t>
                      </a:r>
                      <a:r>
                        <a:rPr lang="id-ID" sz="1800" b="1" baseline="0" dirty="0" smtClean="0">
                          <a:solidFill>
                            <a:schemeClr val="tx1"/>
                          </a:solidFill>
                          <a:latin typeface="Agency FB" panose="020B0503020202020204" pitchFamily="34" charset="0"/>
                        </a:rPr>
                        <a:t>B</a:t>
                      </a:r>
                      <a:r>
                        <a:rPr lang="en-US" sz="1800" b="1" baseline="0" dirty="0" err="1" smtClean="0">
                          <a:solidFill>
                            <a:schemeClr val="tx1"/>
                          </a:solidFill>
                          <a:latin typeface="Agency FB" panose="020B0503020202020204" pitchFamily="34" charset="0"/>
                        </a:rPr>
                        <a:t>erita</a:t>
                      </a:r>
                      <a:r>
                        <a:rPr lang="en-US" sz="1800" b="1" baseline="0" dirty="0" smtClean="0">
                          <a:solidFill>
                            <a:schemeClr val="tx1"/>
                          </a:solidFill>
                          <a:latin typeface="Agency FB" panose="020B0503020202020204" pitchFamily="34" charset="0"/>
                        </a:rPr>
                        <a:t> </a:t>
                      </a:r>
                      <a:r>
                        <a:rPr lang="id-ID" sz="1800" b="1" baseline="0" dirty="0" smtClean="0">
                          <a:solidFill>
                            <a:schemeClr val="tx1"/>
                          </a:solidFill>
                          <a:latin typeface="Agency FB" panose="020B0503020202020204" pitchFamily="34" charset="0"/>
                        </a:rPr>
                        <a:t>A</a:t>
                      </a:r>
                      <a:r>
                        <a:rPr lang="en-US" sz="1800" b="1" baseline="0" dirty="0" err="1" smtClean="0">
                          <a:solidFill>
                            <a:schemeClr val="tx1"/>
                          </a:solidFill>
                          <a:latin typeface="Agency FB" panose="020B0503020202020204" pitchFamily="34" charset="0"/>
                        </a:rPr>
                        <a:t>cara</a:t>
                      </a:r>
                      <a:r>
                        <a:rPr lang="en-US" sz="1800" b="1" baseline="0" dirty="0" smtClean="0">
                          <a:solidFill>
                            <a:schemeClr val="tx1"/>
                          </a:solidFill>
                          <a:latin typeface="Agency FB" panose="020B0503020202020204" pitchFamily="34" charset="0"/>
                        </a:rPr>
                        <a:t> </a:t>
                      </a:r>
                      <a:r>
                        <a:rPr lang="id-ID" sz="1800" b="1" baseline="0" dirty="0" smtClean="0">
                          <a:solidFill>
                            <a:schemeClr val="tx1"/>
                          </a:solidFill>
                          <a:latin typeface="Agency FB" panose="020B0503020202020204" pitchFamily="34" charset="0"/>
                        </a:rPr>
                        <a:t>P</a:t>
                      </a:r>
                      <a:r>
                        <a:rPr lang="en-US" sz="1800" b="1" baseline="0" dirty="0" err="1" smtClean="0">
                          <a:solidFill>
                            <a:schemeClr val="tx1"/>
                          </a:solidFill>
                          <a:latin typeface="Agency FB" panose="020B0503020202020204" pitchFamily="34" charset="0"/>
                        </a:rPr>
                        <a:t>ertimbangan</a:t>
                      </a:r>
                      <a:r>
                        <a:rPr lang="en-US" sz="1800" b="1" baseline="0" dirty="0" smtClean="0">
                          <a:solidFill>
                            <a:schemeClr val="tx1"/>
                          </a:solidFill>
                          <a:latin typeface="Agency FB" panose="020B0503020202020204" pitchFamily="34" charset="0"/>
                        </a:rPr>
                        <a:t> </a:t>
                      </a:r>
                      <a:r>
                        <a:rPr lang="id-ID" sz="1800" b="1" baseline="0" dirty="0" smtClean="0">
                          <a:solidFill>
                            <a:schemeClr val="tx1"/>
                          </a:solidFill>
                          <a:latin typeface="Agency FB" panose="020B0503020202020204" pitchFamily="34" charset="0"/>
                        </a:rPr>
                        <a:t>S</a:t>
                      </a:r>
                      <a:r>
                        <a:rPr lang="en-US" sz="1800" b="1" baseline="0" dirty="0" err="1" smtClean="0">
                          <a:solidFill>
                            <a:schemeClr val="tx1"/>
                          </a:solidFill>
                          <a:latin typeface="Agency FB" panose="020B0503020202020204" pitchFamily="34" charset="0"/>
                        </a:rPr>
                        <a:t>enat</a:t>
                      </a:r>
                      <a:r>
                        <a:rPr lang="id-ID" sz="1800" b="1" baseline="0" dirty="0" smtClean="0">
                          <a:solidFill>
                            <a:schemeClr val="tx1"/>
                          </a:solidFill>
                          <a:latin typeface="Agency FB" panose="020B0503020202020204" pitchFamily="34" charset="0"/>
                        </a:rPr>
                        <a:t> PT</a:t>
                      </a:r>
                      <a:r>
                        <a:rPr lang="en-US" sz="1800" b="1" baseline="0" dirty="0" smtClean="0">
                          <a:solidFill>
                            <a:schemeClr val="tx1"/>
                          </a:solidFill>
                          <a:latin typeface="Agency FB" panose="020B0503020202020204" pitchFamily="34" charset="0"/>
                        </a:rPr>
                        <a:t>/</a:t>
                      </a:r>
                      <a:r>
                        <a:rPr lang="id-ID" sz="1800" b="1" baseline="0" dirty="0" smtClean="0">
                          <a:solidFill>
                            <a:schemeClr val="tx1"/>
                          </a:solidFill>
                          <a:latin typeface="Agency FB" panose="020B0503020202020204" pitchFamily="34" charset="0"/>
                        </a:rPr>
                        <a:t>K</a:t>
                      </a:r>
                      <a:r>
                        <a:rPr lang="en-US" sz="1800" b="1" baseline="0" dirty="0" err="1" smtClean="0">
                          <a:solidFill>
                            <a:schemeClr val="tx1"/>
                          </a:solidFill>
                          <a:latin typeface="Agency FB" panose="020B0503020202020204" pitchFamily="34" charset="0"/>
                        </a:rPr>
                        <a:t>riterium</a:t>
                      </a:r>
                      <a:r>
                        <a:rPr lang="id-ID" sz="1800" b="1" baseline="0" dirty="0" smtClean="0">
                          <a:solidFill>
                            <a:schemeClr val="tx1"/>
                          </a:solidFill>
                          <a:latin typeface="Agency FB" panose="020B0503020202020204" pitchFamily="34" charset="0"/>
                        </a:rPr>
                        <a:t>.</a:t>
                      </a:r>
                      <a:endParaRPr lang="en-US" sz="1800" b="1" dirty="0" smtClean="0">
                        <a:solidFill>
                          <a:schemeClr val="tx1"/>
                        </a:solidFill>
                        <a:latin typeface="Agency FB" panose="020B0503020202020204" pitchFamily="34" charset="0"/>
                      </a:endParaRPr>
                    </a:p>
                  </a:txBody>
                  <a:tcPr marL="91437" marR="91437" marT="45725" marB="45725"/>
                </a:tc>
              </a:tr>
            </a:tbl>
          </a:graphicData>
        </a:graphic>
      </p:graphicFrame>
      <p:pic>
        <p:nvPicPr>
          <p:cNvPr id="27679" name="Picture 1"/>
          <p:cNvPicPr>
            <a:picLocks noChangeAspect="1"/>
          </p:cNvPicPr>
          <p:nvPr/>
        </p:nvPicPr>
        <p:blipFill>
          <a:blip r:embed="rId6"/>
          <a:srcRect/>
          <a:stretch>
            <a:fillRect/>
          </a:stretch>
        </p:blipFill>
        <p:spPr bwMode="auto">
          <a:xfrm>
            <a:off x="523875" y="769938"/>
            <a:ext cx="8237538" cy="725487"/>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4" name="Picture 9">
            <a:hlinkClick r:id="" action="ppaction://hlinkshowjump?jump=firstslide"/>
          </p:cNvPr>
          <p:cNvPicPr>
            <a:picLocks noChangeAspect="1"/>
          </p:cNvPicPr>
          <p:nvPr/>
        </p:nvPicPr>
        <p:blipFill>
          <a:blip r:embed="rId3"/>
          <a:srcRect/>
          <a:stretch>
            <a:fillRect/>
          </a:stretch>
        </p:blipFill>
        <p:spPr bwMode="auto">
          <a:xfrm>
            <a:off x="7632700" y="6489700"/>
            <a:ext cx="319088" cy="319088"/>
          </a:xfrm>
          <a:prstGeom prst="rect">
            <a:avLst/>
          </a:prstGeom>
          <a:noFill/>
          <a:ln w="9525">
            <a:noFill/>
            <a:miter lim="800000"/>
            <a:headEnd/>
            <a:tailEnd/>
          </a:ln>
        </p:spPr>
      </p:pic>
      <p:pic>
        <p:nvPicPr>
          <p:cNvPr id="28675" name="Picture 10">
            <a:hlinkClick r:id="" action="ppaction://hlinkshowjump?jump=previousslide"/>
          </p:cNvPr>
          <p:cNvPicPr>
            <a:picLocks noChangeAspect="1"/>
          </p:cNvPicPr>
          <p:nvPr/>
        </p:nvPicPr>
        <p:blipFill>
          <a:blip r:embed="rId4"/>
          <a:srcRect/>
          <a:stretch>
            <a:fillRect/>
          </a:stretch>
        </p:blipFill>
        <p:spPr bwMode="auto">
          <a:xfrm>
            <a:off x="8059738" y="6489700"/>
            <a:ext cx="311150" cy="311150"/>
          </a:xfrm>
          <a:prstGeom prst="rect">
            <a:avLst/>
          </a:prstGeom>
          <a:noFill/>
          <a:ln w="9525">
            <a:noFill/>
            <a:miter lim="800000"/>
            <a:headEnd/>
            <a:tailEnd/>
          </a:ln>
        </p:spPr>
      </p:pic>
      <p:pic>
        <p:nvPicPr>
          <p:cNvPr id="28676" name="Picture 11">
            <a:hlinkClick r:id="" action="ppaction://hlinkshowjump?jump=nextslide"/>
          </p:cNvPr>
          <p:cNvPicPr>
            <a:picLocks noChangeAspect="1"/>
          </p:cNvPicPr>
          <p:nvPr/>
        </p:nvPicPr>
        <p:blipFill>
          <a:blip r:embed="rId5"/>
          <a:srcRect/>
          <a:stretch>
            <a:fillRect/>
          </a:stretch>
        </p:blipFill>
        <p:spPr bwMode="auto">
          <a:xfrm>
            <a:off x="8459788" y="6489700"/>
            <a:ext cx="319087" cy="319088"/>
          </a:xfrm>
          <a:prstGeom prst="rect">
            <a:avLst/>
          </a:prstGeom>
          <a:noFill/>
          <a:ln w="9525">
            <a:noFill/>
            <a:miter lim="800000"/>
            <a:headEnd/>
            <a:tailEnd/>
          </a:ln>
        </p:spPr>
      </p:pic>
      <p:graphicFrame>
        <p:nvGraphicFramePr>
          <p:cNvPr id="9" name="Table 8"/>
          <p:cNvGraphicFramePr>
            <a:graphicFrameLocks noGrp="1"/>
          </p:cNvGraphicFramePr>
          <p:nvPr/>
        </p:nvGraphicFramePr>
        <p:xfrm>
          <a:off x="446088" y="1304925"/>
          <a:ext cx="8240769" cy="4965702"/>
        </p:xfrm>
        <a:graphic>
          <a:graphicData uri="http://schemas.openxmlformats.org/drawingml/2006/table">
            <a:tbl>
              <a:tblPr firstRow="1" bandRow="1">
                <a:tableStyleId>{5C22544A-7EE6-4342-B048-85BDC9FD1C3A}</a:tableStyleId>
              </a:tblPr>
              <a:tblGrid>
                <a:gridCol w="515048"/>
                <a:gridCol w="7725721"/>
              </a:tblGrid>
              <a:tr h="564554">
                <a:tc>
                  <a:txBody>
                    <a:bodyPr/>
                    <a:lstStyle/>
                    <a:p>
                      <a:pPr algn="ctr"/>
                      <a:r>
                        <a:rPr lang="en-US" sz="1800" b="1" dirty="0" smtClean="0">
                          <a:solidFill>
                            <a:srgbClr val="191919"/>
                          </a:solidFill>
                          <a:latin typeface="Agency FB" panose="020B0503020202020204" pitchFamily="34" charset="0"/>
                        </a:rPr>
                        <a:t>No </a:t>
                      </a:r>
                      <a:endParaRPr lang="en-US" sz="1800" b="1" dirty="0">
                        <a:solidFill>
                          <a:srgbClr val="191919"/>
                        </a:solidFill>
                        <a:latin typeface="Agency FB" panose="020B0503020202020204" pitchFamily="34" charset="0"/>
                      </a:endParaRPr>
                    </a:p>
                  </a:txBody>
                  <a:tcPr marT="45692" marB="4569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err="1" smtClean="0">
                          <a:solidFill>
                            <a:srgbClr val="191919"/>
                          </a:solidFill>
                          <a:latin typeface="Agency FB" panose="020B0503020202020204" pitchFamily="34" charset="0"/>
                        </a:rPr>
                        <a:t>Naik</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Jabatan</a:t>
                      </a:r>
                      <a:r>
                        <a:rPr lang="en-US" sz="2400" b="1" baseline="0" dirty="0" smtClean="0">
                          <a:solidFill>
                            <a:srgbClr val="191919"/>
                          </a:solidFill>
                          <a:latin typeface="Agency FB" panose="020B0503020202020204" pitchFamily="34" charset="0"/>
                        </a:rPr>
                        <a:t> d</a:t>
                      </a:r>
                      <a:r>
                        <a:rPr lang="id-ID" sz="2400" b="1" baseline="0" dirty="0" smtClean="0">
                          <a:solidFill>
                            <a:srgbClr val="191919"/>
                          </a:solidFill>
                          <a:latin typeface="Agency FB" panose="020B0503020202020204" pitchFamily="34" charset="0"/>
                        </a:rPr>
                        <a:t>a</a:t>
                      </a:r>
                      <a:r>
                        <a:rPr lang="en-US" sz="2400" b="1" baseline="0" dirty="0" smtClean="0">
                          <a:solidFill>
                            <a:srgbClr val="191919"/>
                          </a:solidFill>
                          <a:latin typeface="Agency FB" panose="020B0503020202020204" pitchFamily="34" charset="0"/>
                        </a:rPr>
                        <a:t>r</a:t>
                      </a:r>
                      <a:r>
                        <a:rPr lang="id-ID" sz="2400" b="1" baseline="0" dirty="0" smtClean="0">
                          <a:solidFill>
                            <a:srgbClr val="191919"/>
                          </a:solidFill>
                          <a:latin typeface="Agency FB" panose="020B0503020202020204" pitchFamily="34" charset="0"/>
                        </a:rPr>
                        <a:t>i</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Lektor</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Kepala</a:t>
                      </a:r>
                      <a:r>
                        <a:rPr lang="en-US" sz="2400" b="1" baseline="0" dirty="0" smtClean="0">
                          <a:solidFill>
                            <a:srgbClr val="191919"/>
                          </a:solidFill>
                          <a:latin typeface="Agency FB" panose="020B0503020202020204" pitchFamily="34" charset="0"/>
                        </a:rPr>
                        <a:t> </a:t>
                      </a:r>
                      <a:r>
                        <a:rPr lang="en-US" sz="2400" b="1" baseline="0" dirty="0" err="1" smtClean="0">
                          <a:solidFill>
                            <a:srgbClr val="191919"/>
                          </a:solidFill>
                          <a:latin typeface="Agency FB" panose="020B0503020202020204" pitchFamily="34" charset="0"/>
                        </a:rPr>
                        <a:t>ke</a:t>
                      </a:r>
                      <a:r>
                        <a:rPr lang="en-US" sz="2400" b="1" baseline="0" dirty="0" smtClean="0">
                          <a:solidFill>
                            <a:srgbClr val="191919"/>
                          </a:solidFill>
                          <a:latin typeface="Agency FB" panose="020B0503020202020204" pitchFamily="34" charset="0"/>
                        </a:rPr>
                        <a:t> Guru </a:t>
                      </a:r>
                      <a:r>
                        <a:rPr lang="en-US" sz="2400" b="1" baseline="0" dirty="0" err="1" smtClean="0">
                          <a:solidFill>
                            <a:srgbClr val="191919"/>
                          </a:solidFill>
                          <a:latin typeface="Agency FB" panose="020B0503020202020204" pitchFamily="34" charset="0"/>
                        </a:rPr>
                        <a:t>Besar</a:t>
                      </a:r>
                      <a:endParaRPr lang="en-US" sz="2400" b="1" dirty="0" smtClean="0">
                        <a:solidFill>
                          <a:srgbClr val="191919"/>
                        </a:solidFill>
                        <a:latin typeface="Agency FB" panose="020B0503020202020204" pitchFamily="34" charset="0"/>
                      </a:endParaRPr>
                    </a:p>
                  </a:txBody>
                  <a:tcPr marT="45692" marB="45692"/>
                </a:tc>
              </a:tr>
              <a:tr h="393741">
                <a:tc>
                  <a:txBody>
                    <a:bodyPr/>
                    <a:lstStyle/>
                    <a:p>
                      <a:pPr algn="ctr"/>
                      <a:r>
                        <a:rPr lang="en-US" sz="1800" b="1" dirty="0" smtClean="0">
                          <a:latin typeface="Agency FB" panose="020B0503020202020204" pitchFamily="34" charset="0"/>
                        </a:rPr>
                        <a:t>1</a:t>
                      </a:r>
                      <a:endParaRPr lang="en-US" sz="1800" b="1" dirty="0">
                        <a:latin typeface="Agency FB" panose="020B0503020202020204" pitchFamily="34" charset="0"/>
                      </a:endParaRPr>
                    </a:p>
                  </a:txBody>
                  <a:tcPr marT="45692" marB="45692"/>
                </a:tc>
                <a:tc>
                  <a:txBody>
                    <a:bodyPr/>
                    <a:lstStyle/>
                    <a:p>
                      <a:pPr algn="l"/>
                      <a:r>
                        <a:rPr lang="en-US" sz="1800" b="1" dirty="0" err="1" smtClean="0">
                          <a:latin typeface="Agency FB" panose="020B0503020202020204" pitchFamily="34" charset="0"/>
                        </a:rPr>
                        <a:t>Sekurang-kurangnya</a:t>
                      </a:r>
                      <a:r>
                        <a:rPr lang="en-US" sz="1800" b="1" dirty="0" smtClean="0">
                          <a:latin typeface="Agency FB" panose="020B0503020202020204" pitchFamily="34" charset="0"/>
                        </a:rPr>
                        <a:t> </a:t>
                      </a:r>
                      <a:r>
                        <a:rPr lang="en-US" sz="1800" b="1" dirty="0" err="1" smtClean="0">
                          <a:latin typeface="Agency FB" panose="020B0503020202020204" pitchFamily="34" charset="0"/>
                        </a:rPr>
                        <a:t>telah</a:t>
                      </a:r>
                      <a:r>
                        <a:rPr lang="en-US" sz="1800" b="1" dirty="0" smtClean="0">
                          <a:latin typeface="Agency FB" panose="020B0503020202020204" pitchFamily="34" charset="0"/>
                        </a:rPr>
                        <a:t> </a:t>
                      </a:r>
                      <a:r>
                        <a:rPr lang="id-ID" sz="1800" b="1" dirty="0" smtClean="0">
                          <a:solidFill>
                            <a:schemeClr val="accent4">
                              <a:lumMod val="75000"/>
                            </a:schemeClr>
                          </a:solidFill>
                          <a:latin typeface="Agency FB" panose="020B0503020202020204" pitchFamily="34" charset="0"/>
                        </a:rPr>
                        <a:t>2</a:t>
                      </a:r>
                      <a:r>
                        <a:rPr lang="en-US" sz="1800" b="1" dirty="0" smtClean="0">
                          <a:solidFill>
                            <a:schemeClr val="accent4">
                              <a:lumMod val="75000"/>
                            </a:schemeClr>
                          </a:solidFill>
                          <a:latin typeface="Agency FB" panose="020B0503020202020204" pitchFamily="34" charset="0"/>
                        </a:rPr>
                        <a:t> </a:t>
                      </a:r>
                      <a:r>
                        <a:rPr lang="en-US" sz="1800" b="1" dirty="0" err="1" smtClean="0">
                          <a:solidFill>
                            <a:schemeClr val="accent4">
                              <a:lumMod val="75000"/>
                            </a:schemeClr>
                          </a:solidFill>
                          <a:latin typeface="Agency FB" panose="020B0503020202020204" pitchFamily="34" charset="0"/>
                        </a:rPr>
                        <a:t>tahun</a:t>
                      </a:r>
                      <a:r>
                        <a:rPr lang="en-US" sz="1800" b="1" dirty="0" smtClean="0">
                          <a:solidFill>
                            <a:schemeClr val="accent4">
                              <a:lumMod val="75000"/>
                            </a:schemeClr>
                          </a:solidFill>
                          <a:latin typeface="Agency FB" panose="020B0503020202020204" pitchFamily="34" charset="0"/>
                        </a:rPr>
                        <a:t> </a:t>
                      </a:r>
                      <a:r>
                        <a:rPr lang="en-US" sz="1800" b="1" dirty="0" err="1" smtClean="0">
                          <a:solidFill>
                            <a:schemeClr val="accent4">
                              <a:lumMod val="75000"/>
                            </a:schemeClr>
                          </a:solidFill>
                          <a:latin typeface="Agency FB" panose="020B0503020202020204" pitchFamily="34" charset="0"/>
                        </a:rPr>
                        <a:t>dari</a:t>
                      </a:r>
                      <a:r>
                        <a:rPr lang="en-US" sz="1800" b="1" dirty="0" smtClean="0">
                          <a:solidFill>
                            <a:schemeClr val="accent4">
                              <a:lumMod val="75000"/>
                            </a:schemeClr>
                          </a:solidFill>
                          <a:latin typeface="Agency FB" panose="020B0503020202020204" pitchFamily="34" charset="0"/>
                        </a:rPr>
                        <a:t> </a:t>
                      </a:r>
                      <a:r>
                        <a:rPr lang="en-US" sz="1800" b="1" dirty="0" err="1" smtClean="0">
                          <a:solidFill>
                            <a:schemeClr val="accent4">
                              <a:lumMod val="75000"/>
                            </a:schemeClr>
                          </a:solidFill>
                          <a:latin typeface="Agency FB" panose="020B0503020202020204" pitchFamily="34" charset="0"/>
                        </a:rPr>
                        <a:t>jabatan</a:t>
                      </a:r>
                      <a:r>
                        <a:rPr lang="en-US" sz="1800" b="1" dirty="0" smtClean="0">
                          <a:solidFill>
                            <a:schemeClr val="accent4">
                              <a:lumMod val="75000"/>
                            </a:schemeClr>
                          </a:solidFill>
                          <a:latin typeface="Agency FB" panose="020B0503020202020204" pitchFamily="34" charset="0"/>
                        </a:rPr>
                        <a:t> </a:t>
                      </a:r>
                      <a:r>
                        <a:rPr lang="en-US" sz="1800" b="1" dirty="0" err="1" smtClean="0">
                          <a:solidFill>
                            <a:schemeClr val="accent4">
                              <a:lumMod val="75000"/>
                            </a:schemeClr>
                          </a:solidFill>
                          <a:latin typeface="Agency FB" panose="020B0503020202020204" pitchFamily="34" charset="0"/>
                        </a:rPr>
                        <a:t>Lektor</a:t>
                      </a:r>
                      <a:r>
                        <a:rPr lang="en-US" sz="1800" b="1" dirty="0" smtClean="0">
                          <a:solidFill>
                            <a:schemeClr val="accent4">
                              <a:lumMod val="75000"/>
                            </a:schemeClr>
                          </a:solidFill>
                          <a:latin typeface="Agency FB" panose="020B0503020202020204" pitchFamily="34" charset="0"/>
                        </a:rPr>
                        <a:t> </a:t>
                      </a:r>
                      <a:r>
                        <a:rPr lang="en-US" sz="1800" b="1" dirty="0" err="1" smtClean="0">
                          <a:solidFill>
                            <a:schemeClr val="accent4">
                              <a:lumMod val="75000"/>
                            </a:schemeClr>
                          </a:solidFill>
                          <a:latin typeface="Agency FB" panose="020B0503020202020204" pitchFamily="34" charset="0"/>
                        </a:rPr>
                        <a:t>Kepala</a:t>
                      </a:r>
                      <a:r>
                        <a:rPr lang="id-ID" sz="1800" b="1" dirty="0" smtClean="0">
                          <a:solidFill>
                            <a:schemeClr val="accent4">
                              <a:lumMod val="75000"/>
                            </a:schemeClr>
                          </a:solidFill>
                          <a:latin typeface="Agency FB" panose="020B0503020202020204" pitchFamily="34" charset="0"/>
                        </a:rPr>
                        <a:t>;</a:t>
                      </a:r>
                      <a:r>
                        <a:rPr lang="en-US" sz="1800" b="1" dirty="0" smtClean="0">
                          <a:latin typeface="Agency FB" panose="020B0503020202020204" pitchFamily="34" charset="0"/>
                        </a:rPr>
                        <a:t>, </a:t>
                      </a:r>
                      <a:endParaRPr lang="en-US" sz="1800" b="1" dirty="0">
                        <a:solidFill>
                          <a:srgbClr val="8000FF"/>
                        </a:solidFill>
                        <a:latin typeface="Agency FB" panose="020B0503020202020204" pitchFamily="34" charset="0"/>
                      </a:endParaRPr>
                    </a:p>
                  </a:txBody>
                  <a:tcPr marT="45692" marB="45692"/>
                </a:tc>
              </a:tr>
              <a:tr h="365704">
                <a:tc>
                  <a:txBody>
                    <a:bodyPr/>
                    <a:lstStyle/>
                    <a:p>
                      <a:pPr algn="ctr"/>
                      <a:r>
                        <a:rPr lang="en-US" sz="1800" b="1" dirty="0" smtClean="0">
                          <a:latin typeface="Agency FB" panose="020B0503020202020204" pitchFamily="34" charset="0"/>
                        </a:rPr>
                        <a:t>2</a:t>
                      </a:r>
                      <a:endParaRPr lang="en-US" sz="1800" b="1" dirty="0">
                        <a:latin typeface="Agency FB" panose="020B0503020202020204" pitchFamily="34" charset="0"/>
                      </a:endParaRPr>
                    </a:p>
                  </a:txBody>
                  <a:tcPr marT="45692" marB="45692"/>
                </a:tc>
                <a:tc>
                  <a:txBody>
                    <a:bodyPr/>
                    <a:lstStyle/>
                    <a:p>
                      <a:pPr algn="l"/>
                      <a:r>
                        <a:rPr lang="id-ID" sz="1800" b="1" dirty="0" smtClean="0">
                          <a:solidFill>
                            <a:schemeClr val="accent4">
                              <a:lumMod val="75000"/>
                            </a:schemeClr>
                          </a:solidFill>
                          <a:latin typeface="Agency FB" panose="020B0503020202020204" pitchFamily="34" charset="0"/>
                        </a:rPr>
                        <a:t>Bependidikan Doktor (S3);</a:t>
                      </a:r>
                      <a:endParaRPr lang="en-US" sz="1800" b="1" dirty="0">
                        <a:solidFill>
                          <a:schemeClr val="accent4">
                            <a:lumMod val="75000"/>
                          </a:schemeClr>
                        </a:solidFill>
                        <a:latin typeface="Agency FB" panose="020B0503020202020204" pitchFamily="34" charset="0"/>
                      </a:endParaRPr>
                    </a:p>
                  </a:txBody>
                  <a:tcPr marT="45692" marB="45692"/>
                </a:tc>
              </a:tr>
              <a:tr h="548571">
                <a:tc>
                  <a:txBody>
                    <a:bodyPr/>
                    <a:lstStyle/>
                    <a:p>
                      <a:pPr algn="ctr"/>
                      <a:r>
                        <a:rPr lang="en-US" sz="1800" b="1" dirty="0" smtClean="0">
                          <a:latin typeface="Agency FB" panose="020B0503020202020204" pitchFamily="34" charset="0"/>
                        </a:rPr>
                        <a:t>3</a:t>
                      </a:r>
                      <a:endParaRPr lang="en-US" sz="1800" b="1" dirty="0">
                        <a:latin typeface="Agency FB" panose="020B0503020202020204" pitchFamily="34" charset="0"/>
                      </a:endParaRPr>
                    </a:p>
                  </a:txBody>
                  <a:tcPr marT="45692" marB="45692"/>
                </a:tc>
                <a:tc>
                  <a:txBody>
                    <a:bodyPr/>
                    <a:lstStyle/>
                    <a:p>
                      <a:pPr algn="l"/>
                      <a:r>
                        <a:rPr lang="en-US" sz="1800" b="1" dirty="0" err="1" smtClean="0">
                          <a:latin typeface="Agency FB" panose="020B0503020202020204" pitchFamily="34" charset="0"/>
                        </a:rPr>
                        <a:t>Memenuhi</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angka</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kredit</a:t>
                      </a:r>
                      <a:r>
                        <a:rPr lang="en-US" sz="1800" b="1" baseline="0" dirty="0" smtClean="0">
                          <a:latin typeface="Agency FB" panose="020B0503020202020204" pitchFamily="34" charset="0"/>
                        </a:rPr>
                        <a:t> yang </a:t>
                      </a:r>
                      <a:r>
                        <a:rPr lang="en-US" sz="1800" b="1" baseline="0" dirty="0" err="1" smtClean="0">
                          <a:latin typeface="Agency FB" panose="020B0503020202020204" pitchFamily="34" charset="0"/>
                        </a:rPr>
                        <a:t>dipersyaratkan</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baik</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secara</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kumulatif</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atau</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perbidangnya</a:t>
                      </a:r>
                      <a:r>
                        <a:rPr lang="id-ID" sz="1800" b="1" baseline="0" dirty="0" smtClean="0">
                          <a:latin typeface="Agency FB" panose="020B0503020202020204" pitchFamily="34" charset="0"/>
                        </a:rPr>
                        <a:t>;</a:t>
                      </a:r>
                      <a:endParaRPr lang="en-US" sz="1800" b="1" dirty="0">
                        <a:latin typeface="Agency FB" panose="020B0503020202020204" pitchFamily="34" charset="0"/>
                      </a:endParaRPr>
                    </a:p>
                  </a:txBody>
                  <a:tcPr marT="45692" marB="45692"/>
                </a:tc>
              </a:tr>
              <a:tr h="640024">
                <a:tc>
                  <a:txBody>
                    <a:bodyPr/>
                    <a:lstStyle/>
                    <a:p>
                      <a:pPr algn="ctr"/>
                      <a:r>
                        <a:rPr lang="en-US" sz="1800" b="1" dirty="0" smtClean="0">
                          <a:latin typeface="Agency FB" panose="020B0503020202020204" pitchFamily="34" charset="0"/>
                        </a:rPr>
                        <a:t>4</a:t>
                      </a:r>
                      <a:endParaRPr lang="en-US" sz="1800" b="1" dirty="0">
                        <a:latin typeface="Agency FB" panose="020B0503020202020204" pitchFamily="34" charset="0"/>
                      </a:endParaRPr>
                    </a:p>
                  </a:txBody>
                  <a:tcPr marT="45692" marB="45692"/>
                </a:tc>
                <a:tc>
                  <a:txBody>
                    <a:bodyPr/>
                    <a:lstStyle/>
                    <a:p>
                      <a:pPr algn="l"/>
                      <a:r>
                        <a:rPr lang="en-US" sz="1800" b="1" dirty="0" err="1" smtClean="0">
                          <a:latin typeface="Agency FB" panose="020B0503020202020204" pitchFamily="34" charset="0"/>
                        </a:rPr>
                        <a:t>Memiliki</a:t>
                      </a:r>
                      <a:r>
                        <a:rPr lang="en-US" sz="1800" b="1" dirty="0" smtClean="0">
                          <a:latin typeface="Agency FB" panose="020B0503020202020204" pitchFamily="34" charset="0"/>
                        </a:rPr>
                        <a:t> </a:t>
                      </a:r>
                      <a:r>
                        <a:rPr lang="id-ID" sz="1800" b="1" dirty="0" smtClean="0">
                          <a:latin typeface="Agency FB" panose="020B0503020202020204" pitchFamily="34" charset="0"/>
                        </a:rPr>
                        <a:t>karya</a:t>
                      </a:r>
                      <a:r>
                        <a:rPr lang="en-US" sz="1800" b="1" dirty="0" smtClean="0">
                          <a:latin typeface="Agency FB" panose="020B0503020202020204" pitchFamily="34" charset="0"/>
                        </a:rPr>
                        <a:t> </a:t>
                      </a:r>
                      <a:r>
                        <a:rPr lang="en-US" sz="1800" b="1" dirty="0" err="1" smtClean="0">
                          <a:latin typeface="Agency FB" panose="020B0503020202020204" pitchFamily="34" charset="0"/>
                        </a:rPr>
                        <a:t>ilmiah</a:t>
                      </a:r>
                      <a:r>
                        <a:rPr lang="en-US" sz="1800" b="1" dirty="0" smtClean="0">
                          <a:latin typeface="Agency FB" panose="020B0503020202020204" pitchFamily="34" charset="0"/>
                        </a:rPr>
                        <a:t> </a:t>
                      </a:r>
                      <a:r>
                        <a:rPr lang="id-ID" sz="1800" b="1" dirty="0" smtClean="0">
                          <a:latin typeface="Agency FB" panose="020B0503020202020204" pitchFamily="34" charset="0"/>
                        </a:rPr>
                        <a:t>yang dipublikasikan pada J</a:t>
                      </a:r>
                      <a:r>
                        <a:rPr lang="en-US" sz="1800" b="1" dirty="0" err="1" smtClean="0">
                          <a:latin typeface="Agency FB" panose="020B0503020202020204" pitchFamily="34" charset="0"/>
                        </a:rPr>
                        <a:t>urnal</a:t>
                      </a:r>
                      <a:r>
                        <a:rPr lang="en-US" sz="1800" b="1" dirty="0" smtClean="0">
                          <a:latin typeface="Agency FB" panose="020B0503020202020204" pitchFamily="34" charset="0"/>
                        </a:rPr>
                        <a:t> </a:t>
                      </a:r>
                      <a:r>
                        <a:rPr lang="id-ID" sz="1800" b="1" dirty="0" smtClean="0">
                          <a:latin typeface="Agency FB" panose="020B0503020202020204" pitchFamily="34" charset="0"/>
                        </a:rPr>
                        <a:t>I</a:t>
                      </a:r>
                      <a:r>
                        <a:rPr lang="en-US" sz="1800" b="1" dirty="0" err="1" smtClean="0">
                          <a:latin typeface="Agency FB" panose="020B0503020202020204" pitchFamily="34" charset="0"/>
                        </a:rPr>
                        <a:t>nternasional</a:t>
                      </a:r>
                      <a:r>
                        <a:rPr lang="en-US" sz="1800" b="1" dirty="0" smtClean="0">
                          <a:latin typeface="Agency FB" panose="020B0503020202020204" pitchFamily="34" charset="0"/>
                        </a:rPr>
                        <a:t> </a:t>
                      </a:r>
                      <a:r>
                        <a:rPr lang="en-US" sz="1800" b="1" i="1" dirty="0" err="1" smtClean="0">
                          <a:latin typeface="Agency FB" panose="020B0503020202020204" pitchFamily="34" charset="0"/>
                        </a:rPr>
                        <a:t>bereputasi</a:t>
                      </a:r>
                      <a:r>
                        <a:rPr lang="en-US" sz="1800" b="1" i="1" dirty="0" smtClean="0">
                          <a:latin typeface="Agency FB" panose="020B0503020202020204" pitchFamily="34" charset="0"/>
                        </a:rPr>
                        <a:t> </a:t>
                      </a:r>
                      <a:r>
                        <a:rPr lang="en-US" sz="1800" b="1" dirty="0" smtClean="0">
                          <a:latin typeface="Agency FB" panose="020B0503020202020204" pitchFamily="34" charset="0"/>
                        </a:rPr>
                        <a:t>s</a:t>
                      </a:r>
                      <a:r>
                        <a:rPr lang="id-ID" sz="1800" b="1" dirty="0" smtClean="0">
                          <a:latin typeface="Agency FB" panose="020B0503020202020204" pitchFamily="34" charset="0"/>
                        </a:rPr>
                        <a:t>e</a:t>
                      </a:r>
                      <a:r>
                        <a:rPr lang="en-US" sz="1800" b="1" dirty="0" smtClean="0">
                          <a:latin typeface="Agency FB" panose="020B0503020202020204" pitchFamily="34" charset="0"/>
                        </a:rPr>
                        <a:t>b</a:t>
                      </a:r>
                      <a:r>
                        <a:rPr lang="id-ID" sz="1800" b="1" dirty="0" smtClean="0">
                          <a:latin typeface="Agency FB" panose="020B0503020202020204" pitchFamily="34" charset="0"/>
                        </a:rPr>
                        <a:t>a</a:t>
                      </a:r>
                      <a:r>
                        <a:rPr lang="en-US" sz="1800" b="1" dirty="0" smtClean="0">
                          <a:latin typeface="Agency FB" panose="020B0503020202020204" pitchFamily="34" charset="0"/>
                        </a:rPr>
                        <a:t>g</a:t>
                      </a:r>
                      <a:r>
                        <a:rPr lang="id-ID" sz="1800" b="1" dirty="0" smtClean="0">
                          <a:latin typeface="Agency FB" panose="020B0503020202020204" pitchFamily="34" charset="0"/>
                        </a:rPr>
                        <a:t>ai</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penulis</a:t>
                      </a:r>
                      <a:r>
                        <a:rPr lang="en-US" sz="1800" b="1" baseline="0" dirty="0" smtClean="0">
                          <a:latin typeface="Agency FB" panose="020B0503020202020204" pitchFamily="34" charset="0"/>
                        </a:rPr>
                        <a:t> </a:t>
                      </a:r>
                      <a:r>
                        <a:rPr lang="id-ID" sz="1800" b="1" baseline="0" dirty="0" smtClean="0">
                          <a:latin typeface="Agency FB" panose="020B0503020202020204" pitchFamily="34" charset="0"/>
                        </a:rPr>
                        <a:t>pertama;</a:t>
                      </a:r>
                      <a:endParaRPr lang="en-US" sz="1800" b="1" dirty="0">
                        <a:latin typeface="Agency FB" panose="020B0503020202020204" pitchFamily="34" charset="0"/>
                      </a:endParaRPr>
                    </a:p>
                  </a:txBody>
                  <a:tcPr marT="45692" marB="45692"/>
                </a:tc>
              </a:tr>
              <a:tr h="640024">
                <a:tc>
                  <a:txBody>
                    <a:bodyPr/>
                    <a:lstStyle/>
                    <a:p>
                      <a:pPr algn="ctr"/>
                      <a:r>
                        <a:rPr lang="en-US" sz="1800" b="1" dirty="0" smtClean="0">
                          <a:latin typeface="Agency FB" panose="020B0503020202020204" pitchFamily="34" charset="0"/>
                        </a:rPr>
                        <a:t>5</a:t>
                      </a:r>
                      <a:endParaRPr lang="en-US" sz="1800" b="1" dirty="0">
                        <a:latin typeface="Agency FB" panose="020B0503020202020204" pitchFamily="34" charset="0"/>
                      </a:endParaRPr>
                    </a:p>
                  </a:txBody>
                  <a:tcPr marT="45692" marB="45692"/>
                </a:tc>
                <a:tc>
                  <a:txBody>
                    <a:bodyPr/>
                    <a:lstStyle/>
                    <a:p>
                      <a:pPr algn="l"/>
                      <a:r>
                        <a:rPr lang="en-US" sz="1800" b="1" dirty="0" err="1" smtClean="0">
                          <a:latin typeface="Agency FB" panose="020B0503020202020204" pitchFamily="34" charset="0"/>
                        </a:rPr>
                        <a:t>Telah</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disetujui</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oleh</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Senat</a:t>
                      </a:r>
                      <a:r>
                        <a:rPr lang="en-US" sz="1800" b="1" baseline="0" dirty="0" smtClean="0">
                          <a:latin typeface="Agency FB" panose="020B0503020202020204" pitchFamily="34" charset="0"/>
                        </a:rPr>
                        <a:t> PT y</a:t>
                      </a:r>
                      <a:r>
                        <a:rPr lang="id-ID" sz="1800" b="1" baseline="0" dirty="0" smtClean="0">
                          <a:latin typeface="Agency FB" panose="020B0503020202020204" pitchFamily="34" charset="0"/>
                        </a:rPr>
                        <a:t>an</a:t>
                      </a:r>
                      <a:r>
                        <a:rPr lang="en-US" sz="1800" b="1" baseline="0" dirty="0" smtClean="0">
                          <a:latin typeface="Agency FB" panose="020B0503020202020204" pitchFamily="34" charset="0"/>
                        </a:rPr>
                        <a:t>g </a:t>
                      </a:r>
                      <a:r>
                        <a:rPr lang="en-US" sz="1800" b="1" baseline="0" dirty="0" err="1" smtClean="0">
                          <a:latin typeface="Agency FB" panose="020B0503020202020204" pitchFamily="34" charset="0"/>
                        </a:rPr>
                        <a:t>dibuktikan</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dengan</a:t>
                      </a:r>
                      <a:r>
                        <a:rPr lang="en-US" sz="1800" b="1" baseline="0" dirty="0" smtClean="0">
                          <a:latin typeface="Agency FB" panose="020B0503020202020204" pitchFamily="34" charset="0"/>
                        </a:rPr>
                        <a:t> </a:t>
                      </a:r>
                      <a:r>
                        <a:rPr lang="id-ID" sz="1800" b="1" baseline="0" dirty="0" smtClean="0">
                          <a:latin typeface="Agency FB" panose="020B0503020202020204" pitchFamily="34" charset="0"/>
                        </a:rPr>
                        <a:t>B</a:t>
                      </a:r>
                      <a:r>
                        <a:rPr lang="en-US" sz="1800" b="1" baseline="0" dirty="0" err="1" smtClean="0">
                          <a:latin typeface="Agency FB" panose="020B0503020202020204" pitchFamily="34" charset="0"/>
                        </a:rPr>
                        <a:t>erita</a:t>
                      </a:r>
                      <a:r>
                        <a:rPr lang="en-US" sz="1800" b="1" baseline="0" dirty="0" smtClean="0">
                          <a:latin typeface="Agency FB" panose="020B0503020202020204" pitchFamily="34" charset="0"/>
                        </a:rPr>
                        <a:t> </a:t>
                      </a:r>
                      <a:r>
                        <a:rPr lang="id-ID" sz="1800" b="1" baseline="0" dirty="0" smtClean="0">
                          <a:latin typeface="Agency FB" panose="020B0503020202020204" pitchFamily="34" charset="0"/>
                        </a:rPr>
                        <a:t>A</a:t>
                      </a:r>
                      <a:r>
                        <a:rPr lang="en-US" sz="1800" b="1" baseline="0" dirty="0" err="1" smtClean="0">
                          <a:latin typeface="Agency FB" panose="020B0503020202020204" pitchFamily="34" charset="0"/>
                        </a:rPr>
                        <a:t>cara</a:t>
                      </a:r>
                      <a:r>
                        <a:rPr lang="en-US" sz="1800" b="1" baseline="0" dirty="0" smtClean="0">
                          <a:latin typeface="Agency FB" panose="020B0503020202020204" pitchFamily="34" charset="0"/>
                        </a:rPr>
                        <a:t> </a:t>
                      </a:r>
                      <a:r>
                        <a:rPr lang="id-ID" sz="1800" b="1" baseline="0" dirty="0" smtClean="0">
                          <a:latin typeface="Agency FB" panose="020B0503020202020204" pitchFamily="34" charset="0"/>
                        </a:rPr>
                        <a:t>P</a:t>
                      </a:r>
                      <a:r>
                        <a:rPr lang="en-US" sz="1800" b="1" baseline="0" dirty="0" err="1" smtClean="0">
                          <a:latin typeface="Agency FB" panose="020B0503020202020204" pitchFamily="34" charset="0"/>
                        </a:rPr>
                        <a:t>ersetujuan</a:t>
                      </a:r>
                      <a:r>
                        <a:rPr lang="en-US" sz="1800" b="1" baseline="0" dirty="0" smtClean="0">
                          <a:latin typeface="Agency FB" panose="020B0503020202020204" pitchFamily="34" charset="0"/>
                        </a:rPr>
                        <a:t> </a:t>
                      </a:r>
                      <a:r>
                        <a:rPr lang="id-ID" sz="1800" b="1" baseline="0" dirty="0" smtClean="0">
                          <a:latin typeface="Agency FB" panose="020B0503020202020204" pitchFamily="34" charset="0"/>
                        </a:rPr>
                        <a:t>S</a:t>
                      </a:r>
                      <a:r>
                        <a:rPr lang="en-US" sz="1800" b="1" baseline="0" dirty="0" err="1" smtClean="0">
                          <a:latin typeface="Agency FB" panose="020B0503020202020204" pitchFamily="34" charset="0"/>
                        </a:rPr>
                        <a:t>enat</a:t>
                      </a:r>
                      <a:r>
                        <a:rPr lang="id-ID" sz="1800" b="1" baseline="0" dirty="0" smtClean="0">
                          <a:latin typeface="Agency FB" panose="020B0503020202020204" pitchFamily="34" charset="0"/>
                        </a:rPr>
                        <a:t> PT</a:t>
                      </a:r>
                      <a:r>
                        <a:rPr lang="en-US" sz="1800" b="1" baseline="0" dirty="0" smtClean="0">
                          <a:latin typeface="Agency FB" panose="020B0503020202020204" pitchFamily="34" charset="0"/>
                        </a:rPr>
                        <a:t>/</a:t>
                      </a:r>
                      <a:r>
                        <a:rPr lang="id-ID" sz="1800" b="1" baseline="0" dirty="0" smtClean="0">
                          <a:latin typeface="Agency FB" panose="020B0503020202020204" pitchFamily="34" charset="0"/>
                        </a:rPr>
                        <a:t>K</a:t>
                      </a:r>
                      <a:r>
                        <a:rPr lang="en-US" sz="1800" b="1" baseline="0" dirty="0" err="1" smtClean="0">
                          <a:latin typeface="Agency FB" panose="020B0503020202020204" pitchFamily="34" charset="0"/>
                        </a:rPr>
                        <a:t>riterium</a:t>
                      </a:r>
                      <a:r>
                        <a:rPr lang="id-ID" sz="1800" b="1" baseline="0" dirty="0" smtClean="0">
                          <a:latin typeface="Agency FB" panose="020B0503020202020204" pitchFamily="34" charset="0"/>
                        </a:rPr>
                        <a:t>;</a:t>
                      </a:r>
                      <a:endParaRPr lang="en-US" sz="1800" b="1" dirty="0">
                        <a:solidFill>
                          <a:schemeClr val="tx1"/>
                        </a:solidFill>
                        <a:latin typeface="Agency FB" panose="020B0503020202020204" pitchFamily="34" charset="0"/>
                      </a:endParaRPr>
                    </a:p>
                  </a:txBody>
                  <a:tcPr marT="45692" marB="45692"/>
                </a:tc>
              </a:tr>
              <a:tr h="914344">
                <a:tc>
                  <a:txBody>
                    <a:bodyPr/>
                    <a:lstStyle/>
                    <a:p>
                      <a:pPr algn="ctr"/>
                      <a:r>
                        <a:rPr lang="id-ID" sz="1800" b="1" dirty="0" smtClean="0">
                          <a:latin typeface="Agency FB" panose="020B0503020202020204" pitchFamily="34" charset="0"/>
                        </a:rPr>
                        <a:t>6</a:t>
                      </a:r>
                      <a:endParaRPr lang="en-US" sz="1800" b="1" dirty="0">
                        <a:latin typeface="Agency FB" panose="020B0503020202020204" pitchFamily="34" charset="0"/>
                      </a:endParaRPr>
                    </a:p>
                  </a:txBody>
                  <a:tcPr marT="45692" marB="4569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Agency FB" panose="020B0503020202020204" pitchFamily="34" charset="0"/>
                        </a:rPr>
                        <a:t>Minimal</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telah</a:t>
                      </a:r>
                      <a:r>
                        <a:rPr lang="en-US" sz="1800" b="1" baseline="0" dirty="0" smtClean="0">
                          <a:latin typeface="Agency FB" panose="020B0503020202020204" pitchFamily="34" charset="0"/>
                        </a:rPr>
                        <a:t> 3 (</a:t>
                      </a:r>
                      <a:r>
                        <a:rPr lang="en-US" sz="1800" b="1" baseline="0" dirty="0" err="1" smtClean="0">
                          <a:latin typeface="Agency FB" panose="020B0503020202020204" pitchFamily="34" charset="0"/>
                        </a:rPr>
                        <a:t>tiga</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tahun</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dalam</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gelar</a:t>
                      </a:r>
                      <a:r>
                        <a:rPr lang="en-US" sz="1800" b="1" baseline="0" dirty="0" smtClean="0">
                          <a:latin typeface="Agency FB" panose="020B0503020202020204" pitchFamily="34" charset="0"/>
                        </a:rPr>
                        <a:t> </a:t>
                      </a:r>
                      <a:r>
                        <a:rPr lang="en-US" sz="1800" b="1" baseline="0" dirty="0" err="1" smtClean="0">
                          <a:latin typeface="Agency FB" panose="020B0503020202020204" pitchFamily="34" charset="0"/>
                        </a:rPr>
                        <a:t>Doktornya</a:t>
                      </a:r>
                      <a:r>
                        <a:rPr lang="en-US" sz="1800" b="1" baseline="0" dirty="0" smtClean="0">
                          <a:latin typeface="Agency FB" panose="020B0503020202020204" pitchFamily="34" charset="0"/>
                        </a:rPr>
                        <a:t>, </a:t>
                      </a:r>
                      <a:r>
                        <a:rPr lang="id-ID" sz="1800" b="1" kern="1200" dirty="0" smtClean="0">
                          <a:solidFill>
                            <a:schemeClr val="tx1"/>
                          </a:solidFill>
                          <a:latin typeface="Agency FB" panose="020B0503020202020204" pitchFamily="34" charset="0"/>
                          <a:ea typeface="+mn-ea"/>
                          <a:cs typeface="+mn-cs"/>
                        </a:rPr>
                        <a:t>dimungkinkan kurang dari 3 (tiga) tahun bagi dosen yang memiliki karya ilmiah yang dipublikasikan pada jurnal internasional bereputasi yang diperoleh setelah gelar Doktornya;</a:t>
                      </a:r>
                      <a:endParaRPr lang="en-US" sz="1800" b="1" dirty="0" smtClean="0">
                        <a:solidFill>
                          <a:schemeClr val="tx1"/>
                        </a:solidFill>
                        <a:latin typeface="Agency FB" panose="020B0503020202020204" pitchFamily="34" charset="0"/>
                      </a:endParaRPr>
                    </a:p>
                  </a:txBody>
                  <a:tcPr marT="45692" marB="45692"/>
                </a:tc>
              </a:tr>
              <a:tr h="898740">
                <a:tc>
                  <a:txBody>
                    <a:bodyPr/>
                    <a:lstStyle/>
                    <a:p>
                      <a:pPr algn="ctr"/>
                      <a:r>
                        <a:rPr lang="id-ID" sz="1800" b="1" dirty="0" smtClean="0">
                          <a:latin typeface="Agency FB" panose="020B0503020202020204" pitchFamily="34" charset="0"/>
                        </a:rPr>
                        <a:t>7</a:t>
                      </a:r>
                      <a:endParaRPr lang="en-US" sz="1800" b="1" dirty="0">
                        <a:latin typeface="Agency FB" panose="020B0503020202020204" pitchFamily="34" charset="0"/>
                      </a:endParaRPr>
                    </a:p>
                  </a:txBody>
                  <a:tcPr marT="45692" marB="4569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800" b="1" dirty="0" smtClean="0">
                          <a:solidFill>
                            <a:schemeClr val="accent4">
                              <a:lumMod val="75000"/>
                            </a:schemeClr>
                          </a:solidFill>
                          <a:latin typeface="Agency FB" panose="020B0503020202020204" pitchFamily="34" charset="0"/>
                        </a:rPr>
                        <a:t>Memiliki pengalaman mengajar sebagai dosen tetap minimal 10 (sepuluh) tahun.</a:t>
                      </a:r>
                      <a:endParaRPr lang="en-US" sz="1800" b="1" dirty="0" smtClean="0">
                        <a:solidFill>
                          <a:schemeClr val="accent4">
                            <a:lumMod val="75000"/>
                          </a:schemeClr>
                        </a:solidFill>
                        <a:latin typeface="Agency FB" panose="020B0503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solidFill>
                          <a:schemeClr val="tx1"/>
                        </a:solidFill>
                        <a:latin typeface="Agency FB" panose="020B0503020202020204" pitchFamily="34" charset="0"/>
                      </a:endParaRPr>
                    </a:p>
                  </a:txBody>
                  <a:tcPr marT="45692" marB="45692"/>
                </a:tc>
              </a:tr>
            </a:tbl>
          </a:graphicData>
        </a:graphic>
      </p:graphicFrame>
      <p:sp>
        <p:nvSpPr>
          <p:cNvPr id="8" name="Rectangle 63"/>
          <p:cNvSpPr>
            <a:spLocks noChangeArrowheads="1"/>
          </p:cNvSpPr>
          <p:nvPr/>
        </p:nvSpPr>
        <p:spPr bwMode="auto">
          <a:xfrm>
            <a:off x="647700" y="657225"/>
            <a:ext cx="8050213" cy="460375"/>
          </a:xfrm>
          <a:prstGeom prst="rect">
            <a:avLst/>
          </a:prstGeom>
          <a:solidFill>
            <a:schemeClr val="tx2"/>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sz="2400" b="1" dirty="0">
                <a:solidFill>
                  <a:srgbClr val="191919"/>
                </a:solidFill>
                <a:latin typeface="Agency FB" panose="020B0503020202020204" pitchFamily="34" charset="0"/>
              </a:rPr>
              <a:t>Syarat Kenaikan Jabatan Dosen (Permenpan RB 17 jo 46 tahun 2013)</a:t>
            </a:r>
            <a:endParaRPr lang="en-US" sz="2400" b="1" dirty="0">
              <a:solidFill>
                <a:srgbClr val="191919"/>
              </a:solidFill>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3"/>
          <p:cNvSpPr>
            <a:spLocks noChangeArrowheads="1"/>
          </p:cNvSpPr>
          <p:nvPr/>
        </p:nvSpPr>
        <p:spPr bwMode="auto">
          <a:xfrm>
            <a:off x="647700" y="80963"/>
            <a:ext cx="8245475" cy="708025"/>
          </a:xfrm>
          <a:prstGeom prst="rect">
            <a:avLst/>
          </a:prstGeom>
          <a:solidFill>
            <a:schemeClr val="accent2">
              <a:lumMod val="60000"/>
              <a:lumOff val="40000"/>
            </a:schemeClr>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sz="2000" b="1" dirty="0">
                <a:solidFill>
                  <a:srgbClr val="191919"/>
                </a:solidFill>
                <a:latin typeface="Agency FB" panose="020B0503020202020204" pitchFamily="34" charset="0"/>
              </a:rPr>
              <a:t>Syarat Kenaikan Jabatan Dosen untuk Loncat Jabatan (Permenpan RB 17 jo 46 tahun 2013)</a:t>
            </a:r>
            <a:endParaRPr lang="en-US" sz="2000" b="1" dirty="0">
              <a:solidFill>
                <a:srgbClr val="191919"/>
              </a:solidFill>
              <a:latin typeface="Agency FB" panose="020B0503020202020204" pitchFamily="34" charset="0"/>
            </a:endParaRPr>
          </a:p>
          <a:p>
            <a:pPr eaLnBrk="1" hangingPunct="1">
              <a:spcBef>
                <a:spcPts val="0"/>
              </a:spcBef>
              <a:defRPr/>
            </a:pPr>
            <a:endParaRPr lang="en-US" sz="2000" b="1" dirty="0">
              <a:solidFill>
                <a:srgbClr val="191919"/>
              </a:solidFill>
              <a:latin typeface="Agency FB" panose="020B0503020202020204" pitchFamily="34" charset="0"/>
            </a:endParaRPr>
          </a:p>
        </p:txBody>
      </p:sp>
      <p:graphicFrame>
        <p:nvGraphicFramePr>
          <p:cNvPr id="8" name="Table 7"/>
          <p:cNvGraphicFramePr>
            <a:graphicFrameLocks noGrp="1"/>
          </p:cNvGraphicFramePr>
          <p:nvPr/>
        </p:nvGraphicFramePr>
        <p:xfrm>
          <a:off x="373063" y="685800"/>
          <a:ext cx="8496300" cy="5956301"/>
        </p:xfrm>
        <a:graphic>
          <a:graphicData uri="http://schemas.openxmlformats.org/drawingml/2006/table">
            <a:tbl>
              <a:tblPr firstRow="1" bandRow="1">
                <a:tableStyleId>{5C22544A-7EE6-4342-B048-85BDC9FD1C3A}</a:tableStyleId>
              </a:tblPr>
              <a:tblGrid>
                <a:gridCol w="503920"/>
                <a:gridCol w="3456458"/>
                <a:gridCol w="4535922"/>
              </a:tblGrid>
              <a:tr h="335228">
                <a:tc rowSpan="2">
                  <a:txBody>
                    <a:bodyPr/>
                    <a:lstStyle/>
                    <a:p>
                      <a:pPr algn="ctr"/>
                      <a:r>
                        <a:rPr lang="en-US" sz="1600" b="1" dirty="0" smtClean="0">
                          <a:solidFill>
                            <a:schemeClr val="tx1"/>
                          </a:solidFill>
                          <a:latin typeface="Agency FB" panose="020B0503020202020204" pitchFamily="34" charset="0"/>
                        </a:rPr>
                        <a:t>No</a:t>
                      </a:r>
                      <a:endParaRPr lang="en-US" sz="1600" b="1" dirty="0">
                        <a:solidFill>
                          <a:schemeClr val="tx1"/>
                        </a:solidFill>
                        <a:latin typeface="Agency FB" panose="020B0503020202020204" pitchFamily="34" charset="0"/>
                      </a:endParaRPr>
                    </a:p>
                  </a:txBody>
                  <a:tcPr marL="91439" marR="91439" marT="45694" marB="45694" anchor="ctr">
                    <a:solidFill>
                      <a:schemeClr val="accent1">
                        <a:lumMod val="75000"/>
                      </a:schemeClr>
                    </a:solidFill>
                  </a:tcPr>
                </a:tc>
                <a:tc gridSpan="2">
                  <a:txBody>
                    <a:bodyPr/>
                    <a:lstStyle/>
                    <a:p>
                      <a:pPr algn="ctr"/>
                      <a:endParaRPr lang="en-US" sz="1600" b="1" dirty="0">
                        <a:solidFill>
                          <a:srgbClr val="FF0000"/>
                        </a:solidFill>
                        <a:latin typeface="Agency FB" panose="020B0503020202020204" pitchFamily="34" charset="0"/>
                      </a:endParaRPr>
                    </a:p>
                  </a:txBody>
                  <a:tcPr marL="91439" marR="91439" marT="45694" marB="45694">
                    <a:lnT w="12700" cmpd="sng">
                      <a:noFill/>
                    </a:lnT>
                    <a:solidFill>
                      <a:schemeClr val="accent1">
                        <a:lumMod val="75000"/>
                      </a:schemeClr>
                    </a:solidFill>
                  </a:tcPr>
                </a:tc>
                <a:tc hMerge="1">
                  <a:txBody>
                    <a:bodyPr/>
                    <a:lstStyle/>
                    <a:p>
                      <a:pPr algn="ctr"/>
                      <a:endParaRPr lang="en-US" dirty="0"/>
                    </a:p>
                  </a:txBody>
                  <a:tcPr>
                    <a:lnL w="38100" cap="flat" cmpd="sng" algn="ctr">
                      <a:solidFill>
                        <a:schemeClr val="bg1"/>
                      </a:solidFill>
                      <a:prstDash val="solid"/>
                      <a:round/>
                      <a:headEnd type="none" w="med" len="med"/>
                      <a:tailEnd type="none" w="med" len="med"/>
                    </a:lnL>
                  </a:tcPr>
                </a:tc>
              </a:tr>
              <a:tr h="457148">
                <a:tc vMerge="1">
                  <a:txBody>
                    <a:bodyPr/>
                    <a:lstStyle/>
                    <a:p>
                      <a:pPr algn="ctr"/>
                      <a:endParaRPr lang="en-US" dirty="0"/>
                    </a:p>
                  </a:txBody>
                  <a:tcPr/>
                </a:tc>
                <a:tc>
                  <a:txBody>
                    <a:bodyPr/>
                    <a:lstStyle/>
                    <a:p>
                      <a:pPr algn="ctr"/>
                      <a:r>
                        <a:rPr lang="en-US" sz="2400" b="1" dirty="0" err="1" smtClean="0">
                          <a:latin typeface="Agency FB" panose="020B0503020202020204" pitchFamily="34" charset="0"/>
                        </a:rPr>
                        <a:t>Asisten</a:t>
                      </a:r>
                      <a:r>
                        <a:rPr lang="en-US" sz="2400" b="1" dirty="0" smtClean="0">
                          <a:latin typeface="Agency FB" panose="020B0503020202020204" pitchFamily="34" charset="0"/>
                        </a:rPr>
                        <a:t> </a:t>
                      </a:r>
                      <a:r>
                        <a:rPr lang="en-US" sz="2400" b="1" dirty="0" err="1" smtClean="0">
                          <a:latin typeface="Agency FB" panose="020B0503020202020204" pitchFamily="34" charset="0"/>
                        </a:rPr>
                        <a:t>Ahli</a:t>
                      </a:r>
                      <a:r>
                        <a:rPr lang="en-US" sz="2400" b="1" dirty="0" smtClean="0">
                          <a:latin typeface="Agency FB" panose="020B0503020202020204" pitchFamily="34" charset="0"/>
                        </a:rPr>
                        <a:t> </a:t>
                      </a:r>
                      <a:r>
                        <a:rPr lang="en-US" sz="2400" b="1" dirty="0" err="1" smtClean="0">
                          <a:latin typeface="Agency FB" panose="020B0503020202020204" pitchFamily="34" charset="0"/>
                        </a:rPr>
                        <a:t>ke</a:t>
                      </a:r>
                      <a:r>
                        <a:rPr lang="en-US" sz="2400" b="1" dirty="0" smtClean="0">
                          <a:latin typeface="Agency FB" panose="020B0503020202020204" pitchFamily="34" charset="0"/>
                        </a:rPr>
                        <a:t> </a:t>
                      </a:r>
                      <a:r>
                        <a:rPr lang="en-US" sz="2400" b="1" dirty="0" err="1" smtClean="0">
                          <a:latin typeface="Agency FB" panose="020B0503020202020204" pitchFamily="34" charset="0"/>
                        </a:rPr>
                        <a:t>Lektor</a:t>
                      </a:r>
                      <a:r>
                        <a:rPr lang="id-ID" sz="2400" b="1" dirty="0" smtClean="0">
                          <a:latin typeface="Agency FB" panose="020B0503020202020204" pitchFamily="34" charset="0"/>
                        </a:rPr>
                        <a:t> Kepala</a:t>
                      </a:r>
                      <a:endParaRPr lang="en-US" sz="2400" b="1" dirty="0">
                        <a:latin typeface="Agency FB" panose="020B0503020202020204" pitchFamily="34" charset="0"/>
                      </a:endParaRPr>
                    </a:p>
                  </a:txBody>
                  <a:tcPr marL="91439" marR="91439" marT="45694" marB="45694">
                    <a:lnR w="38100" cap="flat" cmpd="sng" algn="ctr">
                      <a:solidFill>
                        <a:schemeClr val="bg1"/>
                      </a:solidFill>
                      <a:prstDash val="solid"/>
                      <a:round/>
                      <a:headEnd type="none" w="med" len="med"/>
                      <a:tailEnd type="none" w="med" len="med"/>
                    </a:lnR>
                    <a:solidFill>
                      <a:schemeClr val="accent1">
                        <a:lumMod val="75000"/>
                      </a:schemeClr>
                    </a:solidFill>
                  </a:tcPr>
                </a:tc>
                <a:tc>
                  <a:txBody>
                    <a:bodyPr/>
                    <a:lstStyle/>
                    <a:p>
                      <a:pPr algn="ctr"/>
                      <a:r>
                        <a:rPr lang="en-US" sz="2400" b="1" dirty="0" err="1" smtClean="0">
                          <a:latin typeface="Agency FB" panose="020B0503020202020204" pitchFamily="34" charset="0"/>
                        </a:rPr>
                        <a:t>Lektor</a:t>
                      </a:r>
                      <a:r>
                        <a:rPr lang="en-US" sz="2400" b="1" dirty="0" smtClean="0">
                          <a:latin typeface="Agency FB" panose="020B0503020202020204" pitchFamily="34" charset="0"/>
                        </a:rPr>
                        <a:t> </a:t>
                      </a:r>
                      <a:r>
                        <a:rPr lang="en-US" sz="2400" b="1" dirty="0" err="1" smtClean="0">
                          <a:latin typeface="Agency FB" panose="020B0503020202020204" pitchFamily="34" charset="0"/>
                        </a:rPr>
                        <a:t>ke</a:t>
                      </a:r>
                      <a:r>
                        <a:rPr lang="en-US" sz="2400" b="1" dirty="0" smtClean="0">
                          <a:latin typeface="Agency FB" panose="020B0503020202020204" pitchFamily="34" charset="0"/>
                        </a:rPr>
                        <a:t> Guru </a:t>
                      </a:r>
                      <a:r>
                        <a:rPr lang="en-US" sz="2400" b="1" dirty="0" err="1" smtClean="0">
                          <a:latin typeface="Agency FB" panose="020B0503020202020204" pitchFamily="34" charset="0"/>
                        </a:rPr>
                        <a:t>Besar</a:t>
                      </a:r>
                      <a:endParaRPr lang="en-US" sz="2400" b="1" dirty="0">
                        <a:latin typeface="Agency FB" panose="020B0503020202020204" pitchFamily="34" charset="0"/>
                      </a:endParaRPr>
                    </a:p>
                  </a:txBody>
                  <a:tcPr marL="91439" marR="91439" marT="45694" marB="45694">
                    <a:lnL w="38100" cap="flat" cmpd="sng" algn="ctr">
                      <a:solidFill>
                        <a:schemeClr val="bg1"/>
                      </a:solidFill>
                      <a:prstDash val="solid"/>
                      <a:round/>
                      <a:headEnd type="none" w="med" len="med"/>
                      <a:tailEnd type="none" w="med" len="med"/>
                    </a:lnL>
                    <a:solidFill>
                      <a:schemeClr val="accent1">
                        <a:lumMod val="75000"/>
                      </a:schemeClr>
                    </a:solidFill>
                  </a:tcPr>
                </a:tc>
              </a:tr>
              <a:tr h="528458">
                <a:tc>
                  <a:txBody>
                    <a:bodyPr/>
                    <a:lstStyle/>
                    <a:p>
                      <a:pPr algn="l"/>
                      <a:r>
                        <a:rPr lang="en-US" sz="1600" b="1" dirty="0" smtClean="0">
                          <a:latin typeface="Agency FB" panose="020B0503020202020204" pitchFamily="34" charset="0"/>
                        </a:rPr>
                        <a:t>1</a:t>
                      </a:r>
                      <a:endParaRPr lang="en-US" sz="1600" b="1" dirty="0">
                        <a:latin typeface="Agency FB" panose="020B0503020202020204" pitchFamily="34" charset="0"/>
                      </a:endParaRPr>
                    </a:p>
                  </a:txBody>
                  <a:tcPr marL="91439" marR="91439" marT="45694" marB="45694"/>
                </a:tc>
                <a:tc>
                  <a:txBody>
                    <a:bodyPr/>
                    <a:lstStyle/>
                    <a:p>
                      <a:pPr algn="l"/>
                      <a:r>
                        <a:rPr lang="en-US" sz="1600" b="1" dirty="0" err="1" smtClean="0">
                          <a:latin typeface="Agency FB" panose="020B0503020202020204" pitchFamily="34" charset="0"/>
                        </a:rPr>
                        <a:t>Telah</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2</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tahun</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dari</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jabatan</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Asisten</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Ahli</a:t>
                      </a:r>
                      <a:r>
                        <a:rPr lang="id-ID" sz="1600" b="1" baseline="0" dirty="0" smtClean="0">
                          <a:latin typeface="Agency FB" panose="020B0503020202020204" pitchFamily="34" charset="0"/>
                        </a:rPr>
                        <a:t>;</a:t>
                      </a:r>
                      <a:endParaRPr lang="en-US" sz="1600" b="1" dirty="0">
                        <a:latin typeface="Agency FB" panose="020B0503020202020204" pitchFamily="34" charset="0"/>
                      </a:endParaRPr>
                    </a:p>
                  </a:txBody>
                  <a:tcPr marL="91439" marR="91439" marT="45694" marB="45694">
                    <a:lnR w="38100" cap="flat" cmpd="sng" algn="ctr">
                      <a:solidFill>
                        <a:schemeClr val="bg1"/>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err="1" smtClean="0">
                          <a:latin typeface="Agency FB" panose="020B0503020202020204" pitchFamily="34" charset="0"/>
                        </a:rPr>
                        <a:t>Telah</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2</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tahun</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dari</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jabatan</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Lektor</a:t>
                      </a:r>
                      <a:r>
                        <a:rPr lang="id-ID" sz="1600" b="1" baseline="0" dirty="0" smtClean="0">
                          <a:latin typeface="Agency FB" panose="020B0503020202020204" pitchFamily="34" charset="0"/>
                        </a:rPr>
                        <a:t>;</a:t>
                      </a:r>
                      <a:endParaRPr lang="en-US" sz="1600" b="1" dirty="0" smtClean="0">
                        <a:latin typeface="Agency FB" panose="020B0503020202020204" pitchFamily="34" charset="0"/>
                      </a:endParaRPr>
                    </a:p>
                  </a:txBody>
                  <a:tcPr marL="91439" marR="91439" marT="45694" marB="45694">
                    <a:lnL w="38100" cap="flat" cmpd="sng" algn="ctr">
                      <a:solidFill>
                        <a:schemeClr val="bg1"/>
                      </a:solidFill>
                      <a:prstDash val="solid"/>
                      <a:round/>
                      <a:headEnd type="none" w="med" len="med"/>
                      <a:tailEnd type="none" w="med" len="med"/>
                    </a:lnL>
                  </a:tcPr>
                </a:tc>
              </a:tr>
              <a:tr h="973495">
                <a:tc>
                  <a:txBody>
                    <a:bodyPr/>
                    <a:lstStyle/>
                    <a:p>
                      <a:pPr algn="l"/>
                      <a:r>
                        <a:rPr lang="en-US" sz="1600" b="1" dirty="0" smtClean="0">
                          <a:latin typeface="Agency FB" panose="020B0503020202020204" pitchFamily="34" charset="0"/>
                        </a:rPr>
                        <a:t>2</a:t>
                      </a:r>
                      <a:endParaRPr lang="en-US" sz="1600" b="1" dirty="0">
                        <a:latin typeface="Agency FB" panose="020B0503020202020204" pitchFamily="34" charset="0"/>
                      </a:endParaRPr>
                    </a:p>
                  </a:txBody>
                  <a:tcPr marL="91439" marR="91439" marT="45694" marB="45694"/>
                </a:tc>
                <a:tc>
                  <a:txBody>
                    <a:bodyPr/>
                    <a:lstStyle/>
                    <a:p>
                      <a:pPr algn="l"/>
                      <a:r>
                        <a:rPr lang="en-US" sz="1600" b="1" dirty="0" err="1" smtClean="0">
                          <a:latin typeface="Agency FB" panose="020B0503020202020204" pitchFamily="34" charset="0"/>
                        </a:rPr>
                        <a:t>Memiliki</a:t>
                      </a:r>
                      <a:r>
                        <a:rPr lang="en-US" sz="1600" b="1" dirty="0" smtClean="0">
                          <a:latin typeface="Agency FB" panose="020B0503020202020204" pitchFamily="34" charset="0"/>
                        </a:rPr>
                        <a:t> minimal</a:t>
                      </a:r>
                      <a:r>
                        <a:rPr lang="en-US" sz="1600" b="1" baseline="0" dirty="0" smtClean="0">
                          <a:latin typeface="Agency FB" panose="020B0503020202020204" pitchFamily="34" charset="0"/>
                        </a:rPr>
                        <a:t> 2 (</a:t>
                      </a:r>
                      <a:r>
                        <a:rPr lang="en-US" sz="1600" b="1" baseline="0" dirty="0" err="1" smtClean="0">
                          <a:latin typeface="Agency FB" panose="020B0503020202020204" pitchFamily="34" charset="0"/>
                        </a:rPr>
                        <a:t>dua</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karya</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ilmiah</a:t>
                      </a:r>
                      <a:r>
                        <a:rPr lang="en-US" sz="1600" b="1" baseline="0" dirty="0" smtClean="0">
                          <a:latin typeface="Agency FB" panose="020B0503020202020204" pitchFamily="34" charset="0"/>
                        </a:rPr>
                        <a:t> y</a:t>
                      </a:r>
                      <a:r>
                        <a:rPr lang="id-ID" sz="1600" b="1" baseline="0" dirty="0" smtClean="0">
                          <a:latin typeface="Agency FB" panose="020B0503020202020204" pitchFamily="34" charset="0"/>
                        </a:rPr>
                        <a:t>an</a:t>
                      </a:r>
                      <a:r>
                        <a:rPr lang="en-US" sz="1600" b="1" baseline="0" dirty="0" smtClean="0">
                          <a:latin typeface="Agency FB" panose="020B0503020202020204" pitchFamily="34" charset="0"/>
                        </a:rPr>
                        <a:t>g </a:t>
                      </a:r>
                      <a:r>
                        <a:rPr lang="en-US" sz="1600" b="1" baseline="0" dirty="0" err="1" smtClean="0">
                          <a:latin typeface="Agency FB" panose="020B0503020202020204" pitchFamily="34" charset="0"/>
                        </a:rPr>
                        <a:t>dipublikasikan</a:t>
                      </a:r>
                      <a:r>
                        <a:rPr lang="en-US" sz="1600" b="1" baseline="0" dirty="0" smtClean="0">
                          <a:latin typeface="Agency FB" panose="020B0503020202020204" pitchFamily="34" charset="0"/>
                        </a:rPr>
                        <a:t> p</a:t>
                      </a:r>
                      <a:r>
                        <a:rPr lang="id-ID" sz="1600" b="1" baseline="0" dirty="0" smtClean="0">
                          <a:latin typeface="Agency FB" panose="020B0503020202020204" pitchFamily="34" charset="0"/>
                        </a:rPr>
                        <a:t>a</a:t>
                      </a:r>
                      <a:r>
                        <a:rPr lang="en-US" sz="1600" b="1" baseline="0" dirty="0" smtClean="0">
                          <a:latin typeface="Agency FB" panose="020B0503020202020204" pitchFamily="34" charset="0"/>
                        </a:rPr>
                        <a:t>d</a:t>
                      </a:r>
                      <a:r>
                        <a:rPr lang="id-ID" sz="1600" b="1" baseline="0" dirty="0" smtClean="0">
                          <a:latin typeface="Agency FB" panose="020B0503020202020204" pitchFamily="34" charset="0"/>
                        </a:rPr>
                        <a:t>a</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jurnal</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internasional</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bereputasi</a:t>
                      </a:r>
                      <a:r>
                        <a:rPr lang="en-US" sz="1600" b="1" baseline="0" dirty="0" smtClean="0">
                          <a:latin typeface="Agency FB" panose="020B0503020202020204" pitchFamily="34" charset="0"/>
                        </a:rPr>
                        <a:t> s</a:t>
                      </a:r>
                      <a:r>
                        <a:rPr lang="id-ID" sz="1600" b="1" baseline="0" dirty="0" smtClean="0">
                          <a:latin typeface="Agency FB" panose="020B0503020202020204" pitchFamily="34" charset="0"/>
                        </a:rPr>
                        <a:t>e</a:t>
                      </a:r>
                      <a:r>
                        <a:rPr lang="en-US" sz="1600" b="1" baseline="0" dirty="0" smtClean="0">
                          <a:latin typeface="Agency FB" panose="020B0503020202020204" pitchFamily="34" charset="0"/>
                        </a:rPr>
                        <a:t>b</a:t>
                      </a:r>
                      <a:r>
                        <a:rPr lang="id-ID" sz="1600" b="1" baseline="0" dirty="0" smtClean="0">
                          <a:latin typeface="Agency FB" panose="020B0503020202020204" pitchFamily="34" charset="0"/>
                        </a:rPr>
                        <a:t>a</a:t>
                      </a:r>
                      <a:r>
                        <a:rPr lang="en-US" sz="1600" b="1" baseline="0" dirty="0" smtClean="0">
                          <a:latin typeface="Agency FB" panose="020B0503020202020204" pitchFamily="34" charset="0"/>
                        </a:rPr>
                        <a:t>g</a:t>
                      </a:r>
                      <a:r>
                        <a:rPr lang="id-ID" sz="1600" b="1" baseline="0" dirty="0" smtClean="0">
                          <a:latin typeface="Agency FB" panose="020B0503020202020204" pitchFamily="34" charset="0"/>
                        </a:rPr>
                        <a:t>ai</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penulis</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pertama;</a:t>
                      </a:r>
                      <a:endParaRPr lang="en-US" sz="1600" b="1" dirty="0">
                        <a:latin typeface="Agency FB" panose="020B0503020202020204" pitchFamily="34" charset="0"/>
                      </a:endParaRPr>
                    </a:p>
                  </a:txBody>
                  <a:tcPr marL="91439" marR="91439" marT="45694" marB="45694">
                    <a:lnR w="38100" cap="flat" cmpd="sng" algn="ctr">
                      <a:solidFill>
                        <a:schemeClr val="bg1"/>
                      </a:solidFill>
                      <a:prstDash val="solid"/>
                      <a:round/>
                      <a:headEnd type="none" w="med" len="med"/>
                      <a:tailEnd type="none" w="med" len="med"/>
                    </a:lnR>
                  </a:tcPr>
                </a:tc>
                <a:tc>
                  <a:txBody>
                    <a:bodyPr/>
                    <a:lstStyle/>
                    <a:p>
                      <a:pPr algn="l"/>
                      <a:r>
                        <a:rPr lang="en-US" sz="1600" b="1" dirty="0" err="1" smtClean="0">
                          <a:latin typeface="Agency FB" panose="020B0503020202020204" pitchFamily="34" charset="0"/>
                        </a:rPr>
                        <a:t>Memiliki</a:t>
                      </a:r>
                      <a:r>
                        <a:rPr lang="en-US" sz="1600" b="1" dirty="0" smtClean="0">
                          <a:latin typeface="Agency FB" panose="020B0503020202020204" pitchFamily="34" charset="0"/>
                        </a:rPr>
                        <a:t> minimal</a:t>
                      </a:r>
                      <a:r>
                        <a:rPr lang="en-US" sz="1600" b="1" baseline="0" dirty="0" smtClean="0">
                          <a:latin typeface="Agency FB" panose="020B0503020202020204" pitchFamily="34" charset="0"/>
                        </a:rPr>
                        <a:t> 4 (</a:t>
                      </a:r>
                      <a:r>
                        <a:rPr lang="en-US" sz="1600" b="1" baseline="0" dirty="0" err="1" smtClean="0">
                          <a:latin typeface="Agency FB" panose="020B0503020202020204" pitchFamily="34" charset="0"/>
                        </a:rPr>
                        <a:t>empat</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karya</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ilmiah</a:t>
                      </a:r>
                      <a:r>
                        <a:rPr lang="en-US" sz="1600" b="1" baseline="0" dirty="0" smtClean="0">
                          <a:latin typeface="Agency FB" panose="020B0503020202020204" pitchFamily="34" charset="0"/>
                        </a:rPr>
                        <a:t> y</a:t>
                      </a:r>
                      <a:r>
                        <a:rPr lang="id-ID" sz="1600" b="1" baseline="0" dirty="0" smtClean="0">
                          <a:latin typeface="Agency FB" panose="020B0503020202020204" pitchFamily="34" charset="0"/>
                        </a:rPr>
                        <a:t>an</a:t>
                      </a:r>
                      <a:r>
                        <a:rPr lang="en-US" sz="1600" b="1" baseline="0" dirty="0" smtClean="0">
                          <a:latin typeface="Agency FB" panose="020B0503020202020204" pitchFamily="34" charset="0"/>
                        </a:rPr>
                        <a:t>g </a:t>
                      </a:r>
                      <a:r>
                        <a:rPr lang="en-US" sz="1600" b="1" baseline="0" dirty="0" err="1" smtClean="0">
                          <a:latin typeface="Agency FB" panose="020B0503020202020204" pitchFamily="34" charset="0"/>
                        </a:rPr>
                        <a:t>dipublikasikan</a:t>
                      </a:r>
                      <a:r>
                        <a:rPr lang="en-US" sz="1600" b="1" baseline="0" dirty="0" smtClean="0">
                          <a:latin typeface="Agency FB" panose="020B0503020202020204" pitchFamily="34" charset="0"/>
                        </a:rPr>
                        <a:t> p</a:t>
                      </a:r>
                      <a:r>
                        <a:rPr lang="id-ID" sz="1600" b="1" baseline="0" dirty="0" smtClean="0">
                          <a:latin typeface="Agency FB" panose="020B0503020202020204" pitchFamily="34" charset="0"/>
                        </a:rPr>
                        <a:t>a</a:t>
                      </a:r>
                      <a:r>
                        <a:rPr lang="en-US" sz="1600" b="1" baseline="0" dirty="0" smtClean="0">
                          <a:latin typeface="Agency FB" panose="020B0503020202020204" pitchFamily="34" charset="0"/>
                        </a:rPr>
                        <a:t>d</a:t>
                      </a:r>
                      <a:r>
                        <a:rPr lang="id-ID" sz="1600" b="1" baseline="0" dirty="0" smtClean="0">
                          <a:latin typeface="Agency FB" panose="020B0503020202020204" pitchFamily="34" charset="0"/>
                        </a:rPr>
                        <a:t>a</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jurnal</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internasional</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bereputasi</a:t>
                      </a:r>
                      <a:r>
                        <a:rPr lang="en-US" sz="1600" b="1" baseline="0" dirty="0" smtClean="0">
                          <a:latin typeface="Agency FB" panose="020B0503020202020204" pitchFamily="34" charset="0"/>
                        </a:rPr>
                        <a:t> s</a:t>
                      </a:r>
                      <a:r>
                        <a:rPr lang="id-ID" sz="1600" b="1" baseline="0" dirty="0" smtClean="0">
                          <a:latin typeface="Agency FB" panose="020B0503020202020204" pitchFamily="34" charset="0"/>
                        </a:rPr>
                        <a:t>e</a:t>
                      </a:r>
                      <a:r>
                        <a:rPr lang="en-US" sz="1600" b="1" baseline="0" dirty="0" smtClean="0">
                          <a:latin typeface="Agency FB" panose="020B0503020202020204" pitchFamily="34" charset="0"/>
                        </a:rPr>
                        <a:t>b</a:t>
                      </a:r>
                      <a:r>
                        <a:rPr lang="id-ID" sz="1600" b="1" baseline="0" dirty="0" smtClean="0">
                          <a:latin typeface="Agency FB" panose="020B0503020202020204" pitchFamily="34" charset="0"/>
                        </a:rPr>
                        <a:t>a</a:t>
                      </a:r>
                      <a:r>
                        <a:rPr lang="en-US" sz="1600" b="1" baseline="0" dirty="0" smtClean="0">
                          <a:latin typeface="Agency FB" panose="020B0503020202020204" pitchFamily="34" charset="0"/>
                        </a:rPr>
                        <a:t>g</a:t>
                      </a:r>
                      <a:r>
                        <a:rPr lang="id-ID" sz="1600" b="1" baseline="0" dirty="0" smtClean="0">
                          <a:latin typeface="Agency FB" panose="020B0503020202020204" pitchFamily="34" charset="0"/>
                        </a:rPr>
                        <a:t>ai</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penulis</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pertama;</a:t>
                      </a:r>
                      <a:endParaRPr lang="en-US" sz="1600" b="1" dirty="0">
                        <a:latin typeface="Agency FB" panose="020B0503020202020204" pitchFamily="34" charset="0"/>
                      </a:endParaRPr>
                    </a:p>
                  </a:txBody>
                  <a:tcPr marL="91439" marR="91439" marT="45694" marB="45694">
                    <a:lnL w="38100" cap="flat" cmpd="sng" algn="ctr">
                      <a:solidFill>
                        <a:schemeClr val="bg1"/>
                      </a:solidFill>
                      <a:prstDash val="solid"/>
                      <a:round/>
                      <a:headEnd type="none" w="med" len="med"/>
                      <a:tailEnd type="none" w="med" len="med"/>
                    </a:lnL>
                  </a:tcPr>
                </a:tc>
              </a:tr>
              <a:tr h="750977">
                <a:tc>
                  <a:txBody>
                    <a:bodyPr/>
                    <a:lstStyle/>
                    <a:p>
                      <a:pPr algn="l"/>
                      <a:r>
                        <a:rPr lang="id-ID" sz="1600" b="1" smtClean="0">
                          <a:latin typeface="Agency FB" panose="020B0503020202020204" pitchFamily="34" charset="0"/>
                        </a:rPr>
                        <a:t>3</a:t>
                      </a:r>
                      <a:endParaRPr lang="en-US" sz="1600" b="1" dirty="0">
                        <a:latin typeface="Agency FB" panose="020B0503020202020204" pitchFamily="34" charset="0"/>
                      </a:endParaRPr>
                    </a:p>
                  </a:txBody>
                  <a:tcPr marL="91439" marR="91439" marT="45694" marB="45694"/>
                </a:tc>
                <a:tc>
                  <a:txBody>
                    <a:bodyPr/>
                    <a:lstStyle/>
                    <a:p>
                      <a:pPr algn="l"/>
                      <a:r>
                        <a:rPr lang="id-ID" sz="1600" b="1" dirty="0" smtClean="0">
                          <a:latin typeface="Agency FB" panose="020B0503020202020204" pitchFamily="34" charset="0"/>
                        </a:rPr>
                        <a:t>Memenuhi angka kredit yang dipersyaratkan</a:t>
                      </a:r>
                      <a:r>
                        <a:rPr lang="id-ID" sz="1600" b="1" baseline="0" dirty="0" smtClean="0">
                          <a:latin typeface="Agency FB" panose="020B0503020202020204" pitchFamily="34" charset="0"/>
                        </a:rPr>
                        <a:t> baik perbidang atau kumulatifnya;</a:t>
                      </a:r>
                      <a:endParaRPr lang="en-US" sz="1600" b="1" dirty="0">
                        <a:latin typeface="Agency FB" panose="020B0503020202020204" pitchFamily="34" charset="0"/>
                      </a:endParaRPr>
                    </a:p>
                  </a:txBody>
                  <a:tcPr marL="91439" marR="91439" marT="45694" marB="45694">
                    <a:lnR w="38100" cap="flat" cmpd="sng" algn="ctr">
                      <a:solidFill>
                        <a:schemeClr val="bg1"/>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600" b="1" dirty="0" smtClean="0">
                          <a:latin typeface="Agency FB" panose="020B0503020202020204" pitchFamily="34" charset="0"/>
                        </a:rPr>
                        <a:t>Memenuhi angka kredit yang dipersyaratkan</a:t>
                      </a:r>
                      <a:r>
                        <a:rPr lang="id-ID" sz="1600" b="1" baseline="0" dirty="0" smtClean="0">
                          <a:latin typeface="Agency FB" panose="020B0503020202020204" pitchFamily="34" charset="0"/>
                        </a:rPr>
                        <a:t> baik perbidang maupun kumulatifnya;</a:t>
                      </a:r>
                      <a:endParaRPr lang="en-US" sz="1600" b="1" dirty="0" smtClean="0">
                        <a:latin typeface="Agency FB" panose="020B0503020202020204" pitchFamily="34" charset="0"/>
                      </a:endParaRPr>
                    </a:p>
                  </a:txBody>
                  <a:tcPr marL="91439" marR="91439" marT="45694" marB="45694">
                    <a:lnL w="38100" cap="flat" cmpd="sng" algn="ctr">
                      <a:solidFill>
                        <a:schemeClr val="bg1"/>
                      </a:solidFill>
                      <a:prstDash val="solid"/>
                      <a:round/>
                      <a:headEnd type="none" w="med" len="med"/>
                      <a:tailEnd type="none" w="med" len="med"/>
                    </a:lnL>
                  </a:tcPr>
                </a:tc>
              </a:tr>
              <a:tr h="335228">
                <a:tc>
                  <a:txBody>
                    <a:bodyPr/>
                    <a:lstStyle/>
                    <a:p>
                      <a:pPr algn="l"/>
                      <a:r>
                        <a:rPr lang="id-ID" sz="1600" b="1" smtClean="0">
                          <a:latin typeface="Agency FB" panose="020B0503020202020204" pitchFamily="34" charset="0"/>
                        </a:rPr>
                        <a:t>4</a:t>
                      </a:r>
                      <a:endParaRPr lang="en-US" sz="1600" b="1" dirty="0">
                        <a:latin typeface="Agency FB" panose="020B0503020202020204" pitchFamily="34" charset="0"/>
                      </a:endParaRPr>
                    </a:p>
                  </a:txBody>
                  <a:tcPr marL="91439" marR="91439" marT="45694" marB="45694"/>
                </a:tc>
                <a:tc>
                  <a:txBody>
                    <a:bodyPr/>
                    <a:lstStyle/>
                    <a:p>
                      <a:pPr algn="l"/>
                      <a:r>
                        <a:rPr lang="id-ID" sz="1600" b="1" dirty="0" smtClean="0">
                          <a:latin typeface="Agency FB" panose="020B0503020202020204" pitchFamily="34" charset="0"/>
                        </a:rPr>
                        <a:t>Berpendidikan Doktor (S3);</a:t>
                      </a:r>
                      <a:endParaRPr lang="en-US" sz="1600" b="1" dirty="0">
                        <a:latin typeface="Agency FB" panose="020B0503020202020204" pitchFamily="34" charset="0"/>
                      </a:endParaRPr>
                    </a:p>
                  </a:txBody>
                  <a:tcPr marL="91439" marR="91439" marT="45694" marB="45694">
                    <a:lnR w="38100" cap="flat" cmpd="sng" algn="ctr">
                      <a:solidFill>
                        <a:schemeClr val="bg1"/>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600" b="1" dirty="0" smtClean="0">
                          <a:latin typeface="Agency FB" panose="020B0503020202020204" pitchFamily="34" charset="0"/>
                        </a:rPr>
                        <a:t>Berpendidikan Doktor (S3);</a:t>
                      </a:r>
                      <a:endParaRPr lang="en-US" sz="1600" b="1" dirty="0" smtClean="0">
                        <a:latin typeface="Agency FB" panose="020B0503020202020204" pitchFamily="34" charset="0"/>
                      </a:endParaRPr>
                    </a:p>
                  </a:txBody>
                  <a:tcPr marL="91439" marR="91439" marT="45694" marB="45694">
                    <a:lnL w="38100" cap="flat" cmpd="sng" algn="ctr">
                      <a:solidFill>
                        <a:schemeClr val="bg1"/>
                      </a:solidFill>
                      <a:prstDash val="solid"/>
                      <a:round/>
                      <a:headEnd type="none" w="med" len="med"/>
                      <a:tailEnd type="none" w="med" len="med"/>
                    </a:lnL>
                  </a:tcPr>
                </a:tc>
              </a:tr>
              <a:tr h="822908">
                <a:tc>
                  <a:txBody>
                    <a:bodyPr/>
                    <a:lstStyle/>
                    <a:p>
                      <a:pPr algn="l"/>
                      <a:r>
                        <a:rPr lang="id-ID" sz="1600" b="1" smtClean="0">
                          <a:latin typeface="Agency FB" panose="020B0503020202020204" pitchFamily="34" charset="0"/>
                        </a:rPr>
                        <a:t>5</a:t>
                      </a:r>
                      <a:endParaRPr lang="en-US" sz="1600" b="1" dirty="0">
                        <a:latin typeface="Agency FB" panose="020B0503020202020204" pitchFamily="34" charset="0"/>
                      </a:endParaRPr>
                    </a:p>
                  </a:txBody>
                  <a:tcPr marL="91439" marR="91439" marT="45694" marB="45694"/>
                </a:tc>
                <a:tc>
                  <a:txBody>
                    <a:bodyPr/>
                    <a:lstStyle/>
                    <a:p>
                      <a:pPr algn="l"/>
                      <a:r>
                        <a:rPr lang="en-US" sz="1600" b="1" dirty="0" err="1" smtClean="0">
                          <a:latin typeface="Agency FB" panose="020B0503020202020204" pitchFamily="34" charset="0"/>
                        </a:rPr>
                        <a:t>Telah</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disetujui</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oleh</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Senat</a:t>
                      </a:r>
                      <a:r>
                        <a:rPr lang="en-US" sz="1600" b="1" baseline="0" dirty="0" smtClean="0">
                          <a:latin typeface="Agency FB" panose="020B0503020202020204" pitchFamily="34" charset="0"/>
                        </a:rPr>
                        <a:t> PT </a:t>
                      </a:r>
                      <a:r>
                        <a:rPr lang="en-US" sz="1600" b="1" baseline="0" dirty="0" err="1" smtClean="0">
                          <a:latin typeface="Agency FB" panose="020B0503020202020204" pitchFamily="34" charset="0"/>
                        </a:rPr>
                        <a:t>yg</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dibuktikan</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dengan</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B</a:t>
                      </a:r>
                      <a:r>
                        <a:rPr lang="en-US" sz="1600" b="1" baseline="0" dirty="0" err="1" smtClean="0">
                          <a:latin typeface="Agency FB" panose="020B0503020202020204" pitchFamily="34" charset="0"/>
                        </a:rPr>
                        <a:t>erita</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A</a:t>
                      </a:r>
                      <a:r>
                        <a:rPr lang="en-US" sz="1600" b="1" baseline="0" dirty="0" err="1" smtClean="0">
                          <a:latin typeface="Agency FB" panose="020B0503020202020204" pitchFamily="34" charset="0"/>
                        </a:rPr>
                        <a:t>cara</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P</a:t>
                      </a:r>
                      <a:r>
                        <a:rPr lang="en-US" sz="1600" b="1" baseline="0" dirty="0" err="1" smtClean="0">
                          <a:latin typeface="Agency FB" panose="020B0503020202020204" pitchFamily="34" charset="0"/>
                        </a:rPr>
                        <a:t>ertimbangan</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S</a:t>
                      </a:r>
                      <a:r>
                        <a:rPr lang="en-US" sz="1600" b="1" baseline="0" dirty="0" err="1" smtClean="0">
                          <a:latin typeface="Agency FB" panose="020B0503020202020204" pitchFamily="34" charset="0"/>
                        </a:rPr>
                        <a:t>enat</a:t>
                      </a:r>
                      <a:r>
                        <a:rPr lang="id-ID" sz="1600" b="1" baseline="0" dirty="0" smtClean="0">
                          <a:latin typeface="Agency FB" panose="020B0503020202020204" pitchFamily="34" charset="0"/>
                        </a:rPr>
                        <a:t> PT</a:t>
                      </a:r>
                      <a:r>
                        <a:rPr lang="en-US" sz="1600" b="1" baseline="0" dirty="0" smtClean="0">
                          <a:latin typeface="Agency FB" panose="020B0503020202020204" pitchFamily="34" charset="0"/>
                        </a:rPr>
                        <a:t>/</a:t>
                      </a:r>
                      <a:r>
                        <a:rPr lang="id-ID" sz="1600" b="1" baseline="0" dirty="0" smtClean="0">
                          <a:latin typeface="Agency FB" panose="020B0503020202020204" pitchFamily="34" charset="0"/>
                        </a:rPr>
                        <a:t>K</a:t>
                      </a:r>
                      <a:r>
                        <a:rPr lang="en-US" sz="1600" b="1" baseline="0" dirty="0" err="1" smtClean="0">
                          <a:latin typeface="Agency FB" panose="020B0503020202020204" pitchFamily="34" charset="0"/>
                        </a:rPr>
                        <a:t>riterium</a:t>
                      </a:r>
                      <a:r>
                        <a:rPr lang="id-ID" sz="1600" b="1" baseline="0" dirty="0" smtClean="0">
                          <a:latin typeface="Agency FB" panose="020B0503020202020204" pitchFamily="34" charset="0"/>
                        </a:rPr>
                        <a:t>.</a:t>
                      </a:r>
                      <a:endParaRPr lang="en-US" sz="1600" b="1" dirty="0">
                        <a:latin typeface="Agency FB" panose="020B0503020202020204" pitchFamily="34" charset="0"/>
                      </a:endParaRPr>
                    </a:p>
                  </a:txBody>
                  <a:tcPr marL="91439" marR="91439" marT="45694" marB="45694">
                    <a:lnR w="38100" cap="flat" cmpd="sng" algn="ctr">
                      <a:solidFill>
                        <a:schemeClr val="bg1"/>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err="1" smtClean="0">
                          <a:latin typeface="Agency FB" panose="020B0503020202020204" pitchFamily="34" charset="0"/>
                        </a:rPr>
                        <a:t>Telah</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disetujui</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oleh</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Senat</a:t>
                      </a:r>
                      <a:r>
                        <a:rPr lang="en-US" sz="1600" b="1" baseline="0" dirty="0" smtClean="0">
                          <a:latin typeface="Agency FB" panose="020B0503020202020204" pitchFamily="34" charset="0"/>
                        </a:rPr>
                        <a:t> PT </a:t>
                      </a:r>
                      <a:r>
                        <a:rPr lang="en-US" sz="1600" b="1" baseline="0" dirty="0" err="1" smtClean="0">
                          <a:latin typeface="Agency FB" panose="020B0503020202020204" pitchFamily="34" charset="0"/>
                        </a:rPr>
                        <a:t>yg</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dibuktikan</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dengan</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B</a:t>
                      </a:r>
                      <a:r>
                        <a:rPr lang="en-US" sz="1600" b="1" baseline="0" dirty="0" err="1" smtClean="0">
                          <a:latin typeface="Agency FB" panose="020B0503020202020204" pitchFamily="34" charset="0"/>
                        </a:rPr>
                        <a:t>erita</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A</a:t>
                      </a:r>
                      <a:r>
                        <a:rPr lang="en-US" sz="1600" b="1" baseline="0" dirty="0" err="1" smtClean="0">
                          <a:latin typeface="Agency FB" panose="020B0503020202020204" pitchFamily="34" charset="0"/>
                        </a:rPr>
                        <a:t>cara</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P</a:t>
                      </a:r>
                      <a:r>
                        <a:rPr lang="en-US" sz="1600" b="1" baseline="0" dirty="0" err="1" smtClean="0">
                          <a:latin typeface="Agency FB" panose="020B0503020202020204" pitchFamily="34" charset="0"/>
                        </a:rPr>
                        <a:t>ertimbangan</a:t>
                      </a:r>
                      <a:r>
                        <a:rPr lang="en-US" sz="1600" b="1" baseline="0" dirty="0" smtClean="0">
                          <a:latin typeface="Agency FB" panose="020B0503020202020204" pitchFamily="34" charset="0"/>
                        </a:rPr>
                        <a:t> </a:t>
                      </a:r>
                      <a:r>
                        <a:rPr lang="id-ID" sz="1600" b="1" baseline="0" dirty="0" smtClean="0">
                          <a:latin typeface="Agency FB" panose="020B0503020202020204" pitchFamily="34" charset="0"/>
                        </a:rPr>
                        <a:t>S</a:t>
                      </a:r>
                      <a:r>
                        <a:rPr lang="en-US" sz="1600" b="1" baseline="0" dirty="0" err="1" smtClean="0">
                          <a:latin typeface="Agency FB" panose="020B0503020202020204" pitchFamily="34" charset="0"/>
                        </a:rPr>
                        <a:t>enat</a:t>
                      </a:r>
                      <a:r>
                        <a:rPr lang="id-ID" sz="1600" b="1" baseline="0" dirty="0" smtClean="0">
                          <a:latin typeface="Agency FB" panose="020B0503020202020204" pitchFamily="34" charset="0"/>
                        </a:rPr>
                        <a:t> PT</a:t>
                      </a:r>
                      <a:r>
                        <a:rPr lang="en-US" sz="1600" b="1" baseline="0" dirty="0" smtClean="0">
                          <a:latin typeface="Agency FB" panose="020B0503020202020204" pitchFamily="34" charset="0"/>
                        </a:rPr>
                        <a:t>/</a:t>
                      </a:r>
                      <a:r>
                        <a:rPr lang="en-US" sz="1600" b="1" baseline="0" dirty="0" err="1" smtClean="0">
                          <a:latin typeface="Agency FB" panose="020B0503020202020204" pitchFamily="34" charset="0"/>
                        </a:rPr>
                        <a:t>kriterium</a:t>
                      </a:r>
                      <a:r>
                        <a:rPr lang="id-ID" sz="1600" b="1" baseline="0" dirty="0" smtClean="0">
                          <a:latin typeface="Agency FB" panose="020B0503020202020204" pitchFamily="34" charset="0"/>
                        </a:rPr>
                        <a:t>.</a:t>
                      </a:r>
                      <a:endParaRPr lang="en-US" sz="1600" b="1" dirty="0" smtClean="0">
                        <a:latin typeface="Agency FB" panose="020B0503020202020204" pitchFamily="34" charset="0"/>
                      </a:endParaRPr>
                    </a:p>
                  </a:txBody>
                  <a:tcPr marL="91439" marR="91439" marT="45694" marB="45694">
                    <a:lnL w="38100" cap="flat" cmpd="sng" algn="ctr">
                      <a:solidFill>
                        <a:schemeClr val="bg1"/>
                      </a:solidFill>
                      <a:prstDash val="solid"/>
                      <a:round/>
                      <a:headEnd type="none" w="med" len="med"/>
                      <a:tailEnd type="none" w="med" len="med"/>
                    </a:lnL>
                  </a:tcPr>
                </a:tc>
              </a:tr>
              <a:tr h="1752859">
                <a:tc>
                  <a:txBody>
                    <a:bodyPr/>
                    <a:lstStyle/>
                    <a:p>
                      <a:pPr algn="l"/>
                      <a:endParaRPr lang="en-US" sz="1600" b="1" dirty="0">
                        <a:latin typeface="Agency FB" panose="020B0503020202020204" pitchFamily="34" charset="0"/>
                      </a:endParaRPr>
                    </a:p>
                  </a:txBody>
                  <a:tcPr marL="91439" marR="91439" marT="45694" marB="45694"/>
                </a:tc>
                <a:tc>
                  <a:txBody>
                    <a:bodyPr/>
                    <a:lstStyle/>
                    <a:p>
                      <a:pPr algn="l"/>
                      <a:endParaRPr lang="en-US" sz="1600" b="1" dirty="0">
                        <a:latin typeface="Agency FB" panose="020B0503020202020204" pitchFamily="34" charset="0"/>
                      </a:endParaRPr>
                    </a:p>
                  </a:txBody>
                  <a:tcPr marL="91439" marR="91439" marT="45694" marB="45694">
                    <a:lnR w="38100" cap="flat" cmpd="sng" algn="ctr">
                      <a:solidFill>
                        <a:schemeClr val="bg1"/>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Agency FB" panose="020B0503020202020204" pitchFamily="34" charset="0"/>
                        </a:rPr>
                        <a:t>Minimal</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telah</a:t>
                      </a:r>
                      <a:r>
                        <a:rPr lang="en-US" sz="1600" b="1" baseline="0" dirty="0" smtClean="0">
                          <a:latin typeface="Agency FB" panose="020B0503020202020204" pitchFamily="34" charset="0"/>
                        </a:rPr>
                        <a:t> 3 (</a:t>
                      </a:r>
                      <a:r>
                        <a:rPr lang="en-US" sz="1600" b="1" baseline="0" dirty="0" err="1" smtClean="0">
                          <a:latin typeface="Agency FB" panose="020B0503020202020204" pitchFamily="34" charset="0"/>
                        </a:rPr>
                        <a:t>tiga</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tahun</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dalam</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gelar</a:t>
                      </a:r>
                      <a:r>
                        <a:rPr lang="en-US" sz="1600" b="1" baseline="0" dirty="0" smtClean="0">
                          <a:latin typeface="Agency FB" panose="020B0503020202020204" pitchFamily="34" charset="0"/>
                        </a:rPr>
                        <a:t> </a:t>
                      </a:r>
                      <a:r>
                        <a:rPr lang="en-US" sz="1600" b="1" baseline="0" dirty="0" err="1" smtClean="0">
                          <a:latin typeface="Agency FB" panose="020B0503020202020204" pitchFamily="34" charset="0"/>
                        </a:rPr>
                        <a:t>Doktornya</a:t>
                      </a:r>
                      <a:r>
                        <a:rPr lang="en-US" sz="1600" b="1" baseline="0" dirty="0" smtClean="0">
                          <a:latin typeface="Agency FB" panose="020B0503020202020204" pitchFamily="34" charset="0"/>
                        </a:rPr>
                        <a:t>, </a:t>
                      </a:r>
                      <a:r>
                        <a:rPr lang="id-ID" sz="1600" b="1" kern="1200" dirty="0" smtClean="0">
                          <a:solidFill>
                            <a:schemeClr val="tx1"/>
                          </a:solidFill>
                          <a:latin typeface="Agency FB" panose="020B0503020202020204" pitchFamily="34" charset="0"/>
                          <a:ea typeface="+mn-ea"/>
                          <a:cs typeface="+mn-cs"/>
                        </a:rPr>
                        <a:t>dimungkinkan kurang dari 3 (tiga) tahun bagi dosen yang memiliki karya ilmiah yang dipublikasikan pada jurnal internasional bereputasi yang diperoleh setelah gelar Doktornya, dan </a:t>
                      </a:r>
                      <a:r>
                        <a:rPr lang="id-ID" sz="1600" b="1" dirty="0" smtClean="0">
                          <a:solidFill>
                            <a:schemeClr val="accent4">
                              <a:lumMod val="75000"/>
                            </a:schemeClr>
                          </a:solidFill>
                          <a:latin typeface="Agency FB" panose="020B0503020202020204" pitchFamily="34" charset="0"/>
                        </a:rPr>
                        <a:t>telah memiliki pengalaman mengajar sebagai dosen tetap minimal 10 (sepuluh) tahun</a:t>
                      </a:r>
                      <a:r>
                        <a:rPr lang="id-ID" sz="1600" b="1" kern="1200" dirty="0" smtClean="0">
                          <a:solidFill>
                            <a:schemeClr val="accent4">
                              <a:lumMod val="75000"/>
                            </a:schemeClr>
                          </a:solidFill>
                          <a:latin typeface="Agency FB" panose="020B0503020202020204" pitchFamily="34" charset="0"/>
                          <a:ea typeface="+mn-ea"/>
                          <a:cs typeface="+mn-cs"/>
                        </a:rPr>
                        <a:t> .</a:t>
                      </a:r>
                      <a:endParaRPr lang="en-US" sz="1600" b="1" dirty="0" smtClean="0">
                        <a:solidFill>
                          <a:schemeClr val="accent4">
                            <a:lumMod val="75000"/>
                          </a:schemeClr>
                        </a:solidFill>
                        <a:latin typeface="Agency FB" panose="020B0503020202020204" pitchFamily="34" charset="0"/>
                      </a:endParaRPr>
                    </a:p>
                  </a:txBody>
                  <a:tcPr marL="91439" marR="91439" marT="45694" marB="45694">
                    <a:lnL w="38100" cap="flat" cmpd="sng" algn="ctr">
                      <a:solidFill>
                        <a:schemeClr val="bg1"/>
                      </a:solidFill>
                      <a:prstDash val="solid"/>
                      <a:round/>
                      <a:headEnd type="none" w="med" len="med"/>
                      <a:tailEnd type="none" w="med" len="med"/>
                    </a:lnL>
                  </a:tcPr>
                </a:tc>
              </a:tr>
            </a:tbl>
          </a:graphicData>
        </a:graphic>
      </p:graphicFrame>
    </p:spTree>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2" name="Picture 9">
            <a:hlinkClick r:id="" action="ppaction://hlinkshowjump?jump=firstslide"/>
          </p:cNvPr>
          <p:cNvPicPr>
            <a:picLocks noChangeAspect="1"/>
          </p:cNvPicPr>
          <p:nvPr/>
        </p:nvPicPr>
        <p:blipFill>
          <a:blip r:embed="rId2"/>
          <a:srcRect/>
          <a:stretch>
            <a:fillRect/>
          </a:stretch>
        </p:blipFill>
        <p:spPr bwMode="auto">
          <a:xfrm>
            <a:off x="7632700" y="6489700"/>
            <a:ext cx="319088" cy="319088"/>
          </a:xfrm>
          <a:prstGeom prst="rect">
            <a:avLst/>
          </a:prstGeom>
          <a:noFill/>
          <a:ln w="9525">
            <a:noFill/>
            <a:miter lim="800000"/>
            <a:headEnd/>
            <a:tailEnd/>
          </a:ln>
        </p:spPr>
      </p:pic>
      <p:pic>
        <p:nvPicPr>
          <p:cNvPr id="30723" name="Picture 10">
            <a:hlinkClick r:id="" action="ppaction://hlinkshowjump?jump=previousslide"/>
          </p:cNvPr>
          <p:cNvPicPr>
            <a:picLocks noChangeAspect="1"/>
          </p:cNvPicPr>
          <p:nvPr/>
        </p:nvPicPr>
        <p:blipFill>
          <a:blip r:embed="rId3"/>
          <a:srcRect/>
          <a:stretch>
            <a:fillRect/>
          </a:stretch>
        </p:blipFill>
        <p:spPr bwMode="auto">
          <a:xfrm>
            <a:off x="8059738" y="6489700"/>
            <a:ext cx="311150" cy="311150"/>
          </a:xfrm>
          <a:prstGeom prst="rect">
            <a:avLst/>
          </a:prstGeom>
          <a:noFill/>
          <a:ln w="9525">
            <a:noFill/>
            <a:miter lim="800000"/>
            <a:headEnd/>
            <a:tailEnd/>
          </a:ln>
        </p:spPr>
      </p:pic>
      <p:pic>
        <p:nvPicPr>
          <p:cNvPr id="30724" name="Picture 11">
            <a:hlinkClick r:id="" action="ppaction://hlinkshowjump?jump=nextslide"/>
          </p:cNvPr>
          <p:cNvPicPr>
            <a:picLocks noChangeAspect="1"/>
          </p:cNvPicPr>
          <p:nvPr/>
        </p:nvPicPr>
        <p:blipFill>
          <a:blip r:embed="rId4"/>
          <a:srcRect/>
          <a:stretch>
            <a:fillRect/>
          </a:stretch>
        </p:blipFill>
        <p:spPr bwMode="auto">
          <a:xfrm>
            <a:off x="8459788" y="6489700"/>
            <a:ext cx="319087" cy="319088"/>
          </a:xfrm>
          <a:prstGeom prst="rect">
            <a:avLst/>
          </a:prstGeom>
          <a:noFill/>
          <a:ln w="9525">
            <a:noFill/>
            <a:miter lim="800000"/>
            <a:headEnd/>
            <a:tailEnd/>
          </a:ln>
        </p:spPr>
      </p:pic>
      <p:sp>
        <p:nvSpPr>
          <p:cNvPr id="7" name="Rectangle 63"/>
          <p:cNvSpPr>
            <a:spLocks noChangeArrowheads="1"/>
          </p:cNvSpPr>
          <p:nvPr/>
        </p:nvSpPr>
        <p:spPr bwMode="auto">
          <a:xfrm>
            <a:off x="728663" y="620713"/>
            <a:ext cx="7891462" cy="830262"/>
          </a:xfrm>
          <a:prstGeom prst="rect">
            <a:avLst/>
          </a:prstGeom>
          <a:solidFill>
            <a:schemeClr val="accent6">
              <a:lumMod val="40000"/>
              <a:lumOff val="60000"/>
            </a:schemeClr>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sz="2400" b="1" dirty="0">
                <a:solidFill>
                  <a:srgbClr val="191919"/>
                </a:solidFill>
                <a:latin typeface="Agency FB" panose="020B0503020202020204" pitchFamily="34" charset="0"/>
              </a:rPr>
              <a:t>Syarat Kenaikan Pangkat dalam Jabatan yang sama (Permenpan RB 17 jo 46 tahun 2013)</a:t>
            </a:r>
            <a:endParaRPr lang="en-US" sz="2400" b="1" dirty="0">
              <a:solidFill>
                <a:srgbClr val="191919"/>
              </a:solidFill>
              <a:latin typeface="Agency FB" panose="020B0503020202020204" pitchFamily="34" charset="0"/>
            </a:endParaRPr>
          </a:p>
        </p:txBody>
      </p:sp>
      <p:sp>
        <p:nvSpPr>
          <p:cNvPr id="8" name="Text Box 8"/>
          <p:cNvSpPr txBox="1">
            <a:spLocks noChangeArrowheads="1"/>
          </p:cNvSpPr>
          <p:nvPr/>
        </p:nvSpPr>
        <p:spPr bwMode="auto">
          <a:xfrm>
            <a:off x="782638" y="1700213"/>
            <a:ext cx="7416800" cy="4249737"/>
          </a:xfrm>
          <a:prstGeom prst="rect">
            <a:avLst/>
          </a:prstGeom>
          <a:noFill/>
          <a:ln>
            <a:noFill/>
          </a:ln>
          <a:effectLst/>
          <a:extLst/>
        </p:spPr>
        <p:txBody>
          <a:bodyPr lIns="180000" tIns="180000" rIns="180000" bIns="180000"/>
          <a:lstStyle/>
          <a:p>
            <a:pPr marL="342900" indent="-342900" algn="just" eaLnBrk="1" hangingPunct="1">
              <a:lnSpc>
                <a:spcPts val="1800"/>
              </a:lnSpc>
              <a:buFontTx/>
              <a:buAutoNum type="arabicPeriod"/>
              <a:defRPr/>
            </a:pPr>
            <a:r>
              <a:rPr lang="id-ID" sz="2000" b="1" dirty="0">
                <a:solidFill>
                  <a:schemeClr val="accent4"/>
                </a:solidFill>
                <a:latin typeface="Agency FB" panose="020B0503020202020204" pitchFamily="34" charset="0"/>
              </a:rPr>
              <a:t>Mencapai angka kredit yang dipersyaratkan (</a:t>
            </a:r>
            <a:r>
              <a:rPr lang="id-ID" sz="2000" b="1" dirty="0">
                <a:solidFill>
                  <a:schemeClr val="accent2">
                    <a:lumMod val="75000"/>
                  </a:schemeClr>
                </a:solidFill>
                <a:latin typeface="Agency FB" panose="020B0503020202020204" pitchFamily="34" charset="0"/>
                <a:hlinkClick r:id="rId5" action="ppaction://hlinksldjump"/>
              </a:rPr>
              <a:t>lihat tabel</a:t>
            </a:r>
            <a:r>
              <a:rPr lang="id-ID" sz="2000" b="1" dirty="0">
                <a:solidFill>
                  <a:schemeClr val="accent4"/>
                </a:solidFill>
                <a:latin typeface="Agency FB" panose="020B0503020202020204" pitchFamily="34" charset="0"/>
              </a:rPr>
              <a:t>);</a:t>
            </a:r>
          </a:p>
          <a:p>
            <a:pPr marL="342900" indent="-342900" algn="just" eaLnBrk="1" hangingPunct="1">
              <a:lnSpc>
                <a:spcPts val="1800"/>
              </a:lnSpc>
              <a:buFontTx/>
              <a:buAutoNum type="arabicPeriod"/>
              <a:defRPr/>
            </a:pPr>
            <a:endParaRPr lang="id-ID" sz="2000" b="1" dirty="0">
              <a:solidFill>
                <a:schemeClr val="accent4"/>
              </a:solidFill>
              <a:latin typeface="Agency FB" panose="020B0503020202020204" pitchFamily="34" charset="0"/>
            </a:endParaRPr>
          </a:p>
          <a:p>
            <a:pPr marL="342900" indent="-342900" algn="just" eaLnBrk="1" hangingPunct="1">
              <a:lnSpc>
                <a:spcPts val="1800"/>
              </a:lnSpc>
              <a:buFontTx/>
              <a:buAutoNum type="arabicPeriod"/>
              <a:defRPr/>
            </a:pPr>
            <a:r>
              <a:rPr lang="id-ID" sz="2000" b="1" dirty="0">
                <a:solidFill>
                  <a:schemeClr val="accent4"/>
                </a:solidFill>
                <a:latin typeface="Agency FB" panose="020B0503020202020204" pitchFamily="34" charset="0"/>
              </a:rPr>
              <a:t>Minimal 2  (dua) tahun dari pangkat terakhir ;</a:t>
            </a:r>
          </a:p>
          <a:p>
            <a:pPr marL="361950" algn="just" eaLnBrk="1" hangingPunct="1">
              <a:lnSpc>
                <a:spcPts val="1800"/>
              </a:lnSpc>
              <a:defRPr/>
            </a:pPr>
            <a:endParaRPr lang="id-ID" sz="2000" b="1" dirty="0">
              <a:solidFill>
                <a:schemeClr val="accent4"/>
              </a:solidFill>
              <a:latin typeface="Agency FB" panose="020B0503020202020204" pitchFamily="34" charset="0"/>
            </a:endParaRPr>
          </a:p>
          <a:p>
            <a:pPr marL="342900" indent="-342900" algn="just" eaLnBrk="1" hangingPunct="1">
              <a:lnSpc>
                <a:spcPts val="1800"/>
              </a:lnSpc>
              <a:buFont typeface="+mj-lt"/>
              <a:buAutoNum type="arabicPeriod" startAt="3"/>
              <a:defRPr/>
            </a:pPr>
            <a:r>
              <a:rPr lang="id-ID" sz="2000" b="1" dirty="0">
                <a:solidFill>
                  <a:schemeClr val="accent4"/>
                </a:solidFill>
                <a:latin typeface="Agency FB" panose="020B0503020202020204" pitchFamily="34" charset="0"/>
              </a:rPr>
              <a:t>Nilai prestasi kerja minimal bernilai baik dalam 2 (dua) tahun terakhir;</a:t>
            </a:r>
          </a:p>
          <a:p>
            <a:pPr marL="342900" indent="-342900" algn="just" eaLnBrk="1" hangingPunct="1">
              <a:lnSpc>
                <a:spcPts val="1800"/>
              </a:lnSpc>
              <a:buFont typeface="+mj-lt"/>
              <a:buAutoNum type="arabicPeriod" startAt="3"/>
              <a:defRPr/>
            </a:pPr>
            <a:endParaRPr lang="id-ID" sz="2000" b="1" dirty="0">
              <a:solidFill>
                <a:schemeClr val="accent4"/>
              </a:solidFill>
              <a:latin typeface="Agency FB" panose="020B0503020202020204" pitchFamily="34" charset="0"/>
            </a:endParaRPr>
          </a:p>
          <a:p>
            <a:pPr marL="342900" indent="-342900" algn="just" eaLnBrk="1" hangingPunct="1">
              <a:lnSpc>
                <a:spcPts val="1800"/>
              </a:lnSpc>
              <a:buFont typeface="+mj-lt"/>
              <a:buAutoNum type="arabicPeriod" startAt="3"/>
              <a:defRPr/>
            </a:pPr>
            <a:r>
              <a:rPr lang="id-ID" sz="2000" b="1" dirty="0">
                <a:solidFill>
                  <a:schemeClr val="accent4"/>
                </a:solidFill>
                <a:latin typeface="Agency FB" panose="020B0503020202020204" pitchFamily="34" charset="0"/>
              </a:rPr>
              <a:t>Memiliki integritas dalam menjalankan tugas dan mendapat pertimbangan senat perguruan tinggi;</a:t>
            </a:r>
          </a:p>
          <a:p>
            <a:pPr marL="342900" indent="-342900" algn="just" eaLnBrk="1" hangingPunct="1">
              <a:lnSpc>
                <a:spcPts val="1800"/>
              </a:lnSpc>
              <a:buFont typeface="+mj-lt"/>
              <a:buAutoNum type="arabicPeriod" startAt="3"/>
              <a:defRPr/>
            </a:pPr>
            <a:endParaRPr lang="id-ID" sz="2000" b="1" dirty="0">
              <a:latin typeface="Agency FB" panose="020B0503020202020204" pitchFamily="34" charset="0"/>
            </a:endParaRPr>
          </a:p>
          <a:p>
            <a:pPr marL="342900" indent="-342900" algn="just" eaLnBrk="1" hangingPunct="1">
              <a:lnSpc>
                <a:spcPts val="1800"/>
              </a:lnSpc>
              <a:buFont typeface="+mj-lt"/>
              <a:buAutoNum type="arabicPeriod" startAt="3"/>
              <a:defRPr/>
            </a:pPr>
            <a:r>
              <a:rPr lang="fi-FI" sz="2000" b="1" dirty="0">
                <a:latin typeface="Agency FB" panose="020B0503020202020204" pitchFamily="34" charset="0"/>
              </a:rPr>
              <a:t>Memiliki karya ilmiah yang dipublikasikan sekurang-kurangnya dalam jurnal ilmiah nasional untuk jabatan Lektor dan Lektor Kepala sebagai penulis </a:t>
            </a:r>
            <a:r>
              <a:rPr lang="id-ID" sz="2000" b="1" dirty="0">
                <a:latin typeface="Agency FB" panose="020B0503020202020204" pitchFamily="34" charset="0"/>
              </a:rPr>
              <a:t>P</a:t>
            </a:r>
            <a:r>
              <a:rPr lang="fi-FI" sz="2000" b="1" dirty="0">
                <a:latin typeface="Agency FB" panose="020B0503020202020204" pitchFamily="34" charset="0"/>
              </a:rPr>
              <a:t>ertama;</a:t>
            </a:r>
            <a:endParaRPr lang="id-ID" sz="2000" b="1" dirty="0">
              <a:latin typeface="Agency FB" panose="020B0503020202020204" pitchFamily="34" charset="0"/>
            </a:endParaRPr>
          </a:p>
          <a:p>
            <a:pPr marL="342900" indent="-342900" algn="just" eaLnBrk="1" hangingPunct="1">
              <a:lnSpc>
                <a:spcPts val="1800"/>
              </a:lnSpc>
              <a:buFont typeface="+mj-lt"/>
              <a:buAutoNum type="arabicPeriod" startAt="3"/>
              <a:defRPr/>
            </a:pPr>
            <a:endParaRPr lang="id-ID" sz="2000" b="1" dirty="0">
              <a:latin typeface="Agency FB" panose="020B0503020202020204" pitchFamily="34" charset="0"/>
            </a:endParaRPr>
          </a:p>
          <a:p>
            <a:pPr marL="342900" indent="-342900" algn="just" eaLnBrk="1" hangingPunct="1">
              <a:lnSpc>
                <a:spcPts val="1800"/>
              </a:lnSpc>
              <a:buFont typeface="+mj-lt"/>
              <a:buAutoNum type="arabicPeriod" startAt="3"/>
              <a:defRPr/>
            </a:pPr>
            <a:r>
              <a:rPr lang="fi-FI" sz="2000" b="1" dirty="0">
                <a:latin typeface="Agency FB" panose="020B0503020202020204" pitchFamily="34" charset="0"/>
              </a:rPr>
              <a:t>Memiliki karya ilmiah yang dipublikasikan dalam jurnal ilmiah nasional terakreditasi untuk jabatan Profesor sebagai penulis pertama</a:t>
            </a:r>
            <a:r>
              <a:rPr lang="id-ID" sz="2000" b="1" dirty="0">
                <a:latin typeface="Agency FB" panose="020B0503020202020204" pitchFamily="34" charset="0"/>
              </a:rPr>
              <a:t>;</a:t>
            </a:r>
            <a:endParaRPr lang="en-US" sz="2000" b="1" dirty="0">
              <a:solidFill>
                <a:schemeClr val="accent4"/>
              </a:solidFill>
              <a:latin typeface="Agency FB" panose="020B0503020202020204" pitchFamily="34" charset="0"/>
            </a:endParaRPr>
          </a:p>
          <a:p>
            <a:pPr algn="just" eaLnBrk="1" hangingPunct="1">
              <a:lnSpc>
                <a:spcPts val="1800"/>
              </a:lnSpc>
              <a:defRPr/>
            </a:pPr>
            <a:endParaRPr lang="en-US" sz="2000" b="1" dirty="0">
              <a:solidFill>
                <a:schemeClr val="accent4"/>
              </a:solidFill>
              <a:latin typeface="Agency FB" panose="020B0503020202020204" pitchFamily="34" charset="0"/>
            </a:endParaRPr>
          </a:p>
          <a:p>
            <a:pPr algn="just" eaLnBrk="1" hangingPunct="1">
              <a:lnSpc>
                <a:spcPts val="1800"/>
              </a:lnSpc>
              <a:defRPr/>
            </a:pPr>
            <a:endParaRPr lang="fi-FI" sz="2000" dirty="0">
              <a:latin typeface="Agency FB" panose="020B0503020202020204" pitchFamily="34" charset="0"/>
            </a:endParaRPr>
          </a:p>
          <a:p>
            <a:pPr algn="just" eaLnBrk="1" hangingPunct="1">
              <a:lnSpc>
                <a:spcPts val="1800"/>
              </a:lnSpc>
              <a:defRPr/>
            </a:pPr>
            <a:endParaRPr lang="fi-FI" sz="2000" b="1" dirty="0">
              <a:latin typeface="Agency FB" panose="020B0503020202020204" pitchFamily="34" charset="0"/>
            </a:endParaRPr>
          </a:p>
          <a:p>
            <a:pPr algn="just" eaLnBrk="1" hangingPunct="1">
              <a:lnSpc>
                <a:spcPts val="1800"/>
              </a:lnSpc>
              <a:defRPr/>
            </a:pPr>
            <a:endParaRPr lang="fi-FI" sz="2000" dirty="0">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63"/>
          <p:cNvSpPr>
            <a:spLocks noChangeArrowheads="1"/>
          </p:cNvSpPr>
          <p:nvPr/>
        </p:nvSpPr>
        <p:spPr bwMode="auto">
          <a:xfrm>
            <a:off x="842963" y="765175"/>
            <a:ext cx="7653337" cy="584200"/>
          </a:xfrm>
          <a:prstGeom prst="rect">
            <a:avLst/>
          </a:prstGeom>
          <a:solidFill>
            <a:schemeClr val="accent1">
              <a:lumMod val="75000"/>
            </a:schemeClr>
          </a:solidFill>
          <a:ln/>
        </p:spPr>
        <p:style>
          <a:lnRef idx="1">
            <a:schemeClr val="accent3"/>
          </a:lnRef>
          <a:fillRef idx="3">
            <a:schemeClr val="accent3"/>
          </a:fillRef>
          <a:effectRef idx="2">
            <a:schemeClr val="accent3"/>
          </a:effectRef>
          <a:fontRef idx="minor">
            <a:schemeClr val="lt1"/>
          </a:fontRef>
        </p:style>
        <p:txBody>
          <a:bodyPr>
            <a:spAutoFit/>
          </a:bodyPr>
          <a:lstStyle/>
          <a:p>
            <a:pPr algn="ctr" eaLnBrk="1" hangingPunct="1">
              <a:spcBef>
                <a:spcPts val="0"/>
              </a:spcBef>
              <a:defRPr/>
            </a:pPr>
            <a:r>
              <a:rPr lang="id-ID" sz="3200" b="1" dirty="0">
                <a:solidFill>
                  <a:schemeClr val="accent4">
                    <a:lumMod val="75000"/>
                  </a:schemeClr>
                </a:solidFill>
                <a:latin typeface="Agency FB" panose="020B0503020202020204" pitchFamily="34" charset="0"/>
              </a:rPr>
              <a:t>Pengertian Dosen</a:t>
            </a:r>
            <a:endParaRPr lang="en-US" sz="3200" b="1" dirty="0">
              <a:solidFill>
                <a:schemeClr val="accent4">
                  <a:lumMod val="75000"/>
                </a:schemeClr>
              </a:solidFill>
              <a:latin typeface="Agency FB" panose="020B0503020202020204" pitchFamily="34" charset="0"/>
            </a:endParaRPr>
          </a:p>
        </p:txBody>
      </p:sp>
      <p:sp>
        <p:nvSpPr>
          <p:cNvPr id="13315" name="TextBox 8"/>
          <p:cNvSpPr txBox="1">
            <a:spLocks noChangeArrowheads="1"/>
          </p:cNvSpPr>
          <p:nvPr/>
        </p:nvSpPr>
        <p:spPr bwMode="auto">
          <a:xfrm>
            <a:off x="668338" y="1449388"/>
            <a:ext cx="7791450" cy="3140075"/>
          </a:xfrm>
          <a:prstGeom prst="rect">
            <a:avLst/>
          </a:prstGeom>
          <a:noFill/>
          <a:ln w="9525">
            <a:noFill/>
            <a:miter lim="800000"/>
            <a:headEnd/>
            <a:tailEnd/>
          </a:ln>
        </p:spPr>
        <p:txBody>
          <a:bodyPr>
            <a:spAutoFit/>
          </a:bodyPr>
          <a:lstStyle/>
          <a:p>
            <a:pPr marL="342900" indent="-342900" eaLnBrk="1" hangingPunct="1">
              <a:buFontTx/>
              <a:buAutoNum type="arabicPeriod"/>
            </a:pPr>
            <a:r>
              <a:rPr lang="id-ID" altLang="id-ID" b="1">
                <a:latin typeface="Agency FB" pitchFamily="34" charset="0"/>
              </a:rPr>
              <a:t>Menkowasbangpan 38/Kep/Mk.Waspan/8/1999</a:t>
            </a:r>
          </a:p>
          <a:p>
            <a:pPr marL="342900" indent="-342900" algn="just" eaLnBrk="1" hangingPunct="1"/>
            <a:r>
              <a:rPr lang="en-US" altLang="id-ID">
                <a:latin typeface="Agency FB" pitchFamily="34" charset="0"/>
              </a:rPr>
              <a:t>      </a:t>
            </a:r>
            <a:r>
              <a:rPr lang="id-ID" altLang="id-ID">
                <a:latin typeface="Agency FB" pitchFamily="34" charset="0"/>
              </a:rPr>
              <a:t>Seseorang yang berdasarkan pendidikan dan keahliannya diangkat oleh penyelenggara perguruan tinggi dengan tugas utama mengajar pada perguruan tinggi yang bersangkutan</a:t>
            </a:r>
          </a:p>
          <a:p>
            <a:pPr marL="342900" indent="-342900" algn="just" eaLnBrk="1" hangingPunct="1"/>
            <a:endParaRPr lang="id-ID" altLang="id-ID">
              <a:latin typeface="Agency FB" pitchFamily="34" charset="0"/>
            </a:endParaRPr>
          </a:p>
          <a:p>
            <a:pPr marL="342900" indent="-342900" eaLnBrk="1" hangingPunct="1">
              <a:buFontTx/>
              <a:buAutoNum type="arabicPeriod" startAt="2"/>
            </a:pPr>
            <a:r>
              <a:rPr lang="id-ID" altLang="id-ID" b="1">
                <a:latin typeface="Agency FB" pitchFamily="34" charset="0"/>
              </a:rPr>
              <a:t>Undang-undang Nomor 14 Tahun 2005</a:t>
            </a:r>
          </a:p>
          <a:p>
            <a:pPr marL="342900" indent="-342900" algn="just" eaLnBrk="1" hangingPunct="1"/>
            <a:r>
              <a:rPr lang="en-US" altLang="id-ID">
                <a:latin typeface="Agency FB" pitchFamily="34" charset="0"/>
              </a:rPr>
              <a:t>      </a:t>
            </a:r>
            <a:r>
              <a:rPr lang="id-ID" altLang="id-ID">
                <a:latin typeface="Agency FB" pitchFamily="34" charset="0"/>
              </a:rPr>
              <a:t>Pendidik profesional dan ilmuwan dengan tugas utama mentransformasikan, mengembangkan, dan menyebarluaskan ilmu pengetahuan, teknologi, dan seni melalui pendidikan, penelitian, dan pengabdian kepada masyarakat. </a:t>
            </a:r>
          </a:p>
          <a:p>
            <a:pPr marL="342900" indent="-342900" eaLnBrk="1" hangingPunct="1"/>
            <a:endParaRPr lang="id-ID" altLang="id-ID" b="1">
              <a:latin typeface="Agency FB" pitchFamily="34" charset="0"/>
            </a:endParaRPr>
          </a:p>
          <a:p>
            <a:pPr marL="342900" indent="-342900" eaLnBrk="1" hangingPunct="1">
              <a:buFontTx/>
              <a:buAutoNum type="arabicPeriod" startAt="3"/>
            </a:pPr>
            <a:r>
              <a:rPr lang="id-ID" altLang="id-ID" b="1">
                <a:latin typeface="Agency FB" pitchFamily="34" charset="0"/>
              </a:rPr>
              <a:t>Permenpan dan RB Nomor 17 Tahun 2013 jo Nomor 46 Tahun 2013</a:t>
            </a:r>
          </a:p>
          <a:p>
            <a:pPr marL="342900" indent="-342900" eaLnBrk="1" hangingPunct="1"/>
            <a:r>
              <a:rPr lang="en-US" altLang="id-ID">
                <a:latin typeface="Agency FB" pitchFamily="34" charset="0"/>
              </a:rPr>
              <a:t>      </a:t>
            </a:r>
            <a:r>
              <a:rPr lang="id-ID" altLang="id-ID">
                <a:latin typeface="Agency FB" pitchFamily="34" charset="0"/>
              </a:rPr>
              <a:t>Pengertiannya sama dengan UU No. 14 Tahun 2005</a:t>
            </a:r>
          </a:p>
        </p:txBody>
      </p:sp>
      <p:sp>
        <p:nvSpPr>
          <p:cNvPr id="13316" name="Rectangle 8"/>
          <p:cNvSpPr>
            <a:spLocks noChangeArrowheads="1"/>
          </p:cNvSpPr>
          <p:nvPr/>
        </p:nvSpPr>
        <p:spPr bwMode="auto">
          <a:xfrm>
            <a:off x="541338" y="4724400"/>
            <a:ext cx="7702550" cy="979488"/>
          </a:xfrm>
          <a:prstGeom prst="rect">
            <a:avLst/>
          </a:prstGeom>
          <a:noFill/>
          <a:ln w="9525">
            <a:noFill/>
            <a:miter lim="800000"/>
            <a:headEnd/>
            <a:tailEnd/>
          </a:ln>
        </p:spPr>
        <p:txBody>
          <a:bodyPr>
            <a:spAutoFit/>
          </a:bodyPr>
          <a:lstStyle/>
          <a:p>
            <a:pPr lvl="1" eaLnBrk="1" hangingPunct="1">
              <a:lnSpc>
                <a:spcPct val="80000"/>
              </a:lnSpc>
              <a:spcBef>
                <a:spcPct val="20000"/>
              </a:spcBef>
              <a:buClr>
                <a:schemeClr val="accent1"/>
              </a:buClr>
              <a:buSzPct val="70000"/>
              <a:buFont typeface="Wingdings 2" pitchFamily="18" charset="2"/>
              <a:buNone/>
            </a:pPr>
            <a:r>
              <a:rPr lang="en-US" altLang="id-ID" sz="2400" b="1">
                <a:solidFill>
                  <a:srgbClr val="FF0000"/>
                </a:solidFill>
                <a:latin typeface="Agency FB" pitchFamily="34" charset="0"/>
              </a:rPr>
              <a:t>Dosen tetap adalah dosen yang bekerja penuh waktu yang berstatus sebagai tenaga pendidik tetap pada satuan pendidikan tinggi tertentu dan diberi NIDN </a:t>
            </a:r>
          </a:p>
        </p:txBody>
      </p:sp>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714375" y="728663"/>
            <a:ext cx="7993063" cy="5940425"/>
          </a:xfrm>
          <a:prstGeom prst="rect">
            <a:avLst/>
          </a:prstGeom>
          <a:noFill/>
        </p:spPr>
        <p:txBody>
          <a:bodyPr>
            <a:spAutoFit/>
          </a:bodyPr>
          <a:lstStyle/>
          <a:p>
            <a:pPr>
              <a:defRPr/>
            </a:pPr>
            <a:r>
              <a:rPr lang="id-ID" sz="2000" b="1" u="sng" dirty="0">
                <a:latin typeface="Agency FB" panose="020B0503020202020204" pitchFamily="34" charset="0"/>
              </a:rPr>
              <a:t>Catatan :</a:t>
            </a:r>
          </a:p>
          <a:p>
            <a:pPr>
              <a:defRPr/>
            </a:pPr>
            <a:endParaRPr lang="id-ID" sz="2000" b="1" u="sng" dirty="0">
              <a:latin typeface="Agency FB" panose="020B0503020202020204" pitchFamily="34" charset="0"/>
            </a:endParaRPr>
          </a:p>
          <a:p>
            <a:pPr marL="457200" indent="-457200">
              <a:buFont typeface="+mj-lt"/>
              <a:buAutoNum type="alphaLcPeriod"/>
              <a:defRPr/>
            </a:pPr>
            <a:r>
              <a:rPr lang="fi-FI" sz="2000" b="1" dirty="0">
                <a:latin typeface="Agency FB" panose="020B0503020202020204" pitchFamily="34" charset="0"/>
              </a:rPr>
              <a:t>Bagi dosen yang telah memperoleh kenaikan jabatan secara reguler namun pangkatnya masih dalam lingkup jabatan </a:t>
            </a:r>
            <a:r>
              <a:rPr lang="en-US" sz="2000" b="1" dirty="0" err="1">
                <a:latin typeface="Agency FB" panose="020B0503020202020204" pitchFamily="34" charset="0"/>
              </a:rPr>
              <a:t>sebelumnya</a:t>
            </a:r>
            <a:r>
              <a:rPr lang="en-US" sz="2000" b="1" dirty="0">
                <a:latin typeface="Agency FB" panose="020B0503020202020204" pitchFamily="34" charset="0"/>
              </a:rPr>
              <a:t>, </a:t>
            </a:r>
            <a:r>
              <a:rPr lang="en-US" sz="2000" b="1" dirty="0" err="1">
                <a:latin typeface="Agency FB" panose="020B0503020202020204" pitchFamily="34" charset="0"/>
              </a:rPr>
              <a:t>maka</a:t>
            </a:r>
            <a:r>
              <a:rPr lang="en-US" sz="2000" b="1" dirty="0">
                <a:latin typeface="Agency FB" panose="020B0503020202020204" pitchFamily="34" charset="0"/>
              </a:rPr>
              <a:t> </a:t>
            </a:r>
            <a:r>
              <a:rPr lang="en-US" sz="2000" b="1" dirty="0" err="1">
                <a:latin typeface="Agency FB" panose="020B0503020202020204" pitchFamily="34" charset="0"/>
              </a:rPr>
              <a:t>untuk</a:t>
            </a:r>
            <a:r>
              <a:rPr lang="en-US" sz="2000" b="1" dirty="0">
                <a:latin typeface="Agency FB" panose="020B0503020202020204" pitchFamily="34" charset="0"/>
              </a:rPr>
              <a:t> </a:t>
            </a:r>
            <a:r>
              <a:rPr lang="en-US" sz="2000" b="1" dirty="0" err="1">
                <a:latin typeface="Agency FB" panose="020B0503020202020204" pitchFamily="34" charset="0"/>
              </a:rPr>
              <a:t>kenaikan</a:t>
            </a:r>
            <a:r>
              <a:rPr lang="en-US" sz="2000" b="1" dirty="0">
                <a:latin typeface="Agency FB" panose="020B0503020202020204" pitchFamily="34" charset="0"/>
              </a:rPr>
              <a:t> </a:t>
            </a:r>
            <a:r>
              <a:rPr lang="en-US" sz="2000" b="1" dirty="0" err="1">
                <a:latin typeface="Agency FB" panose="020B0503020202020204" pitchFamily="34" charset="0"/>
              </a:rPr>
              <a:t>pangkat</a:t>
            </a:r>
            <a:r>
              <a:rPr lang="en-US" sz="2000" b="1" dirty="0">
                <a:latin typeface="Agency FB" panose="020B0503020202020204" pitchFamily="34" charset="0"/>
              </a:rPr>
              <a:t> </a:t>
            </a:r>
            <a:r>
              <a:rPr lang="en-US" sz="2000" b="1" dirty="0" err="1">
                <a:latin typeface="Agency FB" panose="020B0503020202020204" pitchFamily="34" charset="0"/>
              </a:rPr>
              <a:t>berikutnya</a:t>
            </a:r>
            <a:r>
              <a:rPr lang="en-US" sz="2000" b="1" dirty="0">
                <a:latin typeface="Agency FB" panose="020B0503020202020204" pitchFamily="34" charset="0"/>
              </a:rPr>
              <a:t> </a:t>
            </a:r>
            <a:r>
              <a:rPr lang="en-US" sz="2000" b="1" dirty="0" err="1">
                <a:latin typeface="Agency FB" panose="020B0503020202020204" pitchFamily="34" charset="0"/>
              </a:rPr>
              <a:t>tidak</a:t>
            </a:r>
            <a:r>
              <a:rPr lang="en-US" sz="2000" b="1" dirty="0">
                <a:latin typeface="Agency FB" panose="020B0503020202020204" pitchFamily="34" charset="0"/>
              </a:rPr>
              <a:t> </a:t>
            </a:r>
            <a:r>
              <a:rPr lang="en-US" sz="2000" b="1" dirty="0" err="1">
                <a:latin typeface="Agency FB" panose="020B0503020202020204" pitchFamily="34" charset="0"/>
              </a:rPr>
              <a:t>disyaratkan</a:t>
            </a:r>
            <a:r>
              <a:rPr lang="en-US" sz="2000" b="1" dirty="0">
                <a:latin typeface="Agency FB" panose="020B0503020202020204" pitchFamily="34" charset="0"/>
              </a:rPr>
              <a:t> </a:t>
            </a:r>
            <a:r>
              <a:rPr lang="en-US" sz="2000" b="1" dirty="0" err="1">
                <a:latin typeface="Agency FB" panose="020B0503020202020204" pitchFamily="34" charset="0"/>
              </a:rPr>
              <a:t>tambahan</a:t>
            </a:r>
            <a:r>
              <a:rPr lang="en-US" sz="2000" b="1" dirty="0">
                <a:latin typeface="Agency FB" panose="020B0503020202020204" pitchFamily="34" charset="0"/>
              </a:rPr>
              <a:t> </a:t>
            </a: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en-US" sz="2000" b="1" dirty="0">
                <a:latin typeface="Agency FB" panose="020B0503020202020204" pitchFamily="34" charset="0"/>
              </a:rPr>
              <a:t> </a:t>
            </a:r>
            <a:r>
              <a:rPr lang="en-US" sz="2000" b="1" dirty="0" err="1">
                <a:latin typeface="Agency FB" panose="020B0503020202020204" pitchFamily="34" charset="0"/>
              </a:rPr>
              <a:t>sampai</a:t>
            </a:r>
            <a:r>
              <a:rPr lang="en-US" sz="2000" b="1" dirty="0">
                <a:latin typeface="Agency FB" panose="020B0503020202020204" pitchFamily="34" charset="0"/>
              </a:rPr>
              <a:t> </a:t>
            </a:r>
            <a:r>
              <a:rPr lang="en-US" sz="2000" b="1" dirty="0" err="1">
                <a:latin typeface="Agency FB" panose="020B0503020202020204" pitchFamily="34" charset="0"/>
              </a:rPr>
              <a:t>pada</a:t>
            </a:r>
            <a:r>
              <a:rPr lang="en-US" sz="2000" b="1" dirty="0">
                <a:latin typeface="Agency FB" panose="020B0503020202020204" pitchFamily="34" charset="0"/>
              </a:rPr>
              <a:t> </a:t>
            </a:r>
            <a:r>
              <a:rPr lang="en-US" sz="2000" b="1" dirty="0" err="1">
                <a:latin typeface="Agency FB" panose="020B0503020202020204" pitchFamily="34" charset="0"/>
              </a:rPr>
              <a:t>pangkat</a:t>
            </a:r>
            <a:r>
              <a:rPr lang="en-US" sz="2000" b="1" dirty="0">
                <a:latin typeface="Agency FB" panose="020B0503020202020204" pitchFamily="34" charset="0"/>
              </a:rPr>
              <a:t> </a:t>
            </a:r>
            <a:r>
              <a:rPr lang="en-US" sz="2000" b="1" dirty="0" err="1">
                <a:latin typeface="Agency FB" panose="020B0503020202020204" pitchFamily="34" charset="0"/>
              </a:rPr>
              <a:t>maksimum</a:t>
            </a:r>
            <a:r>
              <a:rPr lang="en-US" sz="2000" b="1" dirty="0">
                <a:latin typeface="Agency FB" panose="020B0503020202020204" pitchFamily="34" charset="0"/>
              </a:rPr>
              <a:t> </a:t>
            </a:r>
            <a:r>
              <a:rPr lang="en-US" sz="2000" b="1" dirty="0" err="1">
                <a:latin typeface="Agency FB" panose="020B0503020202020204" pitchFamily="34" charset="0"/>
              </a:rPr>
              <a:t>dalam</a:t>
            </a:r>
            <a:r>
              <a:rPr lang="en-US" sz="2000" b="1" dirty="0">
                <a:latin typeface="Agency FB" panose="020B0503020202020204" pitchFamily="34" charset="0"/>
              </a:rPr>
              <a:t> </a:t>
            </a:r>
            <a:r>
              <a:rPr lang="en-US" sz="2000" b="1" dirty="0" err="1">
                <a:latin typeface="Agency FB" panose="020B0503020202020204" pitchFamily="34" charset="0"/>
              </a:rPr>
              <a:t>lingkup</a:t>
            </a:r>
            <a:r>
              <a:rPr lang="en-US" sz="2000" b="1" dirty="0">
                <a:latin typeface="Agency FB" panose="020B0503020202020204" pitchFamily="34" charset="0"/>
              </a:rPr>
              <a:t> </a:t>
            </a:r>
            <a:r>
              <a:rPr lang="en-US" sz="2000" b="1" dirty="0" err="1">
                <a:latin typeface="Agency FB" panose="020B0503020202020204" pitchFamily="34" charset="0"/>
              </a:rPr>
              <a:t>jabatan</a:t>
            </a:r>
            <a:r>
              <a:rPr lang="en-US" sz="2000" b="1" dirty="0">
                <a:latin typeface="Agency FB" panose="020B0503020202020204" pitchFamily="34" charset="0"/>
              </a:rPr>
              <a:t> </a:t>
            </a:r>
            <a:r>
              <a:rPr lang="en-US" sz="2000" b="1" dirty="0" err="1">
                <a:latin typeface="Agency FB" panose="020B0503020202020204" pitchFamily="34" charset="0"/>
              </a:rPr>
              <a:t>tersebut</a:t>
            </a:r>
            <a:r>
              <a:rPr lang="en-US" sz="2000" b="1" dirty="0">
                <a:latin typeface="Agency FB" panose="020B0503020202020204" pitchFamily="34" charset="0"/>
              </a:rPr>
              <a:t> </a:t>
            </a:r>
            <a:r>
              <a:rPr lang="en-US" sz="2000" b="1" dirty="0" err="1">
                <a:latin typeface="Agency FB" panose="020B0503020202020204" pitchFamily="34" charset="0"/>
              </a:rPr>
              <a:t>apabila</a:t>
            </a:r>
            <a:r>
              <a:rPr lang="en-US" sz="2000" b="1" dirty="0">
                <a:latin typeface="Agency FB" panose="020B0503020202020204" pitchFamily="34" charset="0"/>
              </a:rPr>
              <a:t> </a:t>
            </a:r>
            <a:r>
              <a:rPr lang="en-US" sz="2000" b="1" dirty="0" err="1">
                <a:latin typeface="Agency FB" panose="020B0503020202020204" pitchFamily="34" charset="0"/>
              </a:rPr>
              <a:t>jumlah</a:t>
            </a:r>
            <a:r>
              <a:rPr lang="en-US" sz="2000" b="1" dirty="0">
                <a:latin typeface="Agency FB" panose="020B0503020202020204" pitchFamily="34" charset="0"/>
              </a:rPr>
              <a:t> </a:t>
            </a: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en-US" sz="2000" b="1" dirty="0">
                <a:latin typeface="Agency FB" panose="020B0503020202020204" pitchFamily="34" charset="0"/>
              </a:rPr>
              <a:t> yang </a:t>
            </a:r>
            <a:r>
              <a:rPr lang="en-US" sz="2000" b="1" dirty="0" err="1">
                <a:latin typeface="Agency FB" panose="020B0503020202020204" pitchFamily="34" charset="0"/>
              </a:rPr>
              <a:t>telah</a:t>
            </a:r>
            <a:r>
              <a:rPr lang="en-US" sz="2000" b="1" dirty="0">
                <a:latin typeface="Agency FB" panose="020B0503020202020204" pitchFamily="34" charset="0"/>
              </a:rPr>
              <a:t> </a:t>
            </a:r>
            <a:r>
              <a:rPr lang="en-US" sz="2000" b="1" dirty="0" err="1">
                <a:latin typeface="Agency FB" panose="020B0503020202020204" pitchFamily="34" charset="0"/>
              </a:rPr>
              <a:t>ditetapkan</a:t>
            </a:r>
            <a:r>
              <a:rPr lang="en-US" sz="2000" b="1" dirty="0">
                <a:latin typeface="Agency FB" panose="020B0503020202020204" pitchFamily="34" charset="0"/>
              </a:rPr>
              <a:t> </a:t>
            </a:r>
            <a:r>
              <a:rPr lang="en-US" sz="2000" b="1" dirty="0" err="1">
                <a:latin typeface="Agency FB" panose="020B0503020202020204" pitchFamily="34" charset="0"/>
              </a:rPr>
              <a:t>memenuhi</a:t>
            </a:r>
            <a:r>
              <a:rPr lang="en-US" sz="2000" b="1" dirty="0">
                <a:latin typeface="Agency FB" panose="020B0503020202020204" pitchFamily="34" charset="0"/>
              </a:rPr>
              <a:t>.</a:t>
            </a:r>
            <a:endParaRPr lang="id-ID" sz="2000" b="1" dirty="0">
              <a:latin typeface="Agency FB" panose="020B0503020202020204" pitchFamily="34" charset="0"/>
            </a:endParaRPr>
          </a:p>
          <a:p>
            <a:pPr>
              <a:defRPr/>
            </a:pPr>
            <a:r>
              <a:rPr lang="id-ID" sz="2000" b="1" dirty="0">
                <a:latin typeface="Agency FB" panose="020B0503020202020204" pitchFamily="34" charset="0"/>
              </a:rPr>
              <a:t>         Contoh : Lektor 200 kum, gol. III/c menjadi Lektor Kepala 700 kum.</a:t>
            </a:r>
          </a:p>
          <a:p>
            <a:pPr>
              <a:defRPr/>
            </a:pPr>
            <a:r>
              <a:rPr lang="id-ID" sz="2000" b="1" dirty="0">
                <a:latin typeface="Agency FB" panose="020B0503020202020204" pitchFamily="34" charset="0"/>
              </a:rPr>
              <a:t>	      Maka Dosen ybs dapat dinaikkan pangkatnya secara bertahap sampai	  	      golongan ruang IV/c tanpa tambahan angka kredit lagi</a:t>
            </a:r>
            <a:endParaRPr lang="en-US" sz="2000" b="1" dirty="0">
              <a:latin typeface="Agency FB" panose="020B0503020202020204" pitchFamily="34" charset="0"/>
            </a:endParaRPr>
          </a:p>
          <a:p>
            <a:pPr marL="457200" indent="-457200">
              <a:buFont typeface="+mj-lt"/>
              <a:buAutoNum type="alphaLcPeriod"/>
              <a:defRPr/>
            </a:pPr>
            <a:endParaRPr lang="en-US" sz="2000" b="1" dirty="0">
              <a:latin typeface="Agency FB" panose="020B0503020202020204" pitchFamily="34" charset="0"/>
            </a:endParaRPr>
          </a:p>
          <a:p>
            <a:pPr marL="360363" indent="-360363">
              <a:defRPr/>
            </a:pPr>
            <a:r>
              <a:rPr lang="id-ID" sz="2000" b="1" dirty="0">
                <a:latin typeface="Agency FB" panose="020B0503020202020204" pitchFamily="34" charset="0"/>
              </a:rPr>
              <a:t>b.    </a:t>
            </a:r>
            <a:r>
              <a:rPr lang="en-US" sz="2000" b="1" dirty="0" err="1">
                <a:latin typeface="Agency FB" panose="020B0503020202020204" pitchFamily="34" charset="0"/>
              </a:rPr>
              <a:t>Bagi</a:t>
            </a:r>
            <a:r>
              <a:rPr lang="en-US" sz="2000" b="1" dirty="0">
                <a:latin typeface="Agency FB" panose="020B0503020202020204" pitchFamily="34" charset="0"/>
              </a:rPr>
              <a:t> </a:t>
            </a:r>
            <a:r>
              <a:rPr lang="en-US" sz="2000" b="1" dirty="0" err="1">
                <a:latin typeface="Agency FB" panose="020B0503020202020204" pitchFamily="34" charset="0"/>
              </a:rPr>
              <a:t>dosen</a:t>
            </a:r>
            <a:r>
              <a:rPr lang="en-US" sz="2000" b="1" dirty="0">
                <a:latin typeface="Agency FB" panose="020B0503020202020204" pitchFamily="34" charset="0"/>
              </a:rPr>
              <a:t> yang </a:t>
            </a:r>
            <a:r>
              <a:rPr lang="en-US" sz="2000" b="1" dirty="0" err="1">
                <a:latin typeface="Agency FB" panose="020B0503020202020204" pitchFamily="34" charset="0"/>
              </a:rPr>
              <a:t>telah</a:t>
            </a:r>
            <a:r>
              <a:rPr lang="en-US" sz="2000" b="1" dirty="0">
                <a:latin typeface="Agency FB" panose="020B0503020202020204" pitchFamily="34" charset="0"/>
              </a:rPr>
              <a:t> </a:t>
            </a:r>
            <a:r>
              <a:rPr lang="en-US" sz="2000" b="1" dirty="0" err="1">
                <a:latin typeface="Agency FB" panose="020B0503020202020204" pitchFamily="34" charset="0"/>
              </a:rPr>
              <a:t>memperoleh</a:t>
            </a:r>
            <a:r>
              <a:rPr lang="en-US" sz="2000" b="1" dirty="0">
                <a:latin typeface="Agency FB" panose="020B0503020202020204" pitchFamily="34" charset="0"/>
              </a:rPr>
              <a:t> </a:t>
            </a:r>
            <a:r>
              <a:rPr lang="en-US" sz="2000" b="1" dirty="0" err="1">
                <a:latin typeface="Agency FB" panose="020B0503020202020204" pitchFamily="34" charset="0"/>
              </a:rPr>
              <a:t>loncat</a:t>
            </a:r>
            <a:r>
              <a:rPr lang="en-US" sz="2000" b="1" dirty="0">
                <a:latin typeface="Agency FB" panose="020B0503020202020204" pitchFamily="34" charset="0"/>
              </a:rPr>
              <a:t> </a:t>
            </a:r>
            <a:r>
              <a:rPr lang="en-US" sz="2000" b="1" dirty="0" err="1">
                <a:latin typeface="Agency FB" panose="020B0503020202020204" pitchFamily="34" charset="0"/>
              </a:rPr>
              <a:t>jabatan</a:t>
            </a:r>
            <a:r>
              <a:rPr lang="en-US" sz="2000" b="1" dirty="0">
                <a:latin typeface="Agency FB" panose="020B0503020202020204" pitchFamily="34" charset="0"/>
              </a:rPr>
              <a:t> </a:t>
            </a:r>
            <a:r>
              <a:rPr lang="en-US" sz="2000" b="1" dirty="0" err="1">
                <a:latin typeface="Agency FB" panose="020B0503020202020204" pitchFamily="34" charset="0"/>
              </a:rPr>
              <a:t>maka</a:t>
            </a:r>
            <a:r>
              <a:rPr lang="en-US" sz="2000" b="1" dirty="0">
                <a:latin typeface="Agency FB" panose="020B0503020202020204" pitchFamily="34" charset="0"/>
              </a:rPr>
              <a:t> </a:t>
            </a:r>
            <a:r>
              <a:rPr lang="en-US" sz="2000" b="1" dirty="0" err="1">
                <a:latin typeface="Agency FB" panose="020B0503020202020204" pitchFamily="34" charset="0"/>
              </a:rPr>
              <a:t>kenaikan</a:t>
            </a:r>
            <a:r>
              <a:rPr lang="en-US" sz="2000" b="1" dirty="0">
                <a:latin typeface="Agency FB" panose="020B0503020202020204" pitchFamily="34" charset="0"/>
              </a:rPr>
              <a:t> </a:t>
            </a:r>
            <a:r>
              <a:rPr lang="en-US" sz="2000" b="1" dirty="0" err="1">
                <a:latin typeface="Agency FB" panose="020B0503020202020204" pitchFamily="34" charset="0"/>
              </a:rPr>
              <a:t>pangkat</a:t>
            </a:r>
            <a:r>
              <a:rPr lang="en-US" sz="2000" b="1" dirty="0">
                <a:latin typeface="Agency FB" panose="020B0503020202020204" pitchFamily="34" charset="0"/>
              </a:rPr>
              <a:t> </a:t>
            </a:r>
            <a:r>
              <a:rPr lang="en-US" sz="2000" b="1" dirty="0" err="1">
                <a:latin typeface="Agency FB" panose="020B0503020202020204" pitchFamily="34" charset="0"/>
              </a:rPr>
              <a:t>berikutnya</a:t>
            </a:r>
            <a:r>
              <a:rPr lang="en-US" sz="2000" b="1" dirty="0">
                <a:latin typeface="Agency FB" panose="020B0503020202020204" pitchFamily="34" charset="0"/>
              </a:rPr>
              <a:t> </a:t>
            </a:r>
            <a:r>
              <a:rPr lang="en-US" sz="2000" b="1" dirty="0" err="1">
                <a:latin typeface="Agency FB" panose="020B0503020202020204" pitchFamily="34" charset="0"/>
              </a:rPr>
              <a:t>sampai</a:t>
            </a:r>
            <a:r>
              <a:rPr lang="en-US" sz="2000" b="1" dirty="0">
                <a:latin typeface="Agency FB" panose="020B0503020202020204" pitchFamily="34" charset="0"/>
              </a:rPr>
              <a:t> </a:t>
            </a:r>
            <a:r>
              <a:rPr lang="en-US" sz="2000" b="1" dirty="0" err="1">
                <a:latin typeface="Agency FB" panose="020B0503020202020204" pitchFamily="34" charset="0"/>
              </a:rPr>
              <a:t>pada</a:t>
            </a:r>
            <a:r>
              <a:rPr lang="en-US" sz="2000" b="1" dirty="0">
                <a:latin typeface="Agency FB" panose="020B0503020202020204" pitchFamily="34" charset="0"/>
              </a:rPr>
              <a:t> </a:t>
            </a:r>
            <a:r>
              <a:rPr lang="en-US" sz="2000" b="1" dirty="0" err="1">
                <a:latin typeface="Agency FB" panose="020B0503020202020204" pitchFamily="34" charset="0"/>
              </a:rPr>
              <a:t>pangkat</a:t>
            </a:r>
            <a:r>
              <a:rPr lang="en-US" sz="2000" b="1" dirty="0">
                <a:latin typeface="Agency FB" panose="020B0503020202020204" pitchFamily="34" charset="0"/>
              </a:rPr>
              <a:t> </a:t>
            </a:r>
            <a:r>
              <a:rPr lang="en-US" sz="2000" b="1" dirty="0" err="1">
                <a:latin typeface="Agency FB" panose="020B0503020202020204" pitchFamily="34" charset="0"/>
              </a:rPr>
              <a:t>maksimum</a:t>
            </a:r>
            <a:r>
              <a:rPr lang="en-US" sz="2000" b="1" dirty="0">
                <a:latin typeface="Agency FB" panose="020B0503020202020204" pitchFamily="34" charset="0"/>
              </a:rPr>
              <a:t> </a:t>
            </a:r>
            <a:r>
              <a:rPr lang="en-US" sz="2000" b="1" dirty="0" err="1">
                <a:latin typeface="Agency FB" panose="020B0503020202020204" pitchFamily="34" charset="0"/>
              </a:rPr>
              <a:t>dalam</a:t>
            </a:r>
            <a:r>
              <a:rPr lang="en-US" sz="2000" b="1" dirty="0">
                <a:latin typeface="Agency FB" panose="020B0503020202020204" pitchFamily="34" charset="0"/>
              </a:rPr>
              <a:t> </a:t>
            </a:r>
            <a:r>
              <a:rPr lang="en-US" sz="2000" b="1" dirty="0" err="1">
                <a:latin typeface="Agency FB" panose="020B0503020202020204" pitchFamily="34" charset="0"/>
              </a:rPr>
              <a:t>lingkup</a:t>
            </a:r>
            <a:r>
              <a:rPr lang="en-US" sz="2000" b="1" dirty="0">
                <a:latin typeface="Agency FB" panose="020B0503020202020204" pitchFamily="34" charset="0"/>
              </a:rPr>
              <a:t> </a:t>
            </a:r>
            <a:r>
              <a:rPr lang="en-US" sz="2000" b="1" dirty="0" err="1">
                <a:latin typeface="Agency FB" panose="020B0503020202020204" pitchFamily="34" charset="0"/>
              </a:rPr>
              <a:t>jabatan</a:t>
            </a:r>
            <a:r>
              <a:rPr lang="en-US" sz="2000" b="1" dirty="0">
                <a:latin typeface="Agency FB" panose="020B0503020202020204" pitchFamily="34" charset="0"/>
              </a:rPr>
              <a:t> </a:t>
            </a:r>
            <a:r>
              <a:rPr lang="en-US" sz="2000" b="1" dirty="0" err="1">
                <a:latin typeface="Agency FB" panose="020B0503020202020204" pitchFamily="34" charset="0"/>
              </a:rPr>
              <a:t>setingkat</a:t>
            </a:r>
            <a:r>
              <a:rPr lang="en-US" sz="2000" b="1" dirty="0">
                <a:latin typeface="Agency FB" panose="020B0503020202020204" pitchFamily="34" charset="0"/>
              </a:rPr>
              <a:t> </a:t>
            </a:r>
            <a:r>
              <a:rPr lang="en-US" sz="2000" b="1" dirty="0" err="1">
                <a:latin typeface="Agency FB" panose="020B0503020202020204" pitchFamily="34" charset="0"/>
              </a:rPr>
              <a:t>lebih</a:t>
            </a:r>
            <a:r>
              <a:rPr lang="en-US" sz="2000" b="1" dirty="0">
                <a:latin typeface="Agency FB" panose="020B0503020202020204" pitchFamily="34" charset="0"/>
              </a:rPr>
              <a:t> </a:t>
            </a:r>
            <a:r>
              <a:rPr lang="en-US" sz="2000" b="1" dirty="0" err="1">
                <a:latin typeface="Agency FB" panose="020B0503020202020204" pitchFamily="34" charset="0"/>
              </a:rPr>
              <a:t>tinggi</a:t>
            </a:r>
            <a:r>
              <a:rPr lang="en-US" sz="2000" b="1" dirty="0">
                <a:latin typeface="Agency FB" panose="020B0503020202020204" pitchFamily="34" charset="0"/>
              </a:rPr>
              <a:t> </a:t>
            </a:r>
            <a:r>
              <a:rPr lang="en-US" sz="2000" b="1" dirty="0" err="1">
                <a:latin typeface="Agency FB" panose="020B0503020202020204" pitchFamily="34" charset="0"/>
              </a:rPr>
              <a:t>dari</a:t>
            </a:r>
            <a:r>
              <a:rPr lang="en-US" sz="2000" b="1" dirty="0">
                <a:latin typeface="Agency FB" panose="020B0503020202020204" pitchFamily="34" charset="0"/>
              </a:rPr>
              <a:t> </a:t>
            </a:r>
            <a:r>
              <a:rPr lang="en-US" sz="2000" b="1" dirty="0" err="1">
                <a:latin typeface="Agency FB" panose="020B0503020202020204" pitchFamily="34" charset="0"/>
              </a:rPr>
              <a:t>jabatan</a:t>
            </a:r>
            <a:r>
              <a:rPr lang="en-US" sz="2000" b="1" dirty="0">
                <a:latin typeface="Agency FB" panose="020B0503020202020204" pitchFamily="34" charset="0"/>
              </a:rPr>
              <a:t> </a:t>
            </a:r>
            <a:r>
              <a:rPr lang="en-US" sz="2000" b="1" dirty="0" err="1">
                <a:latin typeface="Agency FB" panose="020B0503020202020204" pitchFamily="34" charset="0"/>
              </a:rPr>
              <a:t>semula</a:t>
            </a:r>
            <a:r>
              <a:rPr lang="en-US" sz="2000" b="1" dirty="0">
                <a:latin typeface="Agency FB" panose="020B0503020202020204" pitchFamily="34" charset="0"/>
              </a:rPr>
              <a:t> </a:t>
            </a:r>
            <a:r>
              <a:rPr lang="en-US" sz="2000" b="1" dirty="0" err="1">
                <a:latin typeface="Agency FB" panose="020B0503020202020204" pitchFamily="34" charset="0"/>
              </a:rPr>
              <a:t>tidak</a:t>
            </a:r>
            <a:r>
              <a:rPr lang="en-US" sz="2000" b="1" dirty="0">
                <a:latin typeface="Agency FB" panose="020B0503020202020204" pitchFamily="34" charset="0"/>
              </a:rPr>
              <a:t> </a:t>
            </a:r>
            <a:r>
              <a:rPr lang="en-US" sz="2000" b="1" dirty="0" err="1">
                <a:latin typeface="Agency FB" panose="020B0503020202020204" pitchFamily="34" charset="0"/>
              </a:rPr>
              <a:t>lagi</a:t>
            </a:r>
            <a:r>
              <a:rPr lang="en-US" sz="2000" b="1" dirty="0">
                <a:latin typeface="Agency FB" panose="020B0503020202020204" pitchFamily="34" charset="0"/>
              </a:rPr>
              <a:t> </a:t>
            </a:r>
            <a:r>
              <a:rPr lang="en-US" sz="2000" b="1" dirty="0" err="1">
                <a:latin typeface="Agency FB" panose="020B0503020202020204" pitchFamily="34" charset="0"/>
              </a:rPr>
              <a:t>disyaratkan</a:t>
            </a:r>
            <a:r>
              <a:rPr lang="en-US" sz="2000" b="1" dirty="0">
                <a:latin typeface="Agency FB" panose="020B0503020202020204" pitchFamily="34" charset="0"/>
              </a:rPr>
              <a:t> </a:t>
            </a:r>
            <a:r>
              <a:rPr lang="en-US" sz="2000" b="1" dirty="0" err="1">
                <a:latin typeface="Agency FB" panose="020B0503020202020204" pitchFamily="34" charset="0"/>
              </a:rPr>
              <a:t>tambahan</a:t>
            </a:r>
            <a:r>
              <a:rPr lang="en-US" sz="2000" b="1" dirty="0">
                <a:latin typeface="Agency FB" panose="020B0503020202020204" pitchFamily="34" charset="0"/>
              </a:rPr>
              <a:t> </a:t>
            </a: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en-US" sz="2000" b="1" dirty="0">
                <a:latin typeface="Agency FB" panose="020B0503020202020204" pitchFamily="34" charset="0"/>
              </a:rPr>
              <a:t>, </a:t>
            </a:r>
            <a:r>
              <a:rPr lang="en-US" sz="2000" b="1" dirty="0" err="1">
                <a:latin typeface="Agency FB" panose="020B0503020202020204" pitchFamily="34" charset="0"/>
              </a:rPr>
              <a:t>sedangkan</a:t>
            </a:r>
            <a:r>
              <a:rPr lang="en-US" sz="2000" b="1" dirty="0">
                <a:latin typeface="Agency FB" panose="020B0503020202020204" pitchFamily="34" charset="0"/>
              </a:rPr>
              <a:t> </a:t>
            </a:r>
            <a:r>
              <a:rPr lang="en-US" sz="2000" b="1" dirty="0" err="1">
                <a:latin typeface="Agency FB" panose="020B0503020202020204" pitchFamily="34" charset="0"/>
              </a:rPr>
              <a:t>untuk</a:t>
            </a:r>
            <a:r>
              <a:rPr lang="en-US" sz="2000" b="1" dirty="0">
                <a:latin typeface="Agency FB" panose="020B0503020202020204" pitchFamily="34" charset="0"/>
              </a:rPr>
              <a:t> </a:t>
            </a:r>
            <a:r>
              <a:rPr lang="en-US" sz="2000" b="1" dirty="0" err="1">
                <a:latin typeface="Agency FB" panose="020B0503020202020204" pitchFamily="34" charset="0"/>
              </a:rPr>
              <a:t>kenaikan</a:t>
            </a:r>
            <a:r>
              <a:rPr lang="en-US" sz="2000" b="1" dirty="0">
                <a:latin typeface="Agency FB" panose="020B0503020202020204" pitchFamily="34" charset="0"/>
              </a:rPr>
              <a:t> </a:t>
            </a:r>
            <a:r>
              <a:rPr lang="en-US" sz="2000" b="1" dirty="0" err="1">
                <a:latin typeface="Agency FB" panose="020B0503020202020204" pitchFamily="34" charset="0"/>
              </a:rPr>
              <a:t>pangkat</a:t>
            </a:r>
            <a:r>
              <a:rPr lang="en-US" sz="2000" b="1" dirty="0">
                <a:latin typeface="Agency FB" panose="020B0503020202020204" pitchFamily="34" charset="0"/>
              </a:rPr>
              <a:t> </a:t>
            </a:r>
            <a:r>
              <a:rPr lang="en-US" sz="2000" b="1" dirty="0" err="1">
                <a:latin typeface="Agency FB" panose="020B0503020202020204" pitchFamily="34" charset="0"/>
              </a:rPr>
              <a:t>sampai</a:t>
            </a:r>
            <a:r>
              <a:rPr lang="en-US" sz="2000" b="1" dirty="0">
                <a:latin typeface="Agency FB" panose="020B0503020202020204" pitchFamily="34" charset="0"/>
              </a:rPr>
              <a:t> </a:t>
            </a:r>
            <a:r>
              <a:rPr lang="en-US" sz="2000" b="1" dirty="0" err="1">
                <a:latin typeface="Agency FB" panose="020B0503020202020204" pitchFamily="34" charset="0"/>
              </a:rPr>
              <a:t>pada</a:t>
            </a:r>
            <a:r>
              <a:rPr lang="en-US" sz="2000" b="1" dirty="0">
                <a:latin typeface="Agency FB" panose="020B0503020202020204" pitchFamily="34" charset="0"/>
              </a:rPr>
              <a:t> </a:t>
            </a:r>
            <a:r>
              <a:rPr lang="en-US" sz="2000" b="1" dirty="0" err="1">
                <a:latin typeface="Agency FB" panose="020B0503020202020204" pitchFamily="34" charset="0"/>
              </a:rPr>
              <a:t>pangkat</a:t>
            </a:r>
            <a:r>
              <a:rPr lang="en-US" sz="2000" b="1" dirty="0">
                <a:latin typeface="Agency FB" panose="020B0503020202020204" pitchFamily="34" charset="0"/>
              </a:rPr>
              <a:t> </a:t>
            </a:r>
            <a:r>
              <a:rPr lang="en-US" sz="2000" b="1" dirty="0" err="1">
                <a:latin typeface="Agency FB" panose="020B0503020202020204" pitchFamily="34" charset="0"/>
              </a:rPr>
              <a:t>maksimum</a:t>
            </a:r>
            <a:r>
              <a:rPr lang="en-US" sz="2000" b="1" dirty="0">
                <a:latin typeface="Agency FB" panose="020B0503020202020204" pitchFamily="34" charset="0"/>
              </a:rPr>
              <a:t> </a:t>
            </a:r>
            <a:r>
              <a:rPr lang="en-US" sz="2000" b="1" dirty="0" err="1">
                <a:latin typeface="Agency FB" panose="020B0503020202020204" pitchFamily="34" charset="0"/>
              </a:rPr>
              <a:t>dalam</a:t>
            </a:r>
            <a:r>
              <a:rPr lang="en-US" sz="2000" b="1" dirty="0">
                <a:latin typeface="Agency FB" panose="020B0503020202020204" pitchFamily="34" charset="0"/>
              </a:rPr>
              <a:t> </a:t>
            </a:r>
            <a:r>
              <a:rPr lang="en-US" sz="2000" b="1" dirty="0" err="1">
                <a:latin typeface="Agency FB" panose="020B0503020202020204" pitchFamily="34" charset="0"/>
              </a:rPr>
              <a:t>lingkup</a:t>
            </a:r>
            <a:r>
              <a:rPr lang="en-US" sz="2000" b="1" dirty="0">
                <a:latin typeface="Agency FB" panose="020B0503020202020204" pitchFamily="34" charset="0"/>
              </a:rPr>
              <a:t> </a:t>
            </a:r>
            <a:r>
              <a:rPr lang="en-US" sz="2000" b="1" dirty="0" err="1">
                <a:latin typeface="Agency FB" panose="020B0503020202020204" pitchFamily="34" charset="0"/>
              </a:rPr>
              <a:t>jabatan</a:t>
            </a:r>
            <a:r>
              <a:rPr lang="en-US" sz="2000" b="1" dirty="0">
                <a:latin typeface="Agency FB" panose="020B0503020202020204" pitchFamily="34" charset="0"/>
              </a:rPr>
              <a:t> yang </a:t>
            </a:r>
            <a:r>
              <a:rPr lang="en-US" sz="2000" b="1" dirty="0" err="1">
                <a:latin typeface="Agency FB" panose="020B0503020202020204" pitchFamily="34" charset="0"/>
              </a:rPr>
              <a:t>diperoleh</a:t>
            </a:r>
            <a:r>
              <a:rPr lang="en-US" sz="2000" b="1" dirty="0">
                <a:latin typeface="Agency FB" panose="020B0503020202020204" pitchFamily="34" charset="0"/>
              </a:rPr>
              <a:t> </a:t>
            </a:r>
            <a:r>
              <a:rPr lang="en-US" sz="2000" b="1" dirty="0" err="1">
                <a:latin typeface="Agency FB" panose="020B0503020202020204" pitchFamily="34" charset="0"/>
              </a:rPr>
              <a:t>melalui</a:t>
            </a:r>
            <a:r>
              <a:rPr lang="en-US" sz="2000" b="1" dirty="0">
                <a:latin typeface="Agency FB" panose="020B0503020202020204" pitchFamily="34" charset="0"/>
              </a:rPr>
              <a:t> </a:t>
            </a:r>
            <a:r>
              <a:rPr lang="en-US" sz="2000" b="1" dirty="0" err="1">
                <a:latin typeface="Agency FB" panose="020B0503020202020204" pitchFamily="34" charset="0"/>
              </a:rPr>
              <a:t>loncat</a:t>
            </a:r>
            <a:r>
              <a:rPr lang="en-US" sz="2000" b="1" dirty="0">
                <a:latin typeface="Agency FB" panose="020B0503020202020204" pitchFamily="34" charset="0"/>
              </a:rPr>
              <a:t> </a:t>
            </a:r>
            <a:r>
              <a:rPr lang="en-US" sz="2000" b="1" dirty="0" err="1">
                <a:latin typeface="Agency FB" panose="020B0503020202020204" pitchFamily="34" charset="0"/>
              </a:rPr>
              <a:t>jabatan</a:t>
            </a:r>
            <a:r>
              <a:rPr lang="en-US" sz="2000" b="1" dirty="0">
                <a:latin typeface="Agency FB" panose="020B0503020202020204" pitchFamily="34" charset="0"/>
              </a:rPr>
              <a:t> </a:t>
            </a:r>
            <a:r>
              <a:rPr lang="en-US" sz="2000" b="1" dirty="0" err="1">
                <a:latin typeface="Agency FB" panose="020B0503020202020204" pitchFamily="34" charset="0"/>
              </a:rPr>
              <a:t>sesuai</a:t>
            </a:r>
            <a:r>
              <a:rPr lang="en-US" sz="2000" b="1" dirty="0">
                <a:latin typeface="Agency FB" panose="020B0503020202020204" pitchFamily="34" charset="0"/>
              </a:rPr>
              <a:t> </a:t>
            </a:r>
            <a:r>
              <a:rPr lang="en-US" sz="2000" b="1" dirty="0" err="1">
                <a:latin typeface="Agency FB" panose="020B0503020202020204" pitchFamily="34" charset="0"/>
              </a:rPr>
              <a:t>dengan</a:t>
            </a:r>
            <a:r>
              <a:rPr lang="en-US" sz="2000" b="1" dirty="0">
                <a:latin typeface="Agency FB" panose="020B0503020202020204" pitchFamily="34" charset="0"/>
              </a:rPr>
              <a:t> </a:t>
            </a:r>
            <a:r>
              <a:rPr lang="en-US" sz="2000" b="1" dirty="0" err="1">
                <a:latin typeface="Agency FB" panose="020B0503020202020204" pitchFamily="34" charset="0"/>
              </a:rPr>
              <a:t>jumlah</a:t>
            </a:r>
            <a:r>
              <a:rPr lang="en-US" sz="2000" b="1" dirty="0">
                <a:latin typeface="Agency FB" panose="020B0503020202020204" pitchFamily="34" charset="0"/>
              </a:rPr>
              <a:t> </a:t>
            </a: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en-US" sz="2000" b="1" dirty="0">
                <a:latin typeface="Agency FB" panose="020B0503020202020204" pitchFamily="34" charset="0"/>
              </a:rPr>
              <a:t> yang </a:t>
            </a:r>
            <a:r>
              <a:rPr lang="en-US" sz="2000" b="1" dirty="0" err="1">
                <a:latin typeface="Agency FB" panose="020B0503020202020204" pitchFamily="34" charset="0"/>
              </a:rPr>
              <a:t>telah</a:t>
            </a:r>
            <a:r>
              <a:rPr lang="en-US" sz="2000" b="1" dirty="0">
                <a:latin typeface="Agency FB" panose="020B0503020202020204" pitchFamily="34" charset="0"/>
              </a:rPr>
              <a:t> </a:t>
            </a:r>
            <a:r>
              <a:rPr lang="en-US" sz="2000" b="1" dirty="0" err="1">
                <a:latin typeface="Agency FB" panose="020B0503020202020204" pitchFamily="34" charset="0"/>
              </a:rPr>
              <a:t>ditetapkan</a:t>
            </a:r>
            <a:r>
              <a:rPr lang="en-US" sz="2000" b="1" dirty="0">
                <a:latin typeface="Agency FB" panose="020B0503020202020204" pitchFamily="34" charset="0"/>
              </a:rPr>
              <a:t>, </a:t>
            </a:r>
            <a:r>
              <a:rPr lang="en-US" sz="2000" b="1" dirty="0" err="1">
                <a:latin typeface="Agency FB" panose="020B0503020202020204" pitchFamily="34" charset="0"/>
              </a:rPr>
              <a:t>diharuskan</a:t>
            </a:r>
            <a:r>
              <a:rPr lang="en-US" sz="2000" b="1" dirty="0">
                <a:latin typeface="Agency FB" panose="020B0503020202020204" pitchFamily="34" charset="0"/>
              </a:rPr>
              <a:t> </a:t>
            </a:r>
            <a:r>
              <a:rPr lang="en-US" sz="2000" b="1" dirty="0" err="1">
                <a:latin typeface="Agency FB" panose="020B0503020202020204" pitchFamily="34" charset="0"/>
              </a:rPr>
              <a:t>mengumpulkan</a:t>
            </a:r>
            <a:r>
              <a:rPr lang="en-US" sz="2000" b="1" dirty="0">
                <a:latin typeface="Agency FB" panose="020B0503020202020204" pitchFamily="34" charset="0"/>
              </a:rPr>
              <a:t> </a:t>
            </a:r>
            <a:r>
              <a:rPr lang="en-US" sz="2000" b="1" dirty="0" err="1">
                <a:latin typeface="Agency FB" panose="020B0503020202020204" pitchFamily="34" charset="0"/>
              </a:rPr>
              <a:t>tambahan</a:t>
            </a:r>
            <a:r>
              <a:rPr lang="en-US" sz="2000" b="1" dirty="0">
                <a:latin typeface="Agency FB" panose="020B0503020202020204" pitchFamily="34" charset="0"/>
              </a:rPr>
              <a:t> </a:t>
            </a: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en-US" sz="2000" b="1" dirty="0">
                <a:latin typeface="Agency FB" panose="020B0503020202020204" pitchFamily="34" charset="0"/>
              </a:rPr>
              <a:t> </a:t>
            </a:r>
            <a:r>
              <a:rPr lang="en-US" sz="2000" b="1" dirty="0" err="1">
                <a:latin typeface="Agency FB" panose="020B0503020202020204" pitchFamily="34" charset="0"/>
              </a:rPr>
              <a:t>sebanyak</a:t>
            </a:r>
            <a:r>
              <a:rPr lang="en-US" sz="2000" b="1" dirty="0">
                <a:latin typeface="Agency FB" panose="020B0503020202020204" pitchFamily="34" charset="0"/>
              </a:rPr>
              <a:t> 30% </a:t>
            </a:r>
            <a:r>
              <a:rPr lang="en-US" sz="2000" b="1" dirty="0" err="1">
                <a:latin typeface="Agency FB" panose="020B0503020202020204" pitchFamily="34" charset="0"/>
              </a:rPr>
              <a:t>dari</a:t>
            </a:r>
            <a:r>
              <a:rPr lang="en-US" sz="2000" b="1" dirty="0">
                <a:latin typeface="Agency FB" panose="020B0503020202020204" pitchFamily="34" charset="0"/>
              </a:rPr>
              <a:t> </a:t>
            </a:r>
            <a:r>
              <a:rPr lang="en-US" sz="2000" b="1" dirty="0" err="1">
                <a:latin typeface="Agency FB" panose="020B0503020202020204" pitchFamily="34" charset="0"/>
              </a:rPr>
              <a:t>unsur</a:t>
            </a:r>
            <a:r>
              <a:rPr lang="en-US" sz="2000" b="1" dirty="0">
                <a:latin typeface="Agency FB" panose="020B0503020202020204" pitchFamily="34" charset="0"/>
              </a:rPr>
              <a:t> </a:t>
            </a:r>
            <a:r>
              <a:rPr lang="en-US" sz="2000" b="1" dirty="0" err="1">
                <a:latin typeface="Agency FB" panose="020B0503020202020204" pitchFamily="34" charset="0"/>
              </a:rPr>
              <a:t>utama</a:t>
            </a:r>
            <a:r>
              <a:rPr lang="en-US" sz="2000" b="1" dirty="0">
                <a:latin typeface="Agency FB" panose="020B0503020202020204" pitchFamily="34" charset="0"/>
              </a:rPr>
              <a:t> yang </a:t>
            </a:r>
            <a:r>
              <a:rPr lang="en-US" sz="2000" b="1" dirty="0" err="1">
                <a:latin typeface="Agency FB" panose="020B0503020202020204" pitchFamily="34" charset="0"/>
              </a:rPr>
              <a:t>disyaratkan</a:t>
            </a:r>
            <a:r>
              <a:rPr lang="en-US" sz="2000" b="1" dirty="0">
                <a:latin typeface="Agency FB" panose="020B0503020202020204" pitchFamily="34" charset="0"/>
              </a:rPr>
              <a:t> </a:t>
            </a:r>
            <a:r>
              <a:rPr lang="en-US" sz="2000" b="1" dirty="0" err="1">
                <a:latin typeface="Agency FB" panose="020B0503020202020204" pitchFamily="34" charset="0"/>
              </a:rPr>
              <a:t>untuk</a:t>
            </a:r>
            <a:r>
              <a:rPr lang="en-US" sz="2000" b="1" dirty="0">
                <a:latin typeface="Agency FB" panose="020B0503020202020204" pitchFamily="34" charset="0"/>
              </a:rPr>
              <a:t> </a:t>
            </a:r>
            <a:r>
              <a:rPr lang="en-US" sz="2000" b="1" dirty="0" err="1">
                <a:latin typeface="Agency FB" panose="020B0503020202020204" pitchFamily="34" charset="0"/>
              </a:rPr>
              <a:t>setiap</a:t>
            </a:r>
            <a:r>
              <a:rPr lang="en-US" sz="2000" b="1" dirty="0">
                <a:latin typeface="Agency FB" panose="020B0503020202020204" pitchFamily="34" charset="0"/>
              </a:rPr>
              <a:t> kali </a:t>
            </a:r>
            <a:r>
              <a:rPr lang="en-US" sz="2000" b="1" dirty="0" err="1">
                <a:latin typeface="Agency FB" panose="020B0503020202020204" pitchFamily="34" charset="0"/>
              </a:rPr>
              <a:t>kenaikan</a:t>
            </a:r>
            <a:r>
              <a:rPr lang="en-US" sz="2000" b="1" dirty="0">
                <a:latin typeface="Agency FB" panose="020B0503020202020204" pitchFamily="34" charset="0"/>
              </a:rPr>
              <a:t> </a:t>
            </a:r>
            <a:r>
              <a:rPr lang="en-US" sz="2000" b="1" dirty="0" err="1">
                <a:latin typeface="Agency FB" panose="020B0503020202020204" pitchFamily="34" charset="0"/>
              </a:rPr>
              <a:t>pangkat</a:t>
            </a:r>
            <a:r>
              <a:rPr lang="en-US" sz="2000" b="1" dirty="0">
                <a:latin typeface="Agency FB" panose="020B0503020202020204" pitchFamily="34" charset="0"/>
              </a:rPr>
              <a:t> </a:t>
            </a:r>
            <a:r>
              <a:rPr lang="en-US" sz="2000" b="1" dirty="0" err="1">
                <a:latin typeface="Agency FB" panose="020B0503020202020204" pitchFamily="34" charset="0"/>
              </a:rPr>
              <a:t>tersebut</a:t>
            </a:r>
            <a:r>
              <a:rPr lang="en-US" sz="2000" b="1" dirty="0">
                <a:latin typeface="Agency FB" panose="020B0503020202020204" pitchFamily="34" charset="0"/>
              </a:rPr>
              <a:t>. </a:t>
            </a:r>
          </a:p>
          <a:p>
            <a:pPr marL="457200" indent="-457200">
              <a:buFont typeface="+mj-lt"/>
              <a:buAutoNum type="alphaLcPeriod"/>
              <a:defRPr/>
            </a:pPr>
            <a:endParaRPr lang="en-US" sz="2000" b="1" dirty="0">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714375" y="728663"/>
            <a:ext cx="7993063" cy="2862262"/>
          </a:xfrm>
          <a:prstGeom prst="rect">
            <a:avLst/>
          </a:prstGeom>
          <a:noFill/>
        </p:spPr>
        <p:txBody>
          <a:bodyPr>
            <a:spAutoFit/>
          </a:bodyPr>
          <a:lstStyle/>
          <a:p>
            <a:pPr>
              <a:defRPr/>
            </a:pPr>
            <a:r>
              <a:rPr lang="id-ID" sz="2000" b="1" dirty="0">
                <a:latin typeface="Agency FB" panose="020B0503020202020204" pitchFamily="34" charset="0"/>
              </a:rPr>
              <a:t>Contoh : </a:t>
            </a:r>
          </a:p>
          <a:p>
            <a:pPr>
              <a:defRPr/>
            </a:pPr>
            <a:endParaRPr lang="id-ID" sz="2000" b="1" dirty="0">
              <a:latin typeface="Agency FB" panose="020B0503020202020204" pitchFamily="34" charset="0"/>
            </a:endParaRPr>
          </a:p>
          <a:p>
            <a:pPr>
              <a:defRPr/>
            </a:pPr>
            <a:r>
              <a:rPr lang="id-ID" sz="2000" b="1" dirty="0">
                <a:latin typeface="Agency FB" panose="020B0503020202020204" pitchFamily="34" charset="0"/>
              </a:rPr>
              <a:t>Lektor 200 kum, gol. III/c loncat jabatan menjadi Guru Besar 850 kum. </a:t>
            </a:r>
          </a:p>
          <a:p>
            <a:pPr>
              <a:defRPr/>
            </a:pPr>
            <a:r>
              <a:rPr lang="id-ID" sz="2000" b="1" dirty="0">
                <a:latin typeface="Agency FB" panose="020B0503020202020204" pitchFamily="34" charset="0"/>
              </a:rPr>
              <a:t>Maka Dosen ybs dapat dinaikkan pangkatnya secara bertahap sampai	  	      golongan ruang IV/c tanpa tambahan angka kredit, tetapi pada saat akan naik golongan menjadi IV/d maka ybs harus mengumpulkan angka kredit sebanyak 30% dari kebutuhan kenaikan pangkat dari IV/c ke IV/d   </a:t>
            </a:r>
            <a:r>
              <a:rPr lang="id-ID" sz="2000" b="1" dirty="0">
                <a:latin typeface="Agency FB" panose="020B0503020202020204" pitchFamily="34" charset="0"/>
                <a:sym typeface="Wingdings" panose="05000000000000000000" pitchFamily="2" charset="2"/>
              </a:rPr>
              <a:t>  </a:t>
            </a:r>
            <a:r>
              <a:rPr lang="id-ID" sz="2000" b="1" dirty="0">
                <a:solidFill>
                  <a:srgbClr val="FF0000"/>
                </a:solidFill>
                <a:latin typeface="Agency FB" panose="020B0503020202020204" pitchFamily="34" charset="0"/>
              </a:rPr>
              <a:t>30% X (850-700) = 45 </a:t>
            </a:r>
            <a:r>
              <a:rPr lang="id-ID" sz="2000" b="1" dirty="0">
                <a:latin typeface="Agency FB" panose="020B0503020202020204" pitchFamily="34" charset="0"/>
              </a:rPr>
              <a:t>kum dari unsur Tri Dharma PT.  </a:t>
            </a:r>
            <a:endParaRPr lang="en-US" sz="2000" b="1" dirty="0">
              <a:latin typeface="Agency FB" panose="020B0503020202020204" pitchFamily="34" charset="0"/>
            </a:endParaRPr>
          </a:p>
          <a:p>
            <a:pPr marL="457200" indent="-457200">
              <a:buFont typeface="+mj-lt"/>
              <a:buAutoNum type="alphaLcPeriod"/>
              <a:defRPr/>
            </a:pPr>
            <a:endParaRPr lang="en-US" sz="2000" b="1" dirty="0">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3"/>
          <p:cNvSpPr>
            <a:spLocks noChangeArrowheads="1"/>
          </p:cNvSpPr>
          <p:nvPr/>
        </p:nvSpPr>
        <p:spPr bwMode="auto">
          <a:xfrm>
            <a:off x="611188" y="658813"/>
            <a:ext cx="7891462" cy="646112"/>
          </a:xfrm>
          <a:prstGeom prst="rect">
            <a:avLst/>
          </a:prstGeom>
          <a:solidFill>
            <a:schemeClr val="accent2">
              <a:lumMod val="75000"/>
            </a:schemeClr>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b="1" dirty="0">
                <a:solidFill>
                  <a:srgbClr val="191919"/>
                </a:solidFill>
                <a:latin typeface="Agency FB" panose="020B0503020202020204" pitchFamily="34" charset="0"/>
              </a:rPr>
              <a:t>Pengangkatan Pertama dalam Jabatan Akademik Dosen Sesuai dengan Permenpan &amp; RB No. 17 Tahun 2013 Jo No. 46 Tahun 2013</a:t>
            </a:r>
            <a:endParaRPr lang="en-US" b="1" dirty="0">
              <a:solidFill>
                <a:srgbClr val="191919"/>
              </a:solidFill>
              <a:latin typeface="Agency FB" panose="020B0503020202020204" pitchFamily="34" charset="0"/>
            </a:endParaRPr>
          </a:p>
        </p:txBody>
      </p:sp>
      <p:graphicFrame>
        <p:nvGraphicFramePr>
          <p:cNvPr id="15" name="Table 14"/>
          <p:cNvGraphicFramePr>
            <a:graphicFrameLocks noGrp="1"/>
          </p:cNvGraphicFramePr>
          <p:nvPr/>
        </p:nvGraphicFramePr>
        <p:xfrm>
          <a:off x="638175" y="1438275"/>
          <a:ext cx="7891463" cy="5105060"/>
        </p:xfrm>
        <a:graphic>
          <a:graphicData uri="http://schemas.openxmlformats.org/drawingml/2006/table">
            <a:tbl>
              <a:tblPr firstRow="1" bandRow="1">
                <a:tableStyleId>{5C22544A-7EE6-4342-B048-85BDC9FD1C3A}</a:tableStyleId>
              </a:tblPr>
              <a:tblGrid>
                <a:gridCol w="425738"/>
                <a:gridCol w="4443903"/>
                <a:gridCol w="3021822"/>
              </a:tblGrid>
              <a:tr h="370797">
                <a:tc>
                  <a:txBody>
                    <a:bodyPr/>
                    <a:lstStyle/>
                    <a:p>
                      <a:pPr algn="ctr">
                        <a:lnSpc>
                          <a:spcPts val="1800"/>
                        </a:lnSpc>
                      </a:pPr>
                      <a:r>
                        <a:rPr lang="id-ID" sz="1800" b="1" dirty="0" smtClean="0">
                          <a:solidFill>
                            <a:schemeClr val="tx1">
                              <a:lumMod val="50000"/>
                            </a:schemeClr>
                          </a:solidFill>
                          <a:latin typeface="Agency FB" panose="020B0503020202020204" pitchFamily="34" charset="0"/>
                        </a:rPr>
                        <a:t>No</a:t>
                      </a:r>
                      <a:endParaRPr lang="id-ID" sz="1800" b="1" dirty="0">
                        <a:solidFill>
                          <a:schemeClr val="tx1">
                            <a:lumMod val="50000"/>
                          </a:schemeClr>
                        </a:solidFill>
                        <a:latin typeface="Agency FB" panose="020B0503020202020204" pitchFamily="34" charset="0"/>
                      </a:endParaRPr>
                    </a:p>
                  </a:txBody>
                  <a:tcPr marL="91446" marR="91446" marT="45715" marB="45715">
                    <a:solidFill>
                      <a:schemeClr val="tx2">
                        <a:lumMod val="75000"/>
                      </a:schemeClr>
                    </a:solidFill>
                  </a:tcPr>
                </a:tc>
                <a:tc>
                  <a:txBody>
                    <a:bodyPr/>
                    <a:lstStyle/>
                    <a:p>
                      <a:pPr algn="ctr">
                        <a:lnSpc>
                          <a:spcPts val="1800"/>
                        </a:lnSpc>
                      </a:pPr>
                      <a:r>
                        <a:rPr lang="id-ID" sz="1800" b="1" dirty="0" smtClean="0">
                          <a:solidFill>
                            <a:schemeClr val="tx1">
                              <a:lumMod val="50000"/>
                            </a:schemeClr>
                          </a:solidFill>
                          <a:latin typeface="Agency FB" panose="020B0503020202020204" pitchFamily="34" charset="0"/>
                        </a:rPr>
                        <a:t>Asisten Ahli</a:t>
                      </a:r>
                      <a:endParaRPr lang="id-ID" sz="1800" b="1" dirty="0">
                        <a:solidFill>
                          <a:schemeClr val="tx1">
                            <a:lumMod val="50000"/>
                          </a:schemeClr>
                        </a:solidFill>
                        <a:latin typeface="Agency FB" panose="020B0503020202020204" pitchFamily="34" charset="0"/>
                      </a:endParaRPr>
                    </a:p>
                  </a:txBody>
                  <a:tcPr marL="91446" marR="91446" marT="45715" marB="45715">
                    <a:solidFill>
                      <a:schemeClr val="tx2">
                        <a:lumMod val="75000"/>
                      </a:schemeClr>
                    </a:solidFill>
                  </a:tcPr>
                </a:tc>
                <a:tc>
                  <a:txBody>
                    <a:bodyPr/>
                    <a:lstStyle/>
                    <a:p>
                      <a:pPr algn="ctr">
                        <a:lnSpc>
                          <a:spcPts val="1800"/>
                        </a:lnSpc>
                      </a:pPr>
                      <a:r>
                        <a:rPr lang="id-ID" sz="1800" b="1" dirty="0" smtClean="0">
                          <a:solidFill>
                            <a:schemeClr val="tx1">
                              <a:lumMod val="50000"/>
                            </a:schemeClr>
                          </a:solidFill>
                          <a:latin typeface="Agency FB" panose="020B0503020202020204" pitchFamily="34" charset="0"/>
                        </a:rPr>
                        <a:t>Lektor</a:t>
                      </a:r>
                      <a:endParaRPr lang="id-ID" sz="1800" b="1" dirty="0">
                        <a:solidFill>
                          <a:schemeClr val="tx1">
                            <a:lumMod val="50000"/>
                          </a:schemeClr>
                        </a:solidFill>
                        <a:latin typeface="Agency FB" panose="020B0503020202020204" pitchFamily="34" charset="0"/>
                      </a:endParaRPr>
                    </a:p>
                  </a:txBody>
                  <a:tcPr marL="91446" marR="91446" marT="45715" marB="45715">
                    <a:solidFill>
                      <a:schemeClr val="tx2">
                        <a:lumMod val="75000"/>
                      </a:schemeClr>
                    </a:solidFill>
                  </a:tcPr>
                </a:tc>
              </a:tr>
              <a:tr h="370797">
                <a:tc>
                  <a:txBody>
                    <a:bodyPr/>
                    <a:lstStyle/>
                    <a:p>
                      <a:pPr algn="ctr">
                        <a:lnSpc>
                          <a:spcPts val="1800"/>
                        </a:lnSpc>
                      </a:pPr>
                      <a:r>
                        <a:rPr lang="id-ID" sz="1800" b="1" dirty="0" smtClean="0">
                          <a:latin typeface="Agency FB" panose="020B0503020202020204" pitchFamily="34" charset="0"/>
                        </a:rPr>
                        <a:t>1</a:t>
                      </a:r>
                      <a:endParaRPr lang="id-ID" sz="1800" b="1" dirty="0">
                        <a:latin typeface="Agency FB" panose="020B0503020202020204" pitchFamily="34" charset="0"/>
                      </a:endParaRPr>
                    </a:p>
                  </a:txBody>
                  <a:tcPr marL="91446" marR="91446" marT="45715" marB="45715">
                    <a:noFill/>
                  </a:tcPr>
                </a:tc>
                <a:tc>
                  <a:txBody>
                    <a:bodyPr/>
                    <a:lstStyle/>
                    <a:p>
                      <a:pPr algn="just">
                        <a:lnSpc>
                          <a:spcPts val="1800"/>
                        </a:lnSpc>
                      </a:pPr>
                      <a:r>
                        <a:rPr lang="id-ID" sz="1800" b="1" dirty="0" smtClean="0">
                          <a:latin typeface="Agency FB" panose="020B0503020202020204" pitchFamily="34" charset="0"/>
                        </a:rPr>
                        <a:t>Mimiliki ijazah Magister</a:t>
                      </a:r>
                      <a:r>
                        <a:rPr lang="id-ID" sz="1800" b="1" baseline="0" dirty="0" smtClean="0">
                          <a:latin typeface="Agency FB" panose="020B0503020202020204" pitchFamily="34" charset="0"/>
                        </a:rPr>
                        <a:t> (S2)</a:t>
                      </a:r>
                      <a:endParaRPr lang="id-ID" sz="1800" b="1" dirty="0">
                        <a:latin typeface="Agency FB" panose="020B0503020202020204" pitchFamily="34" charset="0"/>
                      </a:endParaRPr>
                    </a:p>
                  </a:txBody>
                  <a:tcPr marL="91446" marR="91446" marT="45715" marB="45715" anchor="ctr">
                    <a:noFill/>
                  </a:tcPr>
                </a:tc>
                <a:tc>
                  <a:txBody>
                    <a:bodyPr/>
                    <a:lstStyle/>
                    <a:p>
                      <a:pPr algn="just">
                        <a:lnSpc>
                          <a:spcPts val="1800"/>
                        </a:lnSpc>
                      </a:pPr>
                      <a:r>
                        <a:rPr lang="id-ID" sz="1800" b="1" smtClean="0">
                          <a:latin typeface="Agency FB" panose="020B0503020202020204" pitchFamily="34" charset="0"/>
                        </a:rPr>
                        <a:t>Memiliki</a:t>
                      </a:r>
                      <a:r>
                        <a:rPr lang="id-ID" sz="1800" b="1" baseline="0" smtClean="0">
                          <a:latin typeface="Agency FB" panose="020B0503020202020204" pitchFamily="34" charset="0"/>
                        </a:rPr>
                        <a:t> ijazah Doktor (S3)</a:t>
                      </a:r>
                      <a:endParaRPr lang="id-ID" sz="1800" b="1">
                        <a:latin typeface="Agency FB" panose="020B0503020202020204" pitchFamily="34" charset="0"/>
                      </a:endParaRPr>
                    </a:p>
                  </a:txBody>
                  <a:tcPr marL="91446" marR="91446" marT="45715" marB="45715" anchor="ctr">
                    <a:noFill/>
                  </a:tcPr>
                </a:tc>
              </a:tr>
              <a:tr h="370797">
                <a:tc>
                  <a:txBody>
                    <a:bodyPr/>
                    <a:lstStyle/>
                    <a:p>
                      <a:pPr algn="ctr">
                        <a:lnSpc>
                          <a:spcPts val="1800"/>
                        </a:lnSpc>
                      </a:pPr>
                      <a:r>
                        <a:rPr lang="id-ID" sz="1800" b="1" smtClean="0">
                          <a:latin typeface="Agency FB" panose="020B0503020202020204" pitchFamily="34" charset="0"/>
                        </a:rPr>
                        <a:t>2</a:t>
                      </a:r>
                      <a:endParaRPr lang="id-ID" sz="1800" b="1">
                        <a:latin typeface="Agency FB" panose="020B0503020202020204" pitchFamily="34" charset="0"/>
                      </a:endParaRPr>
                    </a:p>
                  </a:txBody>
                  <a:tcPr marL="91446" marR="91446" marT="45715" marB="45715">
                    <a:noFill/>
                  </a:tcPr>
                </a:tc>
                <a:tc>
                  <a:txBody>
                    <a:bodyPr/>
                    <a:lstStyle/>
                    <a:p>
                      <a:pPr algn="just">
                        <a:lnSpc>
                          <a:spcPts val="1800"/>
                        </a:lnSpc>
                      </a:pPr>
                      <a:r>
                        <a:rPr lang="id-ID" sz="1800" b="1" dirty="0" smtClean="0">
                          <a:latin typeface="Agency FB" panose="020B0503020202020204" pitchFamily="34" charset="0"/>
                        </a:rPr>
                        <a:t>Pangkat paling</a:t>
                      </a:r>
                      <a:r>
                        <a:rPr lang="id-ID" sz="1800" b="1" baseline="0" dirty="0" smtClean="0">
                          <a:latin typeface="Agency FB" panose="020B0503020202020204" pitchFamily="34" charset="0"/>
                        </a:rPr>
                        <a:t> rendah Penata Muda Tk. I, III/b</a:t>
                      </a:r>
                      <a:endParaRPr lang="id-ID" sz="1800" b="1" dirty="0">
                        <a:latin typeface="Agency FB" panose="020B0503020202020204" pitchFamily="34" charset="0"/>
                      </a:endParaRPr>
                    </a:p>
                  </a:txBody>
                  <a:tcPr marL="91446" marR="91446" marT="45715" marB="45715" anchor="ctr">
                    <a:noFill/>
                  </a:tcPr>
                </a:tc>
                <a:tc>
                  <a:txBody>
                    <a:bodyPr/>
                    <a:lstStyle/>
                    <a:p>
                      <a:pPr algn="just">
                        <a:lnSpc>
                          <a:spcPts val="1800"/>
                        </a:lnSpc>
                      </a:pPr>
                      <a:r>
                        <a:rPr lang="id-ID" sz="1800" b="1" smtClean="0">
                          <a:latin typeface="Agency FB" panose="020B0503020202020204" pitchFamily="34" charset="0"/>
                        </a:rPr>
                        <a:t>Pangkat paling rendah Penata, III/c</a:t>
                      </a:r>
                      <a:endParaRPr lang="id-ID" sz="1800" b="1">
                        <a:latin typeface="Agency FB" panose="020B0503020202020204" pitchFamily="34" charset="0"/>
                      </a:endParaRPr>
                    </a:p>
                  </a:txBody>
                  <a:tcPr marL="91446" marR="91446" marT="45715" marB="45715" anchor="ctr">
                    <a:noFill/>
                  </a:tcPr>
                </a:tc>
              </a:tr>
              <a:tr h="426727">
                <a:tc>
                  <a:txBody>
                    <a:bodyPr/>
                    <a:lstStyle/>
                    <a:p>
                      <a:pPr algn="ctr">
                        <a:lnSpc>
                          <a:spcPts val="1800"/>
                        </a:lnSpc>
                      </a:pPr>
                      <a:r>
                        <a:rPr lang="id-ID" sz="1800" b="1" smtClean="0">
                          <a:latin typeface="Agency FB" panose="020B0503020202020204" pitchFamily="34" charset="0"/>
                        </a:rPr>
                        <a:t>3</a:t>
                      </a:r>
                      <a:endParaRPr lang="id-ID" sz="1800" b="1">
                        <a:latin typeface="Agency FB" panose="020B0503020202020204" pitchFamily="34" charset="0"/>
                      </a:endParaRPr>
                    </a:p>
                  </a:txBody>
                  <a:tcPr marL="91446" marR="91446" marT="45715" marB="45715">
                    <a:noFill/>
                  </a:tcPr>
                </a:tc>
                <a:tc>
                  <a:txBody>
                    <a:bodyPr/>
                    <a:lstStyle/>
                    <a:p>
                      <a:pPr algn="just">
                        <a:lnSpc>
                          <a:spcPts val="1800"/>
                        </a:lnSpc>
                      </a:pPr>
                      <a:r>
                        <a:rPr lang="id-ID" sz="1800" b="1" dirty="0" smtClean="0">
                          <a:latin typeface="Agency FB" panose="020B0503020202020204" pitchFamily="34" charset="0"/>
                        </a:rPr>
                        <a:t>Memiliki</a:t>
                      </a:r>
                      <a:r>
                        <a:rPr lang="id-ID" sz="1800" b="1" baseline="0" dirty="0" smtClean="0">
                          <a:latin typeface="Agency FB" panose="020B0503020202020204" pitchFamily="34" charset="0"/>
                        </a:rPr>
                        <a:t> karya ilmiah yang publikasikan pada jurnal nasional</a:t>
                      </a:r>
                      <a:endParaRPr lang="id-ID" sz="1800" b="1" dirty="0">
                        <a:latin typeface="Agency FB" panose="020B0503020202020204" pitchFamily="34" charset="0"/>
                      </a:endParaRPr>
                    </a:p>
                  </a:txBody>
                  <a:tcPr marL="91446" marR="91446" marT="45715" marB="45715" anchor="ctr">
                    <a:noFill/>
                  </a:tcPr>
                </a:tc>
                <a:tc>
                  <a:txBody>
                    <a:bodyPr/>
                    <a:lstStyle/>
                    <a:p>
                      <a:pPr marL="0" marR="0" indent="0" algn="ctr" defTabSz="914400" rtl="0" eaLnBrk="1" fontAlgn="auto" latinLnBrk="0" hangingPunct="1">
                        <a:lnSpc>
                          <a:spcPts val="1800"/>
                        </a:lnSpc>
                        <a:spcBef>
                          <a:spcPts val="0"/>
                        </a:spcBef>
                        <a:spcAft>
                          <a:spcPts val="0"/>
                        </a:spcAft>
                        <a:buClrTx/>
                        <a:buSzTx/>
                        <a:buFontTx/>
                        <a:buNone/>
                        <a:tabLst/>
                        <a:defRPr/>
                      </a:pPr>
                      <a:r>
                        <a:rPr lang="id-ID" sz="1800" b="1" kern="1200" dirty="0" smtClean="0">
                          <a:solidFill>
                            <a:schemeClr val="dk1"/>
                          </a:solidFill>
                          <a:latin typeface="Agency FB" panose="020B0503020202020204" pitchFamily="34" charset="0"/>
                          <a:ea typeface="+mn-ea"/>
                          <a:cs typeface="+mn-cs"/>
                        </a:rPr>
                        <a:t>Sama</a:t>
                      </a:r>
                      <a:r>
                        <a:rPr lang="id-ID" sz="1800" b="1" kern="1200" baseline="0" dirty="0" smtClean="0">
                          <a:solidFill>
                            <a:schemeClr val="dk1"/>
                          </a:solidFill>
                          <a:latin typeface="Agency FB" panose="020B0503020202020204" pitchFamily="34" charset="0"/>
                          <a:ea typeface="+mn-ea"/>
                          <a:cs typeface="+mn-cs"/>
                        </a:rPr>
                        <a:t> </a:t>
                      </a:r>
                      <a:endParaRPr lang="fi-FI" sz="1800" b="1" dirty="0" smtClean="0">
                        <a:solidFill>
                          <a:schemeClr val="bg2">
                            <a:lumMod val="50000"/>
                          </a:schemeClr>
                        </a:solidFill>
                        <a:latin typeface="Agency FB" panose="020B0503020202020204" pitchFamily="34" charset="0"/>
                      </a:endParaRPr>
                    </a:p>
                  </a:txBody>
                  <a:tcPr marL="91446" marR="91446" marT="45715" marB="45715" anchor="ctr">
                    <a:noFill/>
                  </a:tcPr>
                </a:tc>
              </a:tr>
              <a:tr h="335050">
                <a:tc>
                  <a:txBody>
                    <a:bodyPr/>
                    <a:lstStyle/>
                    <a:p>
                      <a:pPr algn="ctr">
                        <a:lnSpc>
                          <a:spcPts val="1800"/>
                        </a:lnSpc>
                      </a:pPr>
                      <a:r>
                        <a:rPr lang="id-ID" sz="1800" b="1" smtClean="0">
                          <a:latin typeface="Agency FB" panose="020B0503020202020204" pitchFamily="34" charset="0"/>
                        </a:rPr>
                        <a:t>4</a:t>
                      </a:r>
                      <a:endParaRPr lang="id-ID" sz="1800" b="1">
                        <a:latin typeface="Agency FB" panose="020B0503020202020204" pitchFamily="34" charset="0"/>
                      </a:endParaRPr>
                    </a:p>
                  </a:txBody>
                  <a:tcPr marL="91446" marR="91446" marT="45715" marB="45715">
                    <a:noFill/>
                  </a:tcPr>
                </a:tc>
                <a:tc>
                  <a:txBody>
                    <a:bodyPr/>
                    <a:lstStyle/>
                    <a:p>
                      <a:pPr marL="0" marR="0" indent="0" algn="just" defTabSz="914400" rtl="0" eaLnBrk="1" fontAlgn="auto" latinLnBrk="0" hangingPunct="1">
                        <a:lnSpc>
                          <a:spcPts val="1800"/>
                        </a:lnSpc>
                        <a:spcBef>
                          <a:spcPts val="0"/>
                        </a:spcBef>
                        <a:spcAft>
                          <a:spcPts val="0"/>
                        </a:spcAft>
                        <a:buClrTx/>
                        <a:buSzTx/>
                        <a:buFontTx/>
                        <a:buNone/>
                        <a:tabLst/>
                        <a:defRPr/>
                      </a:pPr>
                      <a:r>
                        <a:rPr lang="fi-FI" sz="1800" b="1" dirty="0" smtClean="0">
                          <a:solidFill>
                            <a:schemeClr val="bg2">
                              <a:lumMod val="50000"/>
                            </a:schemeClr>
                          </a:solidFill>
                          <a:latin typeface="Agency FB" panose="020B0503020202020204" pitchFamily="34" charset="0"/>
                        </a:rPr>
                        <a:t>M</a:t>
                      </a:r>
                      <a:r>
                        <a:rPr lang="id-ID" sz="1800" b="1" dirty="0" smtClean="0">
                          <a:solidFill>
                            <a:schemeClr val="bg2">
                              <a:lumMod val="50000"/>
                            </a:schemeClr>
                          </a:solidFill>
                          <a:latin typeface="Agency FB" panose="020B0503020202020204" pitchFamily="34" charset="0"/>
                        </a:rPr>
                        <a:t>inimal telah 1 tahun melaksanakan tugas mengajar</a:t>
                      </a:r>
                      <a:endParaRPr lang="id-ID" sz="1800" b="1" dirty="0">
                        <a:latin typeface="Agency FB" panose="020B0503020202020204" pitchFamily="34" charset="0"/>
                      </a:endParaRPr>
                    </a:p>
                  </a:txBody>
                  <a:tcPr marL="91446" marR="91446" marT="45715" marB="45715" anchor="ctr">
                    <a:noFill/>
                  </a:tcPr>
                </a:tc>
                <a:tc>
                  <a:txBody>
                    <a:bodyPr/>
                    <a:lstStyle/>
                    <a:p>
                      <a:pPr marL="0" marR="0" indent="0" algn="ctr" defTabSz="914400" rtl="0" eaLnBrk="1" fontAlgn="auto" latinLnBrk="0" hangingPunct="1">
                        <a:lnSpc>
                          <a:spcPts val="1800"/>
                        </a:lnSpc>
                        <a:spcBef>
                          <a:spcPts val="0"/>
                        </a:spcBef>
                        <a:spcAft>
                          <a:spcPts val="0"/>
                        </a:spcAft>
                        <a:buClrTx/>
                        <a:buSzTx/>
                        <a:buFontTx/>
                        <a:buNone/>
                        <a:tabLst/>
                        <a:defRPr/>
                      </a:pPr>
                      <a:r>
                        <a:rPr lang="id-ID" sz="1800" b="1" dirty="0" smtClean="0">
                          <a:solidFill>
                            <a:schemeClr val="bg2">
                              <a:lumMod val="50000"/>
                            </a:schemeClr>
                          </a:solidFill>
                          <a:latin typeface="Agency FB" panose="020B0503020202020204" pitchFamily="34" charset="0"/>
                        </a:rPr>
                        <a:t>Sama </a:t>
                      </a:r>
                      <a:endParaRPr lang="fi-FI" sz="1800" b="1" dirty="0" smtClean="0">
                        <a:solidFill>
                          <a:schemeClr val="bg2">
                            <a:lumMod val="50000"/>
                          </a:schemeClr>
                        </a:solidFill>
                        <a:latin typeface="Agency FB" panose="020B0503020202020204" pitchFamily="34" charset="0"/>
                      </a:endParaRPr>
                    </a:p>
                  </a:txBody>
                  <a:tcPr marL="91446" marR="91446" marT="45715" marB="45715" anchor="ctr">
                    <a:noFill/>
                  </a:tcPr>
                </a:tc>
              </a:tr>
              <a:tr h="548653">
                <a:tc>
                  <a:txBody>
                    <a:bodyPr/>
                    <a:lstStyle/>
                    <a:p>
                      <a:pPr algn="ctr">
                        <a:lnSpc>
                          <a:spcPts val="1800"/>
                        </a:lnSpc>
                      </a:pPr>
                      <a:r>
                        <a:rPr lang="id-ID" sz="1800" b="1" smtClean="0">
                          <a:latin typeface="Agency FB" panose="020B0503020202020204" pitchFamily="34" charset="0"/>
                        </a:rPr>
                        <a:t>5</a:t>
                      </a:r>
                      <a:endParaRPr lang="id-ID" sz="1800" b="1">
                        <a:latin typeface="Agency FB" panose="020B0503020202020204" pitchFamily="34" charset="0"/>
                      </a:endParaRPr>
                    </a:p>
                  </a:txBody>
                  <a:tcPr marL="91446" marR="91446" marT="45715" marB="45715">
                    <a:noFill/>
                  </a:tcPr>
                </a:tc>
                <a:tc>
                  <a:txBody>
                    <a:bodyPr/>
                    <a:lstStyle/>
                    <a:p>
                      <a:pPr marL="0" indent="0" algn="just">
                        <a:lnSpc>
                          <a:spcPts val="1800"/>
                        </a:lnSpc>
                        <a:buNone/>
                      </a:pPr>
                      <a:r>
                        <a:rPr lang="id-ID" sz="1800" b="1" dirty="0" smtClean="0">
                          <a:solidFill>
                            <a:schemeClr val="bg2">
                              <a:lumMod val="50000"/>
                            </a:schemeClr>
                          </a:solidFill>
                          <a:latin typeface="Agency FB" panose="020B0503020202020204" pitchFamily="34" charset="0"/>
                        </a:rPr>
                        <a:t>M</a:t>
                      </a:r>
                      <a:r>
                        <a:rPr lang="en-US" sz="1800" b="1" dirty="0" err="1" smtClean="0">
                          <a:solidFill>
                            <a:schemeClr val="bg2">
                              <a:lumMod val="50000"/>
                            </a:schemeClr>
                          </a:solidFill>
                          <a:latin typeface="Agency FB" panose="020B0503020202020204" pitchFamily="34" charset="0"/>
                        </a:rPr>
                        <a:t>elaksanakan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sekurang-kurangnya</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satu</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kegiatan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pengabdian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kepada</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masyarakat</a:t>
                      </a:r>
                      <a:endParaRPr lang="id-ID" sz="1800" b="1" dirty="0">
                        <a:solidFill>
                          <a:schemeClr val="bg2">
                            <a:lumMod val="50000"/>
                          </a:schemeClr>
                        </a:solidFill>
                        <a:latin typeface="Agency FB" panose="020B0503020202020204" pitchFamily="34" charset="0"/>
                      </a:endParaRPr>
                    </a:p>
                  </a:txBody>
                  <a:tcPr marL="91446" marR="91446" marT="45715" marB="45715" anchor="ctr">
                    <a:noFill/>
                  </a:tcPr>
                </a:tc>
                <a:tc>
                  <a:txBody>
                    <a:bodyPr/>
                    <a:lstStyle/>
                    <a:p>
                      <a:pPr marL="0" marR="0" indent="0" algn="ctr" defTabSz="914400" rtl="0" eaLnBrk="1" fontAlgn="auto" latinLnBrk="0" hangingPunct="1">
                        <a:lnSpc>
                          <a:spcPts val="1800"/>
                        </a:lnSpc>
                        <a:spcBef>
                          <a:spcPts val="0"/>
                        </a:spcBef>
                        <a:spcAft>
                          <a:spcPts val="0"/>
                        </a:spcAft>
                        <a:buClrTx/>
                        <a:buSzTx/>
                        <a:buFontTx/>
                        <a:buNone/>
                        <a:tabLst/>
                        <a:defRPr/>
                      </a:pPr>
                      <a:r>
                        <a:rPr lang="id-ID" sz="1800" b="1" dirty="0" smtClean="0">
                          <a:solidFill>
                            <a:schemeClr val="bg2">
                              <a:lumMod val="50000"/>
                            </a:schemeClr>
                          </a:solidFill>
                          <a:latin typeface="Agency FB" panose="020B0503020202020204" pitchFamily="34" charset="0"/>
                        </a:rPr>
                        <a:t>Sama</a:t>
                      </a:r>
                      <a:endParaRPr lang="fi-FI" sz="1800" b="1" dirty="0" smtClean="0">
                        <a:solidFill>
                          <a:schemeClr val="bg2">
                            <a:lumMod val="50000"/>
                          </a:schemeClr>
                        </a:solidFill>
                        <a:latin typeface="Agency FB" panose="020B0503020202020204" pitchFamily="34" charset="0"/>
                      </a:endParaRPr>
                    </a:p>
                  </a:txBody>
                  <a:tcPr marL="91446" marR="91446" marT="45715" marB="45715" anchor="ctr">
                    <a:noFill/>
                  </a:tcPr>
                </a:tc>
              </a:tr>
              <a:tr h="820130">
                <a:tc>
                  <a:txBody>
                    <a:bodyPr/>
                    <a:lstStyle/>
                    <a:p>
                      <a:pPr algn="ctr">
                        <a:lnSpc>
                          <a:spcPts val="1800"/>
                        </a:lnSpc>
                      </a:pPr>
                      <a:r>
                        <a:rPr lang="id-ID" sz="1800" b="1" smtClean="0">
                          <a:latin typeface="Agency FB" panose="020B0503020202020204" pitchFamily="34" charset="0"/>
                        </a:rPr>
                        <a:t>6</a:t>
                      </a:r>
                      <a:endParaRPr lang="id-ID" sz="1800" b="1">
                        <a:latin typeface="Agency FB" panose="020B0503020202020204" pitchFamily="34" charset="0"/>
                      </a:endParaRPr>
                    </a:p>
                  </a:txBody>
                  <a:tcPr marL="91446" marR="91446" marT="45715" marB="45715">
                    <a:noFill/>
                  </a:tcPr>
                </a:tc>
                <a:tc>
                  <a:txBody>
                    <a:bodyPr/>
                    <a:lstStyle/>
                    <a:p>
                      <a:pPr marL="0" marR="0" indent="0" algn="just" defTabSz="914400" rtl="0" eaLnBrk="1" fontAlgn="auto" latinLnBrk="0" hangingPunct="1">
                        <a:lnSpc>
                          <a:spcPts val="1800"/>
                        </a:lnSpc>
                        <a:spcBef>
                          <a:spcPts val="0"/>
                        </a:spcBef>
                        <a:spcAft>
                          <a:spcPts val="0"/>
                        </a:spcAft>
                        <a:buClrTx/>
                        <a:buSzTx/>
                        <a:buFontTx/>
                        <a:buNone/>
                        <a:tabLst/>
                        <a:defRPr/>
                      </a:pPr>
                      <a:r>
                        <a:rPr lang="id-ID" sz="1800" b="1" dirty="0" smtClean="0">
                          <a:solidFill>
                            <a:schemeClr val="bg2">
                              <a:lumMod val="50000"/>
                            </a:schemeClr>
                          </a:solidFill>
                          <a:latin typeface="Agency FB" panose="020B0503020202020204" pitchFamily="34" charset="0"/>
                        </a:rPr>
                        <a:t>T</a:t>
                      </a:r>
                      <a:r>
                        <a:rPr lang="en-US" sz="1800" b="1" dirty="0" err="1" smtClean="0">
                          <a:solidFill>
                            <a:schemeClr val="bg2">
                              <a:lumMod val="50000"/>
                            </a:schemeClr>
                          </a:solidFill>
                          <a:latin typeface="Agency FB" panose="020B0503020202020204" pitchFamily="34" charset="0"/>
                        </a:rPr>
                        <a:t>elah</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memenuhi</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sekurang-kurangnya</a:t>
                      </a:r>
                      <a:r>
                        <a:rPr lang="en-US" sz="1800" b="1" dirty="0" smtClean="0">
                          <a:solidFill>
                            <a:schemeClr val="bg2">
                              <a:lumMod val="50000"/>
                            </a:schemeClr>
                          </a:solidFill>
                          <a:latin typeface="Agency FB" panose="020B0503020202020204" pitchFamily="34" charset="0"/>
                        </a:rPr>
                        <a:t> 10 (</a:t>
                      </a:r>
                      <a:r>
                        <a:rPr lang="en-US" sz="1800" b="1" dirty="0" err="1" smtClean="0">
                          <a:solidFill>
                            <a:schemeClr val="bg2">
                              <a:lumMod val="50000"/>
                            </a:schemeClr>
                          </a:solidFill>
                          <a:latin typeface="Agency FB" panose="020B0503020202020204" pitchFamily="34" charset="0"/>
                        </a:rPr>
                        <a:t>sepuluh</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angka</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kredit</a:t>
                      </a:r>
                      <a:r>
                        <a:rPr lang="en-US" sz="1800" b="1" dirty="0" smtClean="0">
                          <a:solidFill>
                            <a:schemeClr val="bg2">
                              <a:lumMod val="50000"/>
                            </a:schemeClr>
                          </a:solidFill>
                          <a:latin typeface="Agency FB" panose="020B0503020202020204" pitchFamily="34" charset="0"/>
                        </a:rPr>
                        <a:t> di </a:t>
                      </a:r>
                      <a:r>
                        <a:rPr lang="en-US" sz="1800" b="1" dirty="0" err="1" smtClean="0">
                          <a:solidFill>
                            <a:schemeClr val="bg2">
                              <a:lumMod val="50000"/>
                            </a:schemeClr>
                          </a:solidFill>
                          <a:latin typeface="Agency FB" panose="020B0503020202020204" pitchFamily="34" charset="0"/>
                        </a:rPr>
                        <a:t>luar</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angka</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kredit</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ijazah</a:t>
                      </a:r>
                      <a:r>
                        <a:rPr lang="en-US" sz="1800" b="1" dirty="0" smtClean="0">
                          <a:solidFill>
                            <a:schemeClr val="bg2">
                              <a:lumMod val="50000"/>
                            </a:schemeClr>
                          </a:solidFill>
                          <a:latin typeface="Agency FB" panose="020B0503020202020204" pitchFamily="34" charset="0"/>
                        </a:rPr>
                        <a:t> yang </a:t>
                      </a:r>
                      <a:r>
                        <a:rPr lang="en-US" sz="1800" b="1" dirty="0" err="1" smtClean="0">
                          <a:solidFill>
                            <a:schemeClr val="bg2">
                              <a:lumMod val="50000"/>
                            </a:schemeClr>
                          </a:solidFill>
                          <a:latin typeface="Agency FB" panose="020B0503020202020204" pitchFamily="34" charset="0"/>
                        </a:rPr>
                        <a:t>dihitung</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sejak</a:t>
                      </a:r>
                      <a:r>
                        <a:rPr lang="en-US" sz="1800" b="1" dirty="0" smtClean="0">
                          <a:solidFill>
                            <a:schemeClr val="bg2">
                              <a:lumMod val="50000"/>
                            </a:schemeClr>
                          </a:solidFill>
                          <a:latin typeface="Agency FB" panose="020B0503020202020204" pitchFamily="34" charset="0"/>
                        </a:rPr>
                        <a:t> yang </a:t>
                      </a:r>
                      <a:r>
                        <a:rPr lang="en-US" sz="1800" b="1" dirty="0" err="1" smtClean="0">
                          <a:solidFill>
                            <a:schemeClr val="bg2">
                              <a:lumMod val="50000"/>
                            </a:schemeClr>
                          </a:solidFill>
                          <a:latin typeface="Agency FB" panose="020B0503020202020204" pitchFamily="34" charset="0"/>
                        </a:rPr>
                        <a:t>bersangkutan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melaksanakan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tugas</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sebagai</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dosen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tetap</a:t>
                      </a:r>
                      <a:r>
                        <a:rPr lang="en-US" sz="1800" b="1" dirty="0" smtClean="0">
                          <a:solidFill>
                            <a:schemeClr val="bg2">
                              <a:lumMod val="50000"/>
                            </a:schemeClr>
                          </a:solidFill>
                          <a:latin typeface="Agency FB" panose="020B0503020202020204" pitchFamily="34" charset="0"/>
                        </a:rPr>
                        <a:t>.</a:t>
                      </a:r>
                      <a:endParaRPr lang="id-ID" sz="1800" b="1" dirty="0">
                        <a:solidFill>
                          <a:schemeClr val="bg2">
                            <a:lumMod val="50000"/>
                          </a:schemeClr>
                        </a:solidFill>
                        <a:latin typeface="Agency FB" panose="020B0503020202020204" pitchFamily="34" charset="0"/>
                      </a:endParaRPr>
                    </a:p>
                  </a:txBody>
                  <a:tcPr marL="91446" marR="91446" marT="45715" marB="45715" anchor="ctr">
                    <a:noFill/>
                  </a:tcPr>
                </a:tc>
                <a:tc>
                  <a:txBody>
                    <a:bodyPr/>
                    <a:lstStyle/>
                    <a:p>
                      <a:pPr marL="0" marR="0" indent="0" algn="ctr" defTabSz="914400" rtl="0" eaLnBrk="1" fontAlgn="auto" latinLnBrk="0" hangingPunct="1">
                        <a:lnSpc>
                          <a:spcPts val="1800"/>
                        </a:lnSpc>
                        <a:spcBef>
                          <a:spcPts val="0"/>
                        </a:spcBef>
                        <a:spcAft>
                          <a:spcPts val="0"/>
                        </a:spcAft>
                        <a:buClrTx/>
                        <a:buSzTx/>
                        <a:buFontTx/>
                        <a:buNone/>
                        <a:tabLst/>
                        <a:defRPr/>
                      </a:pPr>
                      <a:r>
                        <a:rPr lang="id-ID" sz="1800" b="1" dirty="0" smtClean="0">
                          <a:solidFill>
                            <a:schemeClr val="bg2">
                              <a:lumMod val="50000"/>
                            </a:schemeClr>
                          </a:solidFill>
                          <a:latin typeface="Agency FB" panose="020B0503020202020204" pitchFamily="34" charset="0"/>
                        </a:rPr>
                        <a:t>Sama</a:t>
                      </a:r>
                      <a:endParaRPr lang="fi-FI" sz="1800" b="1" dirty="0" smtClean="0">
                        <a:solidFill>
                          <a:schemeClr val="bg2">
                            <a:lumMod val="50000"/>
                          </a:schemeClr>
                        </a:solidFill>
                        <a:latin typeface="Agency FB" panose="020B0503020202020204" pitchFamily="34" charset="0"/>
                      </a:endParaRPr>
                    </a:p>
                  </a:txBody>
                  <a:tcPr marL="91446" marR="91446" marT="45715" marB="45715" anchor="ctr">
                    <a:noFill/>
                  </a:tcPr>
                </a:tc>
              </a:tr>
              <a:tr h="1005876">
                <a:tc>
                  <a:txBody>
                    <a:bodyPr/>
                    <a:lstStyle/>
                    <a:p>
                      <a:pPr algn="ctr">
                        <a:lnSpc>
                          <a:spcPts val="1800"/>
                        </a:lnSpc>
                      </a:pPr>
                      <a:r>
                        <a:rPr lang="id-ID" sz="1800" b="1" smtClean="0">
                          <a:latin typeface="Agency FB" panose="020B0503020202020204" pitchFamily="34" charset="0"/>
                        </a:rPr>
                        <a:t>7</a:t>
                      </a:r>
                      <a:endParaRPr lang="id-ID" sz="1800" b="1">
                        <a:latin typeface="Agency FB" panose="020B0503020202020204" pitchFamily="34" charset="0"/>
                      </a:endParaRPr>
                    </a:p>
                  </a:txBody>
                  <a:tcPr marL="91446" marR="91446" marT="45715" marB="45715">
                    <a:noFill/>
                  </a:tcPr>
                </a:tc>
                <a:tc>
                  <a:txBody>
                    <a:bodyPr/>
                    <a:lstStyle/>
                    <a:p>
                      <a:pPr marL="0" marR="0" indent="0" algn="just" defTabSz="914400" rtl="0" eaLnBrk="1" fontAlgn="auto" latinLnBrk="0" hangingPunct="1">
                        <a:lnSpc>
                          <a:spcPts val="1800"/>
                        </a:lnSpc>
                        <a:spcBef>
                          <a:spcPts val="0"/>
                        </a:spcBef>
                        <a:spcAft>
                          <a:spcPts val="0"/>
                        </a:spcAft>
                        <a:buClrTx/>
                        <a:buSzTx/>
                        <a:buFontTx/>
                        <a:buNone/>
                        <a:tabLst/>
                        <a:defRPr/>
                      </a:pPr>
                      <a:r>
                        <a:rPr lang="id-ID" sz="1800" b="1" dirty="0" smtClean="0">
                          <a:solidFill>
                            <a:schemeClr val="bg2">
                              <a:lumMod val="50000"/>
                            </a:schemeClr>
                          </a:solidFill>
                          <a:latin typeface="Agency FB" panose="020B0503020202020204" pitchFamily="34" charset="0"/>
                        </a:rPr>
                        <a:t>M</a:t>
                      </a:r>
                      <a:r>
                        <a:rPr lang="en-US" sz="1800" b="1" dirty="0" err="1" smtClean="0">
                          <a:solidFill>
                            <a:schemeClr val="bg2">
                              <a:lumMod val="50000"/>
                            </a:schemeClr>
                          </a:solidFill>
                          <a:latin typeface="Agency FB" panose="020B0503020202020204" pitchFamily="34" charset="0"/>
                        </a:rPr>
                        <a:t>emiliki</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kinerja</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integritas</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tanggung</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jawab</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dalam</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pelaksanaan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tugas</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dan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tata</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krama</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dalam</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kehidupan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kampus</a:t>
                      </a:r>
                      <a:r>
                        <a:rPr lang="en-US" sz="1800" b="1" dirty="0" smtClean="0">
                          <a:solidFill>
                            <a:schemeClr val="bg2">
                              <a:lumMod val="50000"/>
                            </a:schemeClr>
                          </a:solidFill>
                          <a:latin typeface="Agency FB" panose="020B0503020202020204" pitchFamily="34" charset="0"/>
                        </a:rPr>
                        <a:t> yang </a:t>
                      </a:r>
                      <a:r>
                        <a:rPr lang="en-US" sz="1800" b="1" dirty="0" err="1" smtClean="0">
                          <a:solidFill>
                            <a:schemeClr val="bg2">
                              <a:lumMod val="50000"/>
                            </a:schemeClr>
                          </a:solidFill>
                          <a:latin typeface="Agency FB" panose="020B0503020202020204" pitchFamily="34" charset="0"/>
                        </a:rPr>
                        <a:t>dibuktikan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dengan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Berita</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Acara</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Rapat</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Pertimbangan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Senat</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Perguruan</a:t>
                      </a:r>
                      <a:r>
                        <a:rPr lang="en-US" sz="1800" b="1" dirty="0" smtClean="0">
                          <a:solidFill>
                            <a:schemeClr val="bg2">
                              <a:lumMod val="50000"/>
                            </a:schemeClr>
                          </a:solidFill>
                          <a:latin typeface="Agency FB" panose="020B0503020202020204" pitchFamily="34" charset="0"/>
                        </a:rPr>
                        <a:t> </a:t>
                      </a:r>
                      <a:r>
                        <a:rPr lang="en-US" sz="1800" b="1" dirty="0" err="1" smtClean="0">
                          <a:solidFill>
                            <a:schemeClr val="bg2">
                              <a:lumMod val="50000"/>
                            </a:schemeClr>
                          </a:solidFill>
                          <a:latin typeface="Agency FB" panose="020B0503020202020204" pitchFamily="34" charset="0"/>
                        </a:rPr>
                        <a:t>Tinggi</a:t>
                      </a:r>
                      <a:endParaRPr lang="id-ID" sz="1800" b="1" dirty="0">
                        <a:solidFill>
                          <a:schemeClr val="bg2">
                            <a:lumMod val="50000"/>
                          </a:schemeClr>
                        </a:solidFill>
                        <a:latin typeface="Agency FB" panose="020B0503020202020204" pitchFamily="34" charset="0"/>
                      </a:endParaRPr>
                    </a:p>
                  </a:txBody>
                  <a:tcPr marL="91446" marR="91446" marT="45715" marB="45715" anchor="ctr">
                    <a:noFill/>
                  </a:tcPr>
                </a:tc>
                <a:tc>
                  <a:txBody>
                    <a:bodyPr/>
                    <a:lstStyle/>
                    <a:p>
                      <a:pPr marL="0" marR="0" indent="0" algn="ctr" defTabSz="914400" rtl="0" eaLnBrk="1" fontAlgn="auto" latinLnBrk="0" hangingPunct="1">
                        <a:lnSpc>
                          <a:spcPts val="1800"/>
                        </a:lnSpc>
                        <a:spcBef>
                          <a:spcPts val="0"/>
                        </a:spcBef>
                        <a:spcAft>
                          <a:spcPts val="0"/>
                        </a:spcAft>
                        <a:buClrTx/>
                        <a:buSzTx/>
                        <a:buFontTx/>
                        <a:buNone/>
                        <a:tabLst/>
                        <a:defRPr/>
                      </a:pPr>
                      <a:r>
                        <a:rPr lang="id-ID" sz="1800" b="1" dirty="0" smtClean="0">
                          <a:solidFill>
                            <a:schemeClr val="bg2">
                              <a:lumMod val="50000"/>
                            </a:schemeClr>
                          </a:solidFill>
                          <a:latin typeface="Agency FB" panose="020B0503020202020204" pitchFamily="34" charset="0"/>
                        </a:rPr>
                        <a:t>Sama</a:t>
                      </a:r>
                      <a:endParaRPr lang="fi-FI" sz="1800" b="1" dirty="0" smtClean="0">
                        <a:solidFill>
                          <a:schemeClr val="bg2">
                            <a:lumMod val="50000"/>
                          </a:schemeClr>
                        </a:solidFill>
                        <a:latin typeface="Agency FB" panose="020B0503020202020204" pitchFamily="34" charset="0"/>
                      </a:endParaRPr>
                    </a:p>
                  </a:txBody>
                  <a:tcPr marL="91446" marR="91446" marT="45715" marB="45715" anchor="ctr">
                    <a:noFill/>
                  </a:tcPr>
                </a:tc>
              </a:tr>
              <a:tr h="370797">
                <a:tc>
                  <a:txBody>
                    <a:bodyPr/>
                    <a:lstStyle/>
                    <a:p>
                      <a:pPr algn="ctr">
                        <a:lnSpc>
                          <a:spcPts val="1800"/>
                        </a:lnSpc>
                      </a:pPr>
                      <a:r>
                        <a:rPr lang="id-ID" sz="1800" b="1" dirty="0" smtClean="0">
                          <a:latin typeface="Agency FB" panose="020B0503020202020204" pitchFamily="34" charset="0"/>
                        </a:rPr>
                        <a:t>8</a:t>
                      </a:r>
                      <a:endParaRPr lang="id-ID" sz="1800" b="1" dirty="0">
                        <a:latin typeface="Agency FB" panose="020B0503020202020204" pitchFamily="34" charset="0"/>
                      </a:endParaRPr>
                    </a:p>
                  </a:txBody>
                  <a:tcPr marL="91446" marR="91446" marT="45715" marB="45715">
                    <a:noFill/>
                  </a:tcPr>
                </a:tc>
                <a:tc gridSpan="2">
                  <a:txBody>
                    <a:bodyPr/>
                    <a:lstStyle/>
                    <a:p>
                      <a:pPr marL="0" indent="0" algn="just">
                        <a:lnSpc>
                          <a:spcPts val="1800"/>
                        </a:lnSpc>
                        <a:buNone/>
                      </a:pPr>
                      <a:r>
                        <a:rPr lang="id-ID" sz="1800" b="1" dirty="0" smtClean="0">
                          <a:solidFill>
                            <a:schemeClr val="bg2">
                              <a:lumMod val="50000"/>
                            </a:schemeClr>
                          </a:solidFill>
                          <a:latin typeface="Agency FB" panose="020B0503020202020204" pitchFamily="34" charset="0"/>
                        </a:rPr>
                        <a:t>Pengangkatan</a:t>
                      </a:r>
                      <a:r>
                        <a:rPr lang="id-ID" sz="1800" b="1" baseline="0" dirty="0" smtClean="0">
                          <a:solidFill>
                            <a:schemeClr val="bg2">
                              <a:lumMod val="50000"/>
                            </a:schemeClr>
                          </a:solidFill>
                          <a:latin typeface="Agency FB" panose="020B0503020202020204" pitchFamily="34" charset="0"/>
                        </a:rPr>
                        <a:t> pertamakali merupakan pengangkatan untuk mengisi lowongan formasi calon PNS</a:t>
                      </a:r>
                      <a:endParaRPr lang="id-ID" sz="1800" b="1" dirty="0">
                        <a:solidFill>
                          <a:schemeClr val="bg2">
                            <a:lumMod val="50000"/>
                          </a:schemeClr>
                        </a:solidFill>
                        <a:latin typeface="Agency FB" panose="020B0503020202020204" pitchFamily="34" charset="0"/>
                      </a:endParaRPr>
                    </a:p>
                  </a:txBody>
                  <a:tcPr marL="91446" marR="91446" marT="45715" marB="45715" anchor="ctr">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i-FI" sz="1100" smtClean="0">
                        <a:solidFill>
                          <a:schemeClr val="bg2">
                            <a:lumMod val="50000"/>
                          </a:schemeClr>
                        </a:solidFill>
                        <a:latin typeface="+mn-lt"/>
                      </a:endParaRPr>
                    </a:p>
                  </a:txBody>
                  <a:tcPr anchor="ctr"/>
                </a:tc>
              </a:tr>
            </a:tbl>
          </a:graphicData>
        </a:graphic>
      </p:graphicFrame>
    </p:spTree>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Content Placeholder 2"/>
          <p:cNvSpPr>
            <a:spLocks noGrp="1"/>
          </p:cNvSpPr>
          <p:nvPr>
            <p:ph idx="1"/>
          </p:nvPr>
        </p:nvSpPr>
        <p:spPr>
          <a:xfrm>
            <a:off x="581025" y="584200"/>
            <a:ext cx="8347075" cy="3492500"/>
          </a:xfrm>
        </p:spPr>
        <p:txBody>
          <a:bodyPr/>
          <a:lstStyle/>
          <a:p>
            <a:pPr marL="0" indent="0">
              <a:buFontTx/>
              <a:buNone/>
            </a:pPr>
            <a:r>
              <a:rPr lang="id-ID" altLang="id-ID" sz="2400" b="1" u="sng" smtClean="0"/>
              <a:t>Contoh :</a:t>
            </a:r>
          </a:p>
          <a:p>
            <a:pPr marL="0" indent="0" algn="just">
              <a:buFontTx/>
              <a:buNone/>
            </a:pPr>
            <a:endParaRPr lang="id-ID" altLang="id-ID" sz="2400" smtClean="0"/>
          </a:p>
          <a:p>
            <a:pPr marL="0" indent="0" algn="just">
              <a:buFontTx/>
              <a:buNone/>
            </a:pPr>
            <a:r>
              <a:rPr lang="id-ID" altLang="id-ID" sz="2400" smtClean="0"/>
              <a:t>Dr. Marni Suharti, S.E.,M.Si. Adalah seorang dosen diangkat sebagai </a:t>
            </a:r>
            <a:r>
              <a:rPr lang="en-US" altLang="id-ID" sz="2400" smtClean="0"/>
              <a:t>CPNS</a:t>
            </a:r>
            <a:r>
              <a:rPr lang="id-ID" altLang="id-ID" sz="2400" smtClean="0"/>
              <a:t> </a:t>
            </a:r>
            <a:r>
              <a:rPr lang="en-US" altLang="id-ID" sz="2400" smtClean="0"/>
              <a:t>D</a:t>
            </a:r>
            <a:r>
              <a:rPr lang="id-ID" altLang="id-ID" sz="2400" smtClean="0"/>
              <a:t>osen dengan kualifikasi pendidikan S3 tmt 1 Maret 2013, dan mendapat SPMT  tmt 1 Juni 2013 dan tmt PNS 1 Mei 2014. Maka ybs dapat diangkat pertama kali dalam jabatan akademik/fungsional dosen sebagai Lektor (200 kum) paling cepat tmt 1 </a:t>
            </a:r>
            <a:r>
              <a:rPr lang="en-US" altLang="id-ID" sz="2400" smtClean="0"/>
              <a:t>Mei</a:t>
            </a:r>
            <a:r>
              <a:rPr lang="id-ID" altLang="id-ID" sz="2400" smtClean="0"/>
              <a:t> 2014.</a:t>
            </a:r>
          </a:p>
        </p:txBody>
      </p:sp>
    </p:spTree>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3"/>
          <p:cNvSpPr>
            <a:spLocks noChangeArrowheads="1"/>
          </p:cNvSpPr>
          <p:nvPr/>
        </p:nvSpPr>
        <p:spPr bwMode="auto">
          <a:xfrm>
            <a:off x="728663" y="873125"/>
            <a:ext cx="7891462" cy="461963"/>
          </a:xfrm>
          <a:prstGeom prst="rect">
            <a:avLst/>
          </a:prstGeom>
          <a:solidFill>
            <a:schemeClr val="tx2">
              <a:lumMod val="75000"/>
            </a:schemeClr>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sz="2400" b="1" dirty="0">
                <a:solidFill>
                  <a:srgbClr val="191919"/>
                </a:solidFill>
                <a:latin typeface="Aharoni" panose="02010803020104030203" pitchFamily="2" charset="-79"/>
                <a:cs typeface="Aharoni" panose="02010803020104030203" pitchFamily="2" charset="-79"/>
              </a:rPr>
              <a:t>Pemberhentian dari Jabatan Akademik</a:t>
            </a:r>
            <a:endParaRPr lang="en-US" sz="2400" b="1" dirty="0">
              <a:solidFill>
                <a:srgbClr val="191919"/>
              </a:solidFill>
              <a:latin typeface="Aharoni" panose="02010803020104030203" pitchFamily="2" charset="-79"/>
              <a:cs typeface="Aharoni" panose="02010803020104030203" pitchFamily="2" charset="-79"/>
            </a:endParaRPr>
          </a:p>
        </p:txBody>
      </p:sp>
      <p:sp>
        <p:nvSpPr>
          <p:cNvPr id="2" name="Rectangle 1"/>
          <p:cNvSpPr/>
          <p:nvPr/>
        </p:nvSpPr>
        <p:spPr>
          <a:xfrm>
            <a:off x="728663" y="1931988"/>
            <a:ext cx="7891462" cy="3940175"/>
          </a:xfrm>
          <a:prstGeom prst="rect">
            <a:avLst/>
          </a:prstGeom>
          <a:noFill/>
        </p:spPr>
        <p:txBody>
          <a:bodyPr>
            <a:spAutoFit/>
          </a:bodyPr>
          <a:lstStyle/>
          <a:p>
            <a:pPr marL="342900" indent="-342900" algn="just" eaLnBrk="1" hangingPunct="1">
              <a:lnSpc>
                <a:spcPts val="2000"/>
              </a:lnSpc>
              <a:buFont typeface="+mj-lt"/>
              <a:buAutoNum type="arabicPeriod"/>
              <a:defRPr/>
            </a:pPr>
            <a:r>
              <a:rPr lang="id-ID" sz="2400" b="1" dirty="0">
                <a:solidFill>
                  <a:schemeClr val="accent4"/>
                </a:solidFill>
                <a:latin typeface="Agency FB" panose="020B0503020202020204" pitchFamily="34" charset="0"/>
              </a:rPr>
              <a:t>dijatuhi hukuman disiplin tingkat berat dan telah mempunyai kekuatan hukum yang tetap, kecuali hukuman disiplin penurunan pangkat dan penurunan jabatan;</a:t>
            </a:r>
            <a:endParaRPr lang="en-US" sz="2400" b="1" dirty="0">
              <a:solidFill>
                <a:schemeClr val="accent4"/>
              </a:solidFill>
              <a:latin typeface="Agency FB" panose="020B0503020202020204" pitchFamily="34" charset="0"/>
            </a:endParaRPr>
          </a:p>
          <a:p>
            <a:pPr marL="342900" indent="-342900" algn="just" eaLnBrk="1" hangingPunct="1">
              <a:lnSpc>
                <a:spcPts val="2000"/>
              </a:lnSpc>
              <a:buFont typeface="+mj-lt"/>
              <a:buAutoNum type="arabicPeriod"/>
              <a:defRPr/>
            </a:pPr>
            <a:endParaRPr lang="en-US" sz="2400" b="1" dirty="0">
              <a:solidFill>
                <a:schemeClr val="accent4"/>
              </a:solidFill>
              <a:latin typeface="Agency FB" panose="020B0503020202020204" pitchFamily="34" charset="0"/>
            </a:endParaRPr>
          </a:p>
          <a:p>
            <a:pPr marL="342900" indent="-342900" algn="just" eaLnBrk="1" hangingPunct="1">
              <a:lnSpc>
                <a:spcPts val="2000"/>
              </a:lnSpc>
              <a:buFont typeface="+mj-lt"/>
              <a:buAutoNum type="arabicPeriod"/>
              <a:defRPr/>
            </a:pPr>
            <a:r>
              <a:rPr lang="en-US" sz="2400" b="1" dirty="0" err="1">
                <a:solidFill>
                  <a:schemeClr val="accent4"/>
                </a:solidFill>
                <a:latin typeface="Agency FB" panose="020B0503020202020204" pitchFamily="34" charset="0"/>
              </a:rPr>
              <a:t>meninggal</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dunia</a:t>
            </a:r>
            <a:r>
              <a:rPr lang="en-US" sz="2400" b="1" dirty="0">
                <a:solidFill>
                  <a:schemeClr val="accent4"/>
                </a:solidFill>
                <a:latin typeface="Agency FB" panose="020B0503020202020204" pitchFamily="34" charset="0"/>
              </a:rPr>
              <a:t>;</a:t>
            </a:r>
          </a:p>
          <a:p>
            <a:pPr marL="342900" indent="-342900" algn="just" eaLnBrk="1" hangingPunct="1">
              <a:lnSpc>
                <a:spcPts val="2000"/>
              </a:lnSpc>
              <a:buFont typeface="+mj-lt"/>
              <a:buAutoNum type="arabicPeriod"/>
              <a:defRPr/>
            </a:pPr>
            <a:endParaRPr lang="en-US" sz="2400" b="1" dirty="0">
              <a:solidFill>
                <a:schemeClr val="accent4"/>
              </a:solidFill>
              <a:latin typeface="Agency FB" panose="020B0503020202020204" pitchFamily="34" charset="0"/>
            </a:endParaRPr>
          </a:p>
          <a:p>
            <a:pPr marL="342900" indent="-342900" algn="just" eaLnBrk="1" hangingPunct="1">
              <a:lnSpc>
                <a:spcPts val="2000"/>
              </a:lnSpc>
              <a:buFont typeface="+mj-lt"/>
              <a:buAutoNum type="arabicPeriod"/>
              <a:defRPr/>
            </a:pPr>
            <a:r>
              <a:rPr lang="en-US" sz="2400" b="1" dirty="0" err="1">
                <a:solidFill>
                  <a:schemeClr val="accent4"/>
                </a:solidFill>
                <a:latin typeface="Agency FB" panose="020B0503020202020204" pitchFamily="34" charset="0"/>
              </a:rPr>
              <a:t>mencapai</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batas</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usia</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pensiun</a:t>
            </a:r>
            <a:r>
              <a:rPr lang="en-US" sz="2400" b="1" dirty="0">
                <a:solidFill>
                  <a:schemeClr val="accent4"/>
                </a:solidFill>
                <a:latin typeface="Agency FB" panose="020B0503020202020204" pitchFamily="34" charset="0"/>
              </a:rPr>
              <a:t>;</a:t>
            </a:r>
          </a:p>
          <a:p>
            <a:pPr marL="342900" indent="-342900" algn="just" eaLnBrk="1" hangingPunct="1">
              <a:lnSpc>
                <a:spcPts val="2000"/>
              </a:lnSpc>
              <a:buFont typeface="+mj-lt"/>
              <a:buAutoNum type="arabicPeriod"/>
              <a:defRPr/>
            </a:pPr>
            <a:endParaRPr lang="en-US" sz="2400" b="1" dirty="0">
              <a:solidFill>
                <a:schemeClr val="accent4"/>
              </a:solidFill>
              <a:latin typeface="Agency FB" panose="020B0503020202020204" pitchFamily="34" charset="0"/>
            </a:endParaRPr>
          </a:p>
          <a:p>
            <a:pPr marL="342900" indent="-342900" algn="just" eaLnBrk="1" hangingPunct="1">
              <a:lnSpc>
                <a:spcPts val="2000"/>
              </a:lnSpc>
              <a:buFont typeface="+mj-lt"/>
              <a:buAutoNum type="arabicPeriod"/>
              <a:defRPr/>
            </a:pPr>
            <a:r>
              <a:rPr lang="en-US" sz="2400" b="1" dirty="0" err="1">
                <a:solidFill>
                  <a:schemeClr val="accent4"/>
                </a:solidFill>
                <a:latin typeface="Agency FB" panose="020B0503020202020204" pitchFamily="34" charset="0"/>
              </a:rPr>
              <a:t>atas</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permintaan</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sendiri</a:t>
            </a:r>
            <a:r>
              <a:rPr lang="en-US" sz="2400" b="1" dirty="0">
                <a:solidFill>
                  <a:schemeClr val="accent4"/>
                </a:solidFill>
                <a:latin typeface="Agency FB" panose="020B0503020202020204" pitchFamily="34" charset="0"/>
              </a:rPr>
              <a:t>; </a:t>
            </a:r>
          </a:p>
          <a:p>
            <a:pPr marL="342900" indent="-342900" algn="just" eaLnBrk="1" hangingPunct="1">
              <a:lnSpc>
                <a:spcPts val="2000"/>
              </a:lnSpc>
              <a:buFont typeface="+mj-lt"/>
              <a:buAutoNum type="arabicPeriod"/>
              <a:defRPr/>
            </a:pPr>
            <a:endParaRPr lang="en-US" sz="2400" b="1" dirty="0">
              <a:solidFill>
                <a:schemeClr val="accent4"/>
              </a:solidFill>
              <a:latin typeface="Agency FB" panose="020B0503020202020204" pitchFamily="34" charset="0"/>
            </a:endParaRPr>
          </a:p>
          <a:p>
            <a:pPr marL="342900" indent="-342900" algn="just" eaLnBrk="1" hangingPunct="1">
              <a:lnSpc>
                <a:spcPts val="2000"/>
              </a:lnSpc>
              <a:buFont typeface="+mj-lt"/>
              <a:buAutoNum type="arabicPeriod"/>
              <a:defRPr/>
            </a:pPr>
            <a:r>
              <a:rPr lang="en-US" sz="2400" b="1" dirty="0" err="1">
                <a:solidFill>
                  <a:schemeClr val="accent4"/>
                </a:solidFill>
                <a:latin typeface="Agency FB" panose="020B0503020202020204" pitchFamily="34" charset="0"/>
              </a:rPr>
              <a:t>tidak</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dapat</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melaksanakan</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tugas</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secara</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terus-menerus</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selama</a:t>
            </a:r>
            <a:r>
              <a:rPr lang="en-US" sz="2400" b="1" dirty="0">
                <a:solidFill>
                  <a:schemeClr val="accent4"/>
                </a:solidFill>
                <a:latin typeface="Agency FB" panose="020B0503020202020204" pitchFamily="34" charset="0"/>
              </a:rPr>
              <a:t> 12 (</a:t>
            </a:r>
            <a:r>
              <a:rPr lang="en-US" sz="2400" b="1" dirty="0" err="1">
                <a:solidFill>
                  <a:schemeClr val="accent4"/>
                </a:solidFill>
                <a:latin typeface="Agency FB" panose="020B0503020202020204" pitchFamily="34" charset="0"/>
              </a:rPr>
              <a:t>dua</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belas</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bulan</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karena</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sakit</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jasmani</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dan</a:t>
            </a:r>
            <a:r>
              <a:rPr lang="en-US" sz="2400" b="1" dirty="0">
                <a:solidFill>
                  <a:schemeClr val="accent4"/>
                </a:solidFill>
                <a:latin typeface="Agency FB" panose="020B0503020202020204" pitchFamily="34" charset="0"/>
              </a:rPr>
              <a:t>/</a:t>
            </a:r>
            <a:r>
              <a:rPr lang="en-US" sz="2400" b="1" dirty="0" err="1">
                <a:solidFill>
                  <a:schemeClr val="accent4"/>
                </a:solidFill>
                <a:latin typeface="Agency FB" panose="020B0503020202020204" pitchFamily="34" charset="0"/>
              </a:rPr>
              <a:t>atau</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rohani</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atau</a:t>
            </a:r>
            <a:endParaRPr lang="en-US" sz="2400" b="1" dirty="0">
              <a:solidFill>
                <a:schemeClr val="accent4"/>
              </a:solidFill>
              <a:latin typeface="Agency FB" panose="020B0503020202020204" pitchFamily="34" charset="0"/>
            </a:endParaRPr>
          </a:p>
          <a:p>
            <a:pPr marL="342900" indent="-342900" algn="just" eaLnBrk="1" hangingPunct="1">
              <a:lnSpc>
                <a:spcPts val="2000"/>
              </a:lnSpc>
              <a:buFont typeface="+mj-lt"/>
              <a:buAutoNum type="arabicPeriod"/>
              <a:defRPr/>
            </a:pPr>
            <a:endParaRPr lang="en-US" sz="2400" b="1" dirty="0">
              <a:solidFill>
                <a:schemeClr val="accent4"/>
              </a:solidFill>
              <a:latin typeface="Agency FB" panose="020B0503020202020204" pitchFamily="34" charset="0"/>
            </a:endParaRPr>
          </a:p>
          <a:p>
            <a:pPr marL="342900" indent="-342900" algn="just" eaLnBrk="1" hangingPunct="1">
              <a:lnSpc>
                <a:spcPts val="2000"/>
              </a:lnSpc>
              <a:buFont typeface="+mj-lt"/>
              <a:buAutoNum type="arabicPeriod"/>
              <a:defRPr/>
            </a:pPr>
            <a:r>
              <a:rPr lang="en-US" sz="2400" b="1" dirty="0" err="1">
                <a:solidFill>
                  <a:schemeClr val="accent4"/>
                </a:solidFill>
                <a:latin typeface="Agency FB" panose="020B0503020202020204" pitchFamily="34" charset="0"/>
              </a:rPr>
              <a:t>melalaikan</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kewajiban</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dalam</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menjalankan</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tugas</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selama</a:t>
            </a:r>
            <a:r>
              <a:rPr lang="en-US" sz="2400" b="1" dirty="0">
                <a:solidFill>
                  <a:schemeClr val="accent4"/>
                </a:solidFill>
                <a:latin typeface="Agency FB" panose="020B0503020202020204" pitchFamily="34" charset="0"/>
              </a:rPr>
              <a:t> 1 (</a:t>
            </a:r>
            <a:r>
              <a:rPr lang="en-US" sz="2400" b="1" dirty="0" err="1">
                <a:solidFill>
                  <a:schemeClr val="accent4"/>
                </a:solidFill>
                <a:latin typeface="Agency FB" panose="020B0503020202020204" pitchFamily="34" charset="0"/>
              </a:rPr>
              <a:t>satu</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bulan</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atau</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lebih</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secara</a:t>
            </a:r>
            <a:r>
              <a:rPr lang="en-US" sz="2400" b="1" dirty="0">
                <a:solidFill>
                  <a:schemeClr val="accent4"/>
                </a:solidFill>
                <a:latin typeface="Agency FB" panose="020B0503020202020204" pitchFamily="34" charset="0"/>
              </a:rPr>
              <a:t> </a:t>
            </a:r>
            <a:r>
              <a:rPr lang="en-US" sz="2400" b="1" dirty="0" err="1">
                <a:solidFill>
                  <a:schemeClr val="accent4"/>
                </a:solidFill>
                <a:latin typeface="Agency FB" panose="020B0503020202020204" pitchFamily="34" charset="0"/>
              </a:rPr>
              <a:t>terus-menerus</a:t>
            </a:r>
            <a:endParaRPr lang="en-US" sz="2400" b="1" dirty="0">
              <a:solidFill>
                <a:schemeClr val="accent4"/>
              </a:solidFill>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684213" y="930275"/>
            <a:ext cx="8281987" cy="5162550"/>
          </a:xfrm>
        </p:spPr>
        <p:txBody>
          <a:bodyPr>
            <a:normAutofit/>
          </a:bodyPr>
          <a:lstStyle/>
          <a:p>
            <a:pPr marL="534988" indent="-349250" algn="l" eaLnBrk="1" fontAlgn="auto" hangingPunct="1">
              <a:lnSpc>
                <a:spcPct val="80000"/>
              </a:lnSpc>
              <a:spcBef>
                <a:spcPct val="50000"/>
              </a:spcBef>
              <a:spcAft>
                <a:spcPts val="0"/>
              </a:spcAft>
              <a:defRPr/>
            </a:pPr>
            <a:r>
              <a:rPr lang="en-US" sz="2800" dirty="0" smtClean="0">
                <a:solidFill>
                  <a:srgbClr val="FF0000"/>
                </a:solidFill>
                <a:latin typeface="Andalus" panose="02020603050405020304" pitchFamily="18" charset="-78"/>
                <a:cs typeface="Andalus" panose="02020603050405020304" pitchFamily="18" charset="-78"/>
              </a:rPr>
              <a:t>A.  UNSUR PENDIDIKA</a:t>
            </a:r>
            <a:r>
              <a:rPr lang="id-ID" sz="2800" dirty="0" smtClean="0">
                <a:solidFill>
                  <a:srgbClr val="FF0000"/>
                </a:solidFill>
                <a:latin typeface="Andalus" panose="02020603050405020304" pitchFamily="18" charset="-78"/>
                <a:cs typeface="Andalus" panose="02020603050405020304" pitchFamily="18" charset="-78"/>
              </a:rPr>
              <a:t>N</a:t>
            </a:r>
            <a:r>
              <a:rPr lang="id-ID" sz="2000" dirty="0" smtClean="0">
                <a:solidFill>
                  <a:schemeClr val="tx1">
                    <a:lumMod val="75000"/>
                  </a:schemeClr>
                </a:solidFill>
                <a:latin typeface="Andalus" panose="02020603050405020304" pitchFamily="18" charset="-78"/>
                <a:cs typeface="Andalus" panose="02020603050405020304" pitchFamily="18" charset="-78"/>
              </a:rPr>
              <a:t/>
            </a:r>
            <a:br>
              <a:rPr lang="id-ID" sz="2000" dirty="0" smtClean="0">
                <a:solidFill>
                  <a:schemeClr val="tx1">
                    <a:lumMod val="75000"/>
                  </a:schemeClr>
                </a:solidFill>
                <a:latin typeface="Andalus" panose="02020603050405020304" pitchFamily="18" charset="-78"/>
                <a:cs typeface="Andalus" panose="02020603050405020304" pitchFamily="18" charset="-78"/>
              </a:rPr>
            </a:br>
            <a:r>
              <a:rPr lang="id-ID" sz="2000" dirty="0" smtClean="0">
                <a:solidFill>
                  <a:schemeClr val="tx1">
                    <a:lumMod val="75000"/>
                  </a:schemeClr>
                </a:solidFill>
                <a:latin typeface="Andalus" panose="02020603050405020304" pitchFamily="18" charset="-78"/>
                <a:cs typeface="Andalus" panose="02020603050405020304" pitchFamily="18" charset="-78"/>
              </a:rPr>
              <a:t>1. Mengikuti pendidikan sekolah (formal) dan memperoleh   gelar/sebutan/ijazah bidang ilmu sama dengan bidang penugasan</a:t>
            </a:r>
            <a:r>
              <a:rPr lang="id-ID" sz="1600" dirty="0" smtClean="0">
                <a:solidFill>
                  <a:schemeClr val="tx1">
                    <a:lumMod val="75000"/>
                  </a:schemeClr>
                </a:solidFill>
                <a:latin typeface="Andalus" panose="02020603050405020304" pitchFamily="18" charset="-78"/>
                <a:cs typeface="Andalus" panose="02020603050405020304" pitchFamily="18" charset="-78"/>
              </a:rPr>
              <a:t>.</a:t>
            </a:r>
            <a:r>
              <a:rPr lang="en-US" sz="1600" dirty="0" smtClean="0">
                <a:solidFill>
                  <a:schemeClr val="tx1">
                    <a:lumMod val="75000"/>
                  </a:schemeClr>
                </a:solidFill>
                <a:latin typeface="Andalus" panose="02020603050405020304" pitchFamily="18" charset="-78"/>
                <a:cs typeface="Andalus" panose="02020603050405020304" pitchFamily="18" charset="-78"/>
              </a:rPr>
              <a:t/>
            </a:r>
            <a:br>
              <a:rPr lang="en-US" sz="1600" dirty="0" smtClean="0">
                <a:solidFill>
                  <a:schemeClr val="tx1">
                    <a:lumMod val="75000"/>
                  </a:schemeClr>
                </a:solidFill>
                <a:latin typeface="Andalus" panose="02020603050405020304" pitchFamily="18" charset="-78"/>
                <a:cs typeface="Andalus" panose="02020603050405020304" pitchFamily="18" charset="-78"/>
              </a:rPr>
            </a:br>
            <a:r>
              <a:rPr lang="en-US" sz="1800" dirty="0" smtClean="0">
                <a:solidFill>
                  <a:schemeClr val="tx1">
                    <a:lumMod val="75000"/>
                  </a:schemeClr>
                </a:solidFill>
                <a:latin typeface="Andalus" panose="02020603050405020304" pitchFamily="18" charset="-78"/>
                <a:cs typeface="Andalus" panose="02020603050405020304" pitchFamily="18" charset="-78"/>
              </a:rPr>
              <a:t/>
            </a:r>
            <a:br>
              <a:rPr lang="en-US" sz="1800" dirty="0" smtClean="0">
                <a:solidFill>
                  <a:schemeClr val="tx1">
                    <a:lumMod val="75000"/>
                  </a:schemeClr>
                </a:solidFill>
                <a:latin typeface="Andalus" panose="02020603050405020304" pitchFamily="18" charset="-78"/>
                <a:cs typeface="Andalus" panose="02020603050405020304" pitchFamily="18" charset="-78"/>
              </a:rPr>
            </a:br>
            <a:r>
              <a:rPr lang="en-US" sz="1800" dirty="0" smtClean="0">
                <a:solidFill>
                  <a:schemeClr val="tx1">
                    <a:lumMod val="75000"/>
                  </a:schemeClr>
                </a:solidFill>
                <a:latin typeface="Andalus" panose="02020603050405020304" pitchFamily="18" charset="-78"/>
                <a:cs typeface="Andalus" panose="02020603050405020304" pitchFamily="18" charset="-78"/>
              </a:rPr>
              <a:t>	- D</a:t>
            </a:r>
            <a:r>
              <a:rPr lang="id-ID" sz="1800" dirty="0" smtClean="0">
                <a:solidFill>
                  <a:schemeClr val="tx1">
                    <a:lumMod val="75000"/>
                  </a:schemeClr>
                </a:solidFill>
                <a:latin typeface="Andalus" panose="02020603050405020304" pitchFamily="18" charset="-78"/>
                <a:cs typeface="Andalus" panose="02020603050405020304" pitchFamily="18" charset="-78"/>
              </a:rPr>
              <a:t>oktor</a:t>
            </a:r>
            <a:r>
              <a:rPr lang="en-US" sz="1800" dirty="0" smtClean="0">
                <a:solidFill>
                  <a:schemeClr val="tx1">
                    <a:lumMod val="75000"/>
                  </a:schemeClr>
                </a:solidFill>
                <a:latin typeface="Andalus" panose="02020603050405020304" pitchFamily="18" charset="-78"/>
                <a:cs typeface="Andalus" panose="02020603050405020304" pitchFamily="18" charset="-78"/>
              </a:rPr>
              <a:t> (S3)	: 200</a:t>
            </a:r>
            <a:br>
              <a:rPr lang="en-US" sz="1800" dirty="0" smtClean="0">
                <a:solidFill>
                  <a:schemeClr val="tx1">
                    <a:lumMod val="75000"/>
                  </a:schemeClr>
                </a:solidFill>
                <a:latin typeface="Andalus" panose="02020603050405020304" pitchFamily="18" charset="-78"/>
                <a:cs typeface="Andalus" panose="02020603050405020304" pitchFamily="18" charset="-78"/>
              </a:rPr>
            </a:br>
            <a:r>
              <a:rPr lang="en-US" sz="1800" dirty="0" smtClean="0">
                <a:solidFill>
                  <a:schemeClr val="tx1">
                    <a:lumMod val="75000"/>
                  </a:schemeClr>
                </a:solidFill>
                <a:latin typeface="Andalus" panose="02020603050405020304" pitchFamily="18" charset="-78"/>
                <a:cs typeface="Andalus" panose="02020603050405020304" pitchFamily="18" charset="-78"/>
              </a:rPr>
              <a:t>	- M</a:t>
            </a:r>
            <a:r>
              <a:rPr lang="id-ID" sz="1800" dirty="0" smtClean="0">
                <a:solidFill>
                  <a:schemeClr val="tx1">
                    <a:lumMod val="75000"/>
                  </a:schemeClr>
                </a:solidFill>
                <a:latin typeface="Andalus" panose="02020603050405020304" pitchFamily="18" charset="-78"/>
                <a:cs typeface="Andalus" panose="02020603050405020304" pitchFamily="18" charset="-78"/>
              </a:rPr>
              <a:t>agister </a:t>
            </a:r>
            <a:r>
              <a:rPr lang="en-US" sz="1800" dirty="0" smtClean="0">
                <a:solidFill>
                  <a:schemeClr val="tx1">
                    <a:lumMod val="75000"/>
                  </a:schemeClr>
                </a:solidFill>
                <a:latin typeface="Andalus" panose="02020603050405020304" pitchFamily="18" charset="-78"/>
                <a:cs typeface="Andalus" panose="02020603050405020304" pitchFamily="18" charset="-78"/>
              </a:rPr>
              <a:t>(S2)	: 150</a:t>
            </a:r>
            <a:br>
              <a:rPr lang="en-US" sz="1800" dirty="0" smtClean="0">
                <a:solidFill>
                  <a:schemeClr val="tx1">
                    <a:lumMod val="75000"/>
                  </a:schemeClr>
                </a:solidFill>
                <a:latin typeface="Andalus" panose="02020603050405020304" pitchFamily="18" charset="-78"/>
                <a:cs typeface="Andalus" panose="02020603050405020304" pitchFamily="18" charset="-78"/>
              </a:rPr>
            </a:br>
            <a:r>
              <a:rPr lang="en-US" sz="1800" dirty="0" smtClean="0">
                <a:solidFill>
                  <a:schemeClr val="tx1">
                    <a:lumMod val="75000"/>
                  </a:schemeClr>
                </a:solidFill>
                <a:latin typeface="Andalus" panose="02020603050405020304" pitchFamily="18" charset="-78"/>
                <a:cs typeface="Andalus" panose="02020603050405020304" pitchFamily="18" charset="-78"/>
              </a:rPr>
              <a:t>	- S</a:t>
            </a:r>
            <a:r>
              <a:rPr lang="id-ID" sz="1800" dirty="0" smtClean="0">
                <a:solidFill>
                  <a:schemeClr val="tx1">
                    <a:lumMod val="75000"/>
                  </a:schemeClr>
                </a:solidFill>
                <a:latin typeface="Andalus" panose="02020603050405020304" pitchFamily="18" charset="-78"/>
                <a:cs typeface="Andalus" panose="02020603050405020304" pitchFamily="18" charset="-78"/>
              </a:rPr>
              <a:t>arjana</a:t>
            </a:r>
            <a:r>
              <a:rPr lang="en-US" sz="1800" dirty="0" smtClean="0">
                <a:solidFill>
                  <a:schemeClr val="tx1">
                    <a:lumMod val="75000"/>
                  </a:schemeClr>
                </a:solidFill>
                <a:latin typeface="Andalus" panose="02020603050405020304" pitchFamily="18" charset="-78"/>
                <a:cs typeface="Andalus" panose="02020603050405020304" pitchFamily="18" charset="-78"/>
              </a:rPr>
              <a:t> (S1)	: 100</a:t>
            </a:r>
            <a:br>
              <a:rPr lang="en-US" sz="1800" dirty="0" smtClean="0">
                <a:solidFill>
                  <a:schemeClr val="tx1">
                    <a:lumMod val="75000"/>
                  </a:schemeClr>
                </a:solidFill>
                <a:latin typeface="Andalus" panose="02020603050405020304" pitchFamily="18" charset="-78"/>
                <a:cs typeface="Andalus" panose="02020603050405020304" pitchFamily="18" charset="-78"/>
              </a:rPr>
            </a:br>
            <a:r>
              <a:rPr lang="en-US" sz="1800" dirty="0" smtClean="0">
                <a:solidFill>
                  <a:schemeClr val="tx1">
                    <a:lumMod val="75000"/>
                  </a:schemeClr>
                </a:solidFill>
                <a:latin typeface="Andalus" panose="02020603050405020304" pitchFamily="18" charset="-78"/>
                <a:cs typeface="Andalus" panose="02020603050405020304" pitchFamily="18" charset="-78"/>
              </a:rPr>
              <a:t/>
            </a:r>
            <a:br>
              <a:rPr lang="en-US" sz="1800" dirty="0" smtClean="0">
                <a:solidFill>
                  <a:schemeClr val="tx1">
                    <a:lumMod val="75000"/>
                  </a:schemeClr>
                </a:solidFill>
                <a:latin typeface="Andalus" panose="02020603050405020304" pitchFamily="18" charset="-78"/>
                <a:cs typeface="Andalus" panose="02020603050405020304" pitchFamily="18" charset="-78"/>
              </a:rPr>
            </a:br>
            <a:r>
              <a:rPr lang="en-US" sz="1800" dirty="0" smtClean="0">
                <a:solidFill>
                  <a:schemeClr val="tx1">
                    <a:lumMod val="75000"/>
                  </a:schemeClr>
                </a:solidFill>
                <a:latin typeface="Andalus" panose="02020603050405020304" pitchFamily="18" charset="-78"/>
                <a:cs typeface="Andalus" panose="02020603050405020304" pitchFamily="18" charset="-78"/>
              </a:rPr>
              <a:t>      *  </a:t>
            </a:r>
            <a:r>
              <a:rPr lang="id-ID"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err="1" smtClean="0">
                <a:solidFill>
                  <a:schemeClr val="tx1">
                    <a:lumMod val="75000"/>
                  </a:schemeClr>
                </a:solidFill>
                <a:latin typeface="Andalus" panose="02020603050405020304" pitchFamily="18" charset="-78"/>
                <a:cs typeface="Andalus" panose="02020603050405020304" pitchFamily="18" charset="-78"/>
              </a:rPr>
              <a:t>Bila</a:t>
            </a:r>
            <a:r>
              <a:rPr lang="en-US"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err="1" smtClean="0">
                <a:solidFill>
                  <a:schemeClr val="tx1">
                    <a:lumMod val="75000"/>
                  </a:schemeClr>
                </a:solidFill>
                <a:latin typeface="Andalus" panose="02020603050405020304" pitchFamily="18" charset="-78"/>
                <a:cs typeface="Andalus" panose="02020603050405020304" pitchFamily="18" charset="-78"/>
              </a:rPr>
              <a:t>angka</a:t>
            </a:r>
            <a:r>
              <a:rPr lang="en-US"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err="1" smtClean="0">
                <a:solidFill>
                  <a:schemeClr val="tx1">
                    <a:lumMod val="75000"/>
                  </a:schemeClr>
                </a:solidFill>
                <a:latin typeface="Andalus" panose="02020603050405020304" pitchFamily="18" charset="-78"/>
                <a:cs typeface="Andalus" panose="02020603050405020304" pitchFamily="18" charset="-78"/>
              </a:rPr>
              <a:t>kredit</a:t>
            </a:r>
            <a:r>
              <a:rPr lang="en-US"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err="1" smtClean="0">
                <a:solidFill>
                  <a:schemeClr val="tx1">
                    <a:lumMod val="75000"/>
                  </a:schemeClr>
                </a:solidFill>
                <a:latin typeface="Andalus" panose="02020603050405020304" pitchFamily="18" charset="-78"/>
                <a:cs typeface="Andalus" panose="02020603050405020304" pitchFamily="18" charset="-78"/>
              </a:rPr>
              <a:t>pendidikan</a:t>
            </a:r>
            <a:r>
              <a:rPr lang="en-US"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err="1" smtClean="0">
                <a:solidFill>
                  <a:schemeClr val="tx1">
                    <a:lumMod val="75000"/>
                  </a:schemeClr>
                </a:solidFill>
                <a:latin typeface="Andalus" panose="02020603050405020304" pitchFamily="18" charset="-78"/>
                <a:cs typeface="Andalus" panose="02020603050405020304" pitchFamily="18" charset="-78"/>
              </a:rPr>
              <a:t>sebelumnya</a:t>
            </a:r>
            <a:r>
              <a:rPr lang="en-US"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err="1" smtClean="0">
                <a:solidFill>
                  <a:schemeClr val="tx1">
                    <a:lumMod val="75000"/>
                  </a:schemeClr>
                </a:solidFill>
                <a:latin typeface="Andalus" panose="02020603050405020304" pitchFamily="18" charset="-78"/>
                <a:cs typeface="Andalus" panose="02020603050405020304" pitchFamily="18" charset="-78"/>
              </a:rPr>
              <a:t>sudah</a:t>
            </a:r>
            <a:r>
              <a:rPr lang="en-US" sz="1800" dirty="0" smtClean="0">
                <a:solidFill>
                  <a:schemeClr val="tx1">
                    <a:lumMod val="75000"/>
                  </a:schemeClr>
                </a:solidFill>
                <a:latin typeface="Andalus" panose="02020603050405020304" pitchFamily="18" charset="-78"/>
                <a:cs typeface="Andalus" panose="02020603050405020304" pitchFamily="18" charset="-78"/>
              </a:rPr>
              <a:t> </a:t>
            </a:r>
            <a:br>
              <a:rPr lang="en-US" sz="1800" dirty="0" smtClean="0">
                <a:solidFill>
                  <a:schemeClr val="tx1">
                    <a:lumMod val="75000"/>
                  </a:schemeClr>
                </a:solidFill>
                <a:latin typeface="Andalus" panose="02020603050405020304" pitchFamily="18" charset="-78"/>
                <a:cs typeface="Andalus" panose="02020603050405020304" pitchFamily="18" charset="-78"/>
              </a:rPr>
            </a:br>
            <a:r>
              <a:rPr lang="en-US"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err="1" smtClean="0">
                <a:solidFill>
                  <a:schemeClr val="tx1">
                    <a:lumMod val="75000"/>
                  </a:schemeClr>
                </a:solidFill>
                <a:latin typeface="Andalus" panose="02020603050405020304" pitchFamily="18" charset="-78"/>
                <a:cs typeface="Andalus" panose="02020603050405020304" pitchFamily="18" charset="-78"/>
              </a:rPr>
              <a:t>digunakan</a:t>
            </a:r>
            <a:r>
              <a:rPr lang="en-US"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err="1" smtClean="0">
                <a:solidFill>
                  <a:schemeClr val="tx1">
                    <a:lumMod val="75000"/>
                  </a:schemeClr>
                </a:solidFill>
                <a:latin typeface="Andalus" panose="02020603050405020304" pitchFamily="18" charset="-78"/>
                <a:cs typeface="Andalus" panose="02020603050405020304" pitchFamily="18" charset="-78"/>
                <a:sym typeface="Wingdings" panose="05000000000000000000" pitchFamily="2" charset="2"/>
              </a:rPr>
              <a:t>maka</a:t>
            </a:r>
            <a:r>
              <a:rPr lang="en-US" sz="1800" dirty="0" smtClean="0">
                <a:solidFill>
                  <a:schemeClr val="tx1">
                    <a:lumMod val="75000"/>
                  </a:schemeClr>
                </a:solidFill>
                <a:latin typeface="Andalus" panose="02020603050405020304" pitchFamily="18" charset="-78"/>
                <a:cs typeface="Andalus" panose="02020603050405020304" pitchFamily="18" charset="-78"/>
                <a:sym typeface="Wingdings" panose="05000000000000000000" pitchFamily="2" charset="2"/>
              </a:rPr>
              <a:t> </a:t>
            </a:r>
            <a:r>
              <a:rPr lang="en-US" sz="1800" dirty="0" err="1" smtClean="0">
                <a:solidFill>
                  <a:schemeClr val="tx1">
                    <a:lumMod val="75000"/>
                  </a:schemeClr>
                </a:solidFill>
                <a:latin typeface="Andalus" panose="02020603050405020304" pitchFamily="18" charset="-78"/>
                <a:cs typeface="Andalus" panose="02020603050405020304" pitchFamily="18" charset="-78"/>
              </a:rPr>
              <a:t>digunakan</a:t>
            </a:r>
            <a:r>
              <a:rPr lang="en-US"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err="1" smtClean="0">
                <a:solidFill>
                  <a:schemeClr val="tx1">
                    <a:lumMod val="75000"/>
                  </a:schemeClr>
                </a:solidFill>
                <a:latin typeface="Andalus" panose="02020603050405020304" pitchFamily="18" charset="-78"/>
                <a:cs typeface="Andalus" panose="02020603050405020304" pitchFamily="18" charset="-78"/>
              </a:rPr>
              <a:t>selisihnya</a:t>
            </a:r>
            <a:r>
              <a:rPr lang="en-US" sz="1800" dirty="0" smtClean="0">
                <a:solidFill>
                  <a:schemeClr val="tx1">
                    <a:lumMod val="75000"/>
                  </a:schemeClr>
                </a:solidFill>
                <a:latin typeface="Andalus" panose="02020603050405020304" pitchFamily="18" charset="-78"/>
                <a:cs typeface="Andalus" panose="02020603050405020304" pitchFamily="18" charset="-78"/>
              </a:rPr>
              <a:t>.</a:t>
            </a:r>
            <a:br>
              <a:rPr lang="en-US" sz="1800" dirty="0" smtClean="0">
                <a:solidFill>
                  <a:schemeClr val="tx1">
                    <a:lumMod val="75000"/>
                  </a:schemeClr>
                </a:solidFill>
                <a:latin typeface="Andalus" panose="02020603050405020304" pitchFamily="18" charset="-78"/>
                <a:cs typeface="Andalus" panose="02020603050405020304" pitchFamily="18" charset="-78"/>
              </a:rPr>
            </a:br>
            <a:r>
              <a:rPr lang="en-US"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err="1" smtClean="0">
                <a:solidFill>
                  <a:schemeClr val="tx1">
                    <a:lumMod val="75000"/>
                  </a:schemeClr>
                </a:solidFill>
                <a:latin typeface="Andalus" panose="02020603050405020304" pitchFamily="18" charset="-78"/>
                <a:cs typeface="Andalus" panose="02020603050405020304" pitchFamily="18" charset="-78"/>
              </a:rPr>
              <a:t>Contoh</a:t>
            </a:r>
            <a:r>
              <a:rPr lang="en-US" sz="1800" dirty="0" smtClean="0">
                <a:solidFill>
                  <a:schemeClr val="tx1">
                    <a:lumMod val="75000"/>
                  </a:schemeClr>
                </a:solidFill>
                <a:latin typeface="Andalus" panose="02020603050405020304" pitchFamily="18" charset="-78"/>
                <a:cs typeface="Andalus" panose="02020603050405020304" pitchFamily="18" charset="-78"/>
              </a:rPr>
              <a:t> : </a:t>
            </a:r>
            <a:r>
              <a:rPr lang="en-US" sz="1800" dirty="0" err="1" smtClean="0">
                <a:solidFill>
                  <a:schemeClr val="tx1">
                    <a:lumMod val="75000"/>
                  </a:schemeClr>
                </a:solidFill>
                <a:latin typeface="Andalus" panose="02020603050405020304" pitchFamily="18" charset="-78"/>
                <a:cs typeface="Andalus" panose="02020603050405020304" pitchFamily="18" charset="-78"/>
              </a:rPr>
              <a:t>Dosen</a:t>
            </a:r>
            <a:r>
              <a:rPr lang="en-US"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smtClean="0">
                <a:solidFill>
                  <a:srgbClr val="8000FF"/>
                </a:solidFill>
                <a:latin typeface="Andalus" panose="02020603050405020304" pitchFamily="18" charset="-78"/>
                <a:cs typeface="Andalus" panose="02020603050405020304" pitchFamily="18" charset="-78"/>
              </a:rPr>
              <a:t>A :  LK/S2  </a:t>
            </a:r>
            <a:r>
              <a:rPr lang="en-US" sz="1800" dirty="0" smtClean="0">
                <a:solidFill>
                  <a:srgbClr val="8000FF"/>
                </a:solidFill>
                <a:latin typeface="Andalus" panose="02020603050405020304" pitchFamily="18" charset="-78"/>
                <a:cs typeface="Andalus" panose="02020603050405020304" pitchFamily="18" charset="-78"/>
                <a:sym typeface="Wingdings" panose="05000000000000000000" pitchFamily="2" charset="2"/>
              </a:rPr>
              <a:t> </a:t>
            </a:r>
            <a:r>
              <a:rPr lang="en-US" sz="1800" dirty="0" smtClean="0">
                <a:solidFill>
                  <a:srgbClr val="8000FF"/>
                </a:solidFill>
                <a:latin typeface="Andalus" panose="02020603050405020304" pitchFamily="18" charset="-78"/>
                <a:cs typeface="Andalus" panose="02020603050405020304" pitchFamily="18" charset="-78"/>
              </a:rPr>
              <a:t>GB/S3 </a:t>
            </a:r>
            <a:br>
              <a:rPr lang="en-US" sz="1800" dirty="0" smtClean="0">
                <a:solidFill>
                  <a:srgbClr val="8000FF"/>
                </a:solidFill>
                <a:latin typeface="Andalus" panose="02020603050405020304" pitchFamily="18" charset="-78"/>
                <a:cs typeface="Andalus" panose="02020603050405020304" pitchFamily="18" charset="-78"/>
              </a:rPr>
            </a:br>
            <a:r>
              <a:rPr lang="en-US" sz="1800" dirty="0" smtClean="0">
                <a:solidFill>
                  <a:srgbClr val="8000FF"/>
                </a:solidFill>
                <a:latin typeface="Andalus" panose="02020603050405020304" pitchFamily="18" charset="-78"/>
                <a:cs typeface="Andalus" panose="02020603050405020304" pitchFamily="18" charset="-78"/>
              </a:rPr>
              <a:t>		               </a:t>
            </a:r>
            <a:r>
              <a:rPr lang="en-US" sz="1800" dirty="0" err="1" smtClean="0">
                <a:solidFill>
                  <a:srgbClr val="8000FF"/>
                </a:solidFill>
                <a:latin typeface="Andalus" panose="02020603050405020304" pitchFamily="18" charset="-78"/>
                <a:cs typeface="Andalus" panose="02020603050405020304" pitchFamily="18" charset="-78"/>
              </a:rPr>
              <a:t>Penambahan</a:t>
            </a:r>
            <a:r>
              <a:rPr lang="en-US" sz="1800" dirty="0" smtClean="0">
                <a:solidFill>
                  <a:srgbClr val="8000FF"/>
                </a:solidFill>
                <a:latin typeface="Andalus" panose="02020603050405020304" pitchFamily="18" charset="-78"/>
                <a:cs typeface="Andalus" panose="02020603050405020304" pitchFamily="18" charset="-78"/>
              </a:rPr>
              <a:t> AK: </a:t>
            </a:r>
            <a:r>
              <a:rPr lang="en-US" sz="1800" dirty="0" err="1" smtClean="0">
                <a:solidFill>
                  <a:srgbClr val="8000FF"/>
                </a:solidFill>
                <a:latin typeface="Andalus" panose="02020603050405020304" pitchFamily="18" charset="-78"/>
                <a:cs typeface="Andalus" panose="02020603050405020304" pitchFamily="18" charset="-78"/>
              </a:rPr>
              <a:t>adalah</a:t>
            </a:r>
            <a:r>
              <a:rPr lang="en-US" sz="1800" dirty="0" smtClean="0">
                <a:solidFill>
                  <a:srgbClr val="8000FF"/>
                </a:solidFill>
                <a:latin typeface="Andalus" panose="02020603050405020304" pitchFamily="18" charset="-78"/>
                <a:cs typeface="Andalus" panose="02020603050405020304" pitchFamily="18" charset="-78"/>
              </a:rPr>
              <a:t> 200-150 = 50 </a:t>
            </a:r>
            <a:r>
              <a:rPr lang="en-US" sz="1600" dirty="0" smtClean="0">
                <a:solidFill>
                  <a:srgbClr val="8000FF"/>
                </a:solidFill>
                <a:latin typeface="Andalus" panose="02020603050405020304" pitchFamily="18" charset="-78"/>
                <a:cs typeface="Andalus" panose="02020603050405020304" pitchFamily="18" charset="-78"/>
              </a:rPr>
              <a:t/>
            </a:r>
            <a:br>
              <a:rPr lang="en-US" sz="1600" dirty="0" smtClean="0">
                <a:solidFill>
                  <a:srgbClr val="8000FF"/>
                </a:solidFill>
                <a:latin typeface="Andalus" panose="02020603050405020304" pitchFamily="18" charset="-78"/>
                <a:cs typeface="Andalus" panose="02020603050405020304" pitchFamily="18" charset="-78"/>
              </a:rPr>
            </a:br>
            <a:r>
              <a:rPr lang="en-US" sz="1800" dirty="0" smtClean="0">
                <a:solidFill>
                  <a:schemeClr val="tx1">
                    <a:lumMod val="75000"/>
                  </a:schemeClr>
                </a:solidFill>
                <a:latin typeface="Andalus" panose="02020603050405020304" pitchFamily="18" charset="-78"/>
                <a:cs typeface="Andalus" panose="02020603050405020304" pitchFamily="18" charset="-78"/>
              </a:rPr>
              <a:t/>
            </a:r>
            <a:br>
              <a:rPr lang="en-US" sz="1800" dirty="0" smtClean="0">
                <a:solidFill>
                  <a:schemeClr val="tx1">
                    <a:lumMod val="75000"/>
                  </a:schemeClr>
                </a:solidFill>
                <a:latin typeface="Andalus" panose="02020603050405020304" pitchFamily="18" charset="-78"/>
                <a:cs typeface="Andalus" panose="02020603050405020304" pitchFamily="18" charset="-78"/>
              </a:rPr>
            </a:br>
            <a:r>
              <a:rPr lang="id-ID" sz="1800" dirty="0" smtClean="0">
                <a:solidFill>
                  <a:schemeClr val="tx1">
                    <a:lumMod val="75000"/>
                  </a:schemeClr>
                </a:solidFill>
                <a:latin typeface="Andalus" panose="02020603050405020304" pitchFamily="18" charset="-78"/>
                <a:cs typeface="Andalus" panose="02020603050405020304" pitchFamily="18" charset="-78"/>
              </a:rPr>
              <a:t>- </a:t>
            </a:r>
            <a:r>
              <a:rPr lang="en-US" sz="1800" dirty="0" smtClean="0">
                <a:solidFill>
                  <a:schemeClr val="tx1">
                    <a:lumMod val="75000"/>
                  </a:schemeClr>
                </a:solidFill>
                <a:latin typeface="Andalus" panose="02020603050405020304" pitchFamily="18" charset="-78"/>
                <a:cs typeface="Andalus" panose="02020603050405020304" pitchFamily="18" charset="-78"/>
              </a:rPr>
              <a:t>BIDANG ILMU TIDAK SAMA DENGAN BIDANG PENUGASAN</a:t>
            </a:r>
            <a:r>
              <a:rPr lang="id-ID" sz="1800" dirty="0" smtClean="0">
                <a:solidFill>
                  <a:schemeClr val="tx1">
                    <a:lumMod val="75000"/>
                  </a:schemeClr>
                </a:solidFill>
                <a:latin typeface="Andalus" panose="02020603050405020304" pitchFamily="18" charset="-78"/>
                <a:cs typeface="Andalus" panose="02020603050405020304" pitchFamily="18" charset="-78"/>
              </a:rPr>
              <a:t/>
            </a:r>
            <a:br>
              <a:rPr lang="id-ID" sz="1800" dirty="0" smtClean="0">
                <a:solidFill>
                  <a:schemeClr val="tx1">
                    <a:lumMod val="75000"/>
                  </a:schemeClr>
                </a:solidFill>
                <a:latin typeface="Andalus" panose="02020603050405020304" pitchFamily="18" charset="-78"/>
                <a:cs typeface="Andalus" panose="02020603050405020304" pitchFamily="18" charset="-78"/>
              </a:rPr>
            </a:br>
            <a:r>
              <a:rPr lang="id-ID" sz="1800" dirty="0" smtClean="0">
                <a:solidFill>
                  <a:schemeClr val="tx1">
                    <a:lumMod val="75000"/>
                  </a:schemeClr>
                </a:solidFill>
                <a:latin typeface="Andalus" panose="02020603050405020304" pitchFamily="18" charset="-78"/>
                <a:cs typeface="Andalus" panose="02020603050405020304" pitchFamily="18" charset="-78"/>
              </a:rPr>
              <a:t/>
            </a:r>
            <a:br>
              <a:rPr lang="id-ID" sz="1800" dirty="0" smtClean="0">
                <a:solidFill>
                  <a:schemeClr val="tx1">
                    <a:lumMod val="75000"/>
                  </a:schemeClr>
                </a:solidFill>
                <a:latin typeface="Andalus" panose="02020603050405020304" pitchFamily="18" charset="-78"/>
                <a:cs typeface="Andalus" panose="02020603050405020304" pitchFamily="18" charset="-78"/>
              </a:rPr>
            </a:br>
            <a:r>
              <a:rPr lang="id-ID" sz="1800" dirty="0" smtClean="0">
                <a:solidFill>
                  <a:schemeClr val="tx1">
                    <a:lumMod val="75000"/>
                  </a:schemeClr>
                </a:solidFill>
                <a:latin typeface="Andalus" panose="02020603050405020304" pitchFamily="18" charset="-78"/>
                <a:cs typeface="Andalus" panose="02020603050405020304" pitchFamily="18" charset="-78"/>
              </a:rPr>
              <a:t>disamakan dengan kegiatan </a:t>
            </a:r>
            <a:r>
              <a:rPr lang="id-ID" sz="2400" dirty="0" smtClean="0">
                <a:solidFill>
                  <a:schemeClr val="accent4">
                    <a:lumMod val="50000"/>
                  </a:schemeClr>
                </a:solidFill>
                <a:latin typeface="Andalus" panose="02020603050405020304" pitchFamily="18" charset="-78"/>
                <a:cs typeface="Andalus" panose="02020603050405020304" pitchFamily="18" charset="-78"/>
              </a:rPr>
              <a:t>pengembangan diri </a:t>
            </a:r>
            <a:r>
              <a:rPr lang="id-ID" sz="1800" dirty="0" smtClean="0">
                <a:solidFill>
                  <a:schemeClr val="tx1">
                    <a:lumMod val="75000"/>
                  </a:schemeClr>
                </a:solidFill>
                <a:latin typeface="Andalus" panose="02020603050405020304" pitchFamily="18" charset="-78"/>
                <a:cs typeface="Andalus" panose="02020603050405020304" pitchFamily="18" charset="-78"/>
              </a:rPr>
              <a:t>untuk meningkatkan kompetensi : (</a:t>
            </a:r>
            <a:r>
              <a:rPr lang="id-ID" sz="1800" dirty="0" smtClean="0">
                <a:solidFill>
                  <a:srgbClr val="8000FF"/>
                </a:solidFill>
                <a:latin typeface="Andalus" panose="02020603050405020304" pitchFamily="18" charset="-78"/>
                <a:cs typeface="Andalus" panose="02020603050405020304" pitchFamily="18" charset="-78"/>
              </a:rPr>
              <a:t>tergantung kepada lama pendidikan</a:t>
            </a:r>
            <a:r>
              <a:rPr lang="id-ID" sz="1800" dirty="0" smtClean="0">
                <a:solidFill>
                  <a:schemeClr val="tx1">
                    <a:lumMod val="75000"/>
                  </a:schemeClr>
                </a:solidFill>
                <a:latin typeface="Andalus" panose="02020603050405020304" pitchFamily="18" charset="-78"/>
                <a:cs typeface="Andalus" panose="02020603050405020304" pitchFamily="18" charset="-78"/>
              </a:rPr>
              <a:t>)</a:t>
            </a:r>
            <a:r>
              <a:rPr lang="en-US" sz="1600" dirty="0" smtClean="0">
                <a:latin typeface="Andalus" panose="02020603050405020304" pitchFamily="18" charset="-78"/>
                <a:cs typeface="Andalus" panose="02020603050405020304" pitchFamily="18" charset="-78"/>
              </a:rPr>
              <a:t/>
            </a:r>
            <a:br>
              <a:rPr lang="en-US" sz="1600" dirty="0" smtClean="0">
                <a:latin typeface="Andalus" panose="02020603050405020304" pitchFamily="18" charset="-78"/>
                <a:cs typeface="Andalus" panose="02020603050405020304" pitchFamily="18" charset="-78"/>
              </a:rPr>
            </a:br>
            <a:endParaRPr lang="en-US" sz="1600" dirty="0" smtClean="0">
              <a:latin typeface="Andalus" panose="02020603050405020304" pitchFamily="18" charset="-78"/>
              <a:cs typeface="Andalus" panose="02020603050405020304" pitchFamily="18" charset="-78"/>
            </a:endParaRPr>
          </a:p>
        </p:txBody>
      </p:sp>
      <p:sp>
        <p:nvSpPr>
          <p:cNvPr id="36867" name="Rectangle 43"/>
          <p:cNvSpPr>
            <a:spLocks noGrp="1" noChangeArrowheads="1"/>
          </p:cNvSpPr>
          <p:nvPr>
            <p:ph type="sldNum" sz="quarter" idx="12"/>
          </p:nvPr>
        </p:nvSpPr>
        <p:spPr>
          <a:noFill/>
          <a:ln>
            <a:miter lim="800000"/>
            <a:headEnd/>
            <a:tailEnd/>
          </a:ln>
        </p:spPr>
        <p:txBody>
          <a:bodyPr/>
          <a:lstStyle/>
          <a:p>
            <a:fld id="{7A49DCBF-0AEF-44A6-B5EA-967E7183706A}" type="slidenum">
              <a:rPr lang="en-US" altLang="en-US" sz="1200" smtClean="0">
                <a:solidFill>
                  <a:srgbClr val="898989"/>
                </a:solidFill>
                <a:latin typeface="Verdana" pitchFamily="34" charset="0"/>
              </a:rPr>
              <a:pPr/>
              <a:t>25</a:t>
            </a:fld>
            <a:endParaRPr lang="en-US" altLang="en-US" sz="1200" smtClean="0">
              <a:solidFill>
                <a:srgbClr val="898989"/>
              </a:solidFill>
              <a:latin typeface="Verdana" pitchFamily="34" charset="0"/>
            </a:endParaRPr>
          </a:p>
        </p:txBody>
      </p:sp>
      <p:sp>
        <p:nvSpPr>
          <p:cNvPr id="12" name="Rectangle 11"/>
          <p:cNvSpPr/>
          <p:nvPr/>
        </p:nvSpPr>
        <p:spPr>
          <a:xfrm>
            <a:off x="0" y="80963"/>
            <a:ext cx="9144000" cy="75565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3" name="Title 1"/>
          <p:cNvSpPr txBox="1">
            <a:spLocks/>
          </p:cNvSpPr>
          <p:nvPr/>
        </p:nvSpPr>
        <p:spPr>
          <a:xfrm>
            <a:off x="323850" y="115888"/>
            <a:ext cx="8642350" cy="654050"/>
          </a:xfrm>
          <a:prstGeom prst="rect">
            <a:avLst/>
          </a:prstGeom>
          <a:solidFill>
            <a:srgbClr val="FFFF00"/>
          </a:solidFill>
        </p:spPr>
        <p:txBody>
          <a:bodyPr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id-ID" sz="2600" b="1" dirty="0" smtClean="0">
                <a:solidFill>
                  <a:schemeClr val="accent1">
                    <a:lumMod val="50000"/>
                  </a:schemeClr>
                </a:solidFill>
                <a:latin typeface="Franklin Gothic Medium"/>
              </a:rPr>
              <a:t>STANDAR PENILAIAN ANGKA KREDIT JABATAN AKADEMIK DOSEN</a:t>
            </a:r>
            <a:endParaRPr lang="en-US" sz="2600" b="1" dirty="0">
              <a:solidFill>
                <a:schemeClr val="accent1">
                  <a:lumMod val="50000"/>
                </a:schemeClr>
              </a:solidFill>
              <a:latin typeface="Franklin Gothic Medium"/>
            </a:endParaRPr>
          </a:p>
        </p:txBody>
      </p:sp>
    </p:spTree>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0" y="-26988"/>
            <a:ext cx="9144000" cy="69215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Title 1"/>
          <p:cNvSpPr txBox="1">
            <a:spLocks/>
          </p:cNvSpPr>
          <p:nvPr/>
        </p:nvSpPr>
        <p:spPr>
          <a:xfrm>
            <a:off x="358775" y="-26988"/>
            <a:ext cx="8642350" cy="654051"/>
          </a:xfrm>
          <a:prstGeom prst="rect">
            <a:avLst/>
          </a:prstGeom>
          <a:solidFill>
            <a:srgbClr val="FFFF00"/>
          </a:solidFill>
        </p:spPr>
        <p:txBody>
          <a:bodyPr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id-ID" sz="2600" b="1" dirty="0" smtClean="0">
                <a:solidFill>
                  <a:schemeClr val="accent1">
                    <a:lumMod val="50000"/>
                  </a:schemeClr>
                </a:solidFill>
                <a:latin typeface="Franklin Gothic Medium"/>
              </a:rPr>
              <a:t>POLA PEMBINAAN KARIR DOSEN “In – Line”</a:t>
            </a:r>
            <a:endParaRPr lang="en-US" sz="2600" b="1" dirty="0">
              <a:solidFill>
                <a:schemeClr val="accent1">
                  <a:lumMod val="50000"/>
                </a:schemeClr>
              </a:solidFill>
              <a:latin typeface="Franklin Gothic Medium"/>
            </a:endParaRPr>
          </a:p>
        </p:txBody>
      </p:sp>
      <p:sp>
        <p:nvSpPr>
          <p:cNvPr id="7" name="Rectangle 7"/>
          <p:cNvSpPr>
            <a:spLocks noChangeArrowheads="1"/>
          </p:cNvSpPr>
          <p:nvPr/>
        </p:nvSpPr>
        <p:spPr bwMode="auto">
          <a:xfrm>
            <a:off x="695325" y="917575"/>
            <a:ext cx="4776788" cy="1511300"/>
          </a:xfrm>
          <a:prstGeom prst="rect">
            <a:avLst/>
          </a:prstGeom>
          <a:noFill/>
          <a:ln w="9525">
            <a:noFill/>
            <a:miter lim="800000"/>
            <a:headEnd/>
            <a:tailEnd/>
          </a:ln>
        </p:spPr>
        <p:txBody>
          <a:bodyPr/>
          <a:lstStyle/>
          <a:p>
            <a:pPr marL="342900" indent="-342900" eaLnBrk="1" hangingPunct="1">
              <a:spcBef>
                <a:spcPct val="20000"/>
              </a:spcBef>
              <a:buSzPct val="60000"/>
              <a:buFont typeface="Wingdings" pitchFamily="2" charset="2"/>
              <a:buChar char="n"/>
            </a:pPr>
            <a:r>
              <a:rPr lang="en-US" altLang="id-ID" sz="2400">
                <a:latin typeface="Aparajita" pitchFamily="34" charset="0"/>
                <a:ea typeface="Aparajita" pitchFamily="34" charset="0"/>
                <a:cs typeface="Aparajita" pitchFamily="34" charset="0"/>
              </a:rPr>
              <a:t>Pendidikan </a:t>
            </a:r>
            <a:r>
              <a:rPr lang="id-ID" altLang="id-ID" sz="2400">
                <a:latin typeface="Aparajita" pitchFamily="34" charset="0"/>
                <a:ea typeface="Aparajita" pitchFamily="34" charset="0"/>
                <a:cs typeface="Aparajita" pitchFamily="34" charset="0"/>
              </a:rPr>
              <a:t>(</a:t>
            </a:r>
            <a:r>
              <a:rPr lang="en-US" altLang="id-ID" sz="2400">
                <a:latin typeface="Aparajita" pitchFamily="34" charset="0"/>
                <a:ea typeface="Aparajita" pitchFamily="34" charset="0"/>
                <a:cs typeface="Aparajita" pitchFamily="34" charset="0"/>
              </a:rPr>
              <a:t>S1</a:t>
            </a:r>
            <a:r>
              <a:rPr lang="id-ID" altLang="id-ID" sz="2400">
                <a:latin typeface="Aparajita" pitchFamily="34" charset="0"/>
                <a:ea typeface="Aparajita" pitchFamily="34" charset="0"/>
                <a:cs typeface="Aparajita" pitchFamily="34" charset="0"/>
              </a:rPr>
              <a:t>)</a:t>
            </a:r>
            <a:r>
              <a:rPr lang="en-US" altLang="id-ID" sz="2400">
                <a:latin typeface="Aparajita" pitchFamily="34" charset="0"/>
                <a:ea typeface="Aparajita" pitchFamily="34" charset="0"/>
                <a:cs typeface="Aparajita" pitchFamily="34" charset="0"/>
              </a:rPr>
              <a:t>, S2, S3</a:t>
            </a:r>
          </a:p>
          <a:p>
            <a:pPr marL="342900" indent="-342900" eaLnBrk="1" hangingPunct="1">
              <a:spcBef>
                <a:spcPct val="20000"/>
              </a:spcBef>
              <a:buSzPct val="60000"/>
              <a:buFont typeface="Wingdings" pitchFamily="2" charset="2"/>
              <a:buChar char="n"/>
            </a:pPr>
            <a:r>
              <a:rPr lang="en-US" altLang="id-ID" sz="2400">
                <a:latin typeface="Aparajita" pitchFamily="34" charset="0"/>
                <a:ea typeface="Aparajita" pitchFamily="34" charset="0"/>
                <a:cs typeface="Aparajita" pitchFamily="34" charset="0"/>
              </a:rPr>
              <a:t>Mata Kuliah yang diampu S1</a:t>
            </a:r>
          </a:p>
          <a:p>
            <a:pPr marL="342900" indent="-342900" eaLnBrk="1" hangingPunct="1">
              <a:spcBef>
                <a:spcPct val="20000"/>
              </a:spcBef>
              <a:buSzPct val="60000"/>
              <a:buFont typeface="Wingdings" pitchFamily="2" charset="2"/>
              <a:buChar char="n"/>
            </a:pPr>
            <a:r>
              <a:rPr lang="en-US" altLang="id-ID" sz="2400">
                <a:latin typeface="Aparajita" pitchFamily="34" charset="0"/>
                <a:ea typeface="Aparajita" pitchFamily="34" charset="0"/>
                <a:cs typeface="Aparajita" pitchFamily="34" charset="0"/>
              </a:rPr>
              <a:t>Publikasi ilmiah S1 dan S3</a:t>
            </a:r>
          </a:p>
        </p:txBody>
      </p:sp>
      <p:sp>
        <p:nvSpPr>
          <p:cNvPr id="37893" name="Rectangle 8"/>
          <p:cNvSpPr>
            <a:spLocks noChangeArrowheads="1"/>
          </p:cNvSpPr>
          <p:nvPr/>
        </p:nvSpPr>
        <p:spPr bwMode="auto">
          <a:xfrm>
            <a:off x="5472113" y="1177925"/>
            <a:ext cx="3014662" cy="990600"/>
          </a:xfrm>
          <a:prstGeom prst="rect">
            <a:avLst/>
          </a:prstGeom>
          <a:noFill/>
          <a:ln w="9525">
            <a:noFill/>
            <a:miter lim="800000"/>
            <a:headEnd/>
            <a:tailEnd/>
          </a:ln>
        </p:spPr>
        <p:txBody>
          <a:bodyPr/>
          <a:lstStyle/>
          <a:p>
            <a:pPr eaLnBrk="1" hangingPunct="1">
              <a:spcBef>
                <a:spcPct val="20000"/>
              </a:spcBef>
              <a:buClr>
                <a:schemeClr val="hlink"/>
              </a:buClr>
              <a:buSzPct val="60000"/>
              <a:buFont typeface="Wingdings" pitchFamily="2" charset="2"/>
              <a:buNone/>
            </a:pPr>
            <a:r>
              <a:rPr lang="en-US" altLang="id-ID" sz="2400">
                <a:latin typeface="Andalus" pitchFamily="18" charset="-78"/>
                <a:cs typeface="Andalus" pitchFamily="18" charset="-78"/>
              </a:rPr>
              <a:t>Satu Bidang Ilmu</a:t>
            </a:r>
            <a:r>
              <a:rPr lang="id-ID" altLang="id-ID" sz="2400">
                <a:latin typeface="Andalus" pitchFamily="18" charset="-78"/>
                <a:cs typeface="Andalus" pitchFamily="18" charset="-78"/>
              </a:rPr>
              <a:t> </a:t>
            </a:r>
            <a:r>
              <a:rPr lang="en-US" altLang="id-ID" sz="2400">
                <a:latin typeface="Andalus" pitchFamily="18" charset="-78"/>
                <a:cs typeface="Andalus" pitchFamily="18" charset="-78"/>
              </a:rPr>
              <a:t>Atau</a:t>
            </a:r>
            <a:r>
              <a:rPr lang="id-ID" altLang="id-ID" sz="2400">
                <a:latin typeface="Andalus" pitchFamily="18" charset="-78"/>
                <a:cs typeface="Andalus" pitchFamily="18" charset="-78"/>
              </a:rPr>
              <a:t> </a:t>
            </a:r>
            <a:r>
              <a:rPr lang="en-US" altLang="id-ID" sz="2400">
                <a:latin typeface="Andalus" pitchFamily="18" charset="-78"/>
                <a:cs typeface="Andalus" pitchFamily="18" charset="-78"/>
              </a:rPr>
              <a:t>Satu sub bidang Ilmu</a:t>
            </a:r>
          </a:p>
        </p:txBody>
      </p:sp>
      <p:sp>
        <p:nvSpPr>
          <p:cNvPr id="2" name="Right Brace 1"/>
          <p:cNvSpPr/>
          <p:nvPr/>
        </p:nvSpPr>
        <p:spPr>
          <a:xfrm>
            <a:off x="4894263" y="1008063"/>
            <a:ext cx="503237" cy="1331912"/>
          </a:xfrm>
          <a:prstGeom prst="righ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a:solidFill>
                <a:srgbClr val="FF0000"/>
              </a:solidFill>
            </a:endParaRPr>
          </a:p>
        </p:txBody>
      </p:sp>
      <p:sp>
        <p:nvSpPr>
          <p:cNvPr id="9" name="Rectangle 7"/>
          <p:cNvSpPr>
            <a:spLocks noChangeArrowheads="1"/>
          </p:cNvSpPr>
          <p:nvPr/>
        </p:nvSpPr>
        <p:spPr bwMode="auto">
          <a:xfrm>
            <a:off x="708025" y="2519363"/>
            <a:ext cx="8435975" cy="3754437"/>
          </a:xfrm>
          <a:prstGeom prst="rect">
            <a:avLst/>
          </a:prstGeom>
          <a:noFill/>
          <a:ln w="9525">
            <a:noFill/>
            <a:miter lim="800000"/>
            <a:headEnd/>
            <a:tailEnd/>
          </a:ln>
          <a:effectLst/>
        </p:spPr>
        <p:txBody>
          <a:bodyPr/>
          <a:lstStyle/>
          <a:p>
            <a:pPr marL="342900" indent="-342900" eaLnBrk="1" hangingPunct="1">
              <a:spcBef>
                <a:spcPts val="0"/>
              </a:spcBef>
              <a:buClr>
                <a:schemeClr val="hlink"/>
              </a:buClr>
              <a:buSzPct val="60000"/>
              <a:defRPr/>
            </a:pPr>
            <a:r>
              <a:rPr lang="en-US" sz="2400" dirty="0">
                <a:solidFill>
                  <a:srgbClr val="191919"/>
                </a:solidFill>
                <a:latin typeface="Andalus" panose="02020603050405020304" pitchFamily="18" charset="-78"/>
                <a:cs typeface="Andalus" panose="02020603050405020304" pitchFamily="18" charset="-78"/>
              </a:rPr>
              <a:t>- </a:t>
            </a:r>
            <a:r>
              <a:rPr lang="en-US" sz="2300" dirty="0" err="1">
                <a:solidFill>
                  <a:srgbClr val="191919"/>
                </a:solidFill>
                <a:latin typeface="Andalus" panose="02020603050405020304" pitchFamily="18" charset="-78"/>
                <a:cs typeface="Andalus" panose="02020603050405020304" pitchFamily="18" charset="-78"/>
              </a:rPr>
              <a:t>Pendidikan</a:t>
            </a:r>
            <a:r>
              <a:rPr lang="en-US" sz="2300" dirty="0">
                <a:solidFill>
                  <a:srgbClr val="191919"/>
                </a:solidFill>
                <a:latin typeface="Andalus" panose="02020603050405020304" pitchFamily="18" charset="-78"/>
                <a:cs typeface="Andalus" panose="02020603050405020304" pitchFamily="18" charset="-78"/>
              </a:rPr>
              <a:t>         </a:t>
            </a:r>
            <a:r>
              <a:rPr lang="id-ID" sz="2300" dirty="0">
                <a:solidFill>
                  <a:srgbClr val="191919"/>
                </a:solidFill>
                <a:latin typeface="Andalus" panose="02020603050405020304" pitchFamily="18" charset="-78"/>
                <a:cs typeface="Andalus" panose="02020603050405020304" pitchFamily="18" charset="-78"/>
              </a:rPr>
              <a:t>     :    </a:t>
            </a:r>
            <a:r>
              <a:rPr lang="en-US" sz="2300" dirty="0">
                <a:solidFill>
                  <a:srgbClr val="191919"/>
                </a:solidFill>
                <a:latin typeface="Andalus" panose="02020603050405020304" pitchFamily="18" charset="-78"/>
                <a:cs typeface="Andalus" panose="02020603050405020304" pitchFamily="18" charset="-78"/>
              </a:rPr>
              <a:t>S1 : </a:t>
            </a:r>
            <a:r>
              <a:rPr lang="en-US" sz="2300" dirty="0" err="1">
                <a:solidFill>
                  <a:srgbClr val="191919"/>
                </a:solidFill>
                <a:latin typeface="Andalus" panose="02020603050405020304" pitchFamily="18" charset="-78"/>
                <a:cs typeface="Andalus" panose="02020603050405020304" pitchFamily="18" charset="-78"/>
              </a:rPr>
              <a:t>Ilmu</a:t>
            </a:r>
            <a:r>
              <a:rPr lang="en-US" sz="2300" dirty="0">
                <a:solidFill>
                  <a:srgbClr val="191919"/>
                </a:solidFill>
                <a:latin typeface="Andalus" panose="02020603050405020304" pitchFamily="18" charset="-78"/>
                <a:cs typeface="Andalus" panose="02020603050405020304" pitchFamily="18" charset="-78"/>
              </a:rPr>
              <a:t> </a:t>
            </a:r>
            <a:r>
              <a:rPr lang="en-US" sz="2300" dirty="0" err="1">
                <a:solidFill>
                  <a:srgbClr val="191919"/>
                </a:solidFill>
                <a:latin typeface="Andalus" panose="02020603050405020304" pitchFamily="18" charset="-78"/>
                <a:cs typeface="Andalus" panose="02020603050405020304" pitchFamily="18" charset="-78"/>
              </a:rPr>
              <a:t>Ekonomi</a:t>
            </a:r>
            <a:r>
              <a:rPr lang="en-US" sz="2300" dirty="0">
                <a:solidFill>
                  <a:srgbClr val="191919"/>
                </a:solidFill>
                <a:latin typeface="Andalus" panose="02020603050405020304" pitchFamily="18" charset="-78"/>
                <a:cs typeface="Andalus" panose="02020603050405020304" pitchFamily="18" charset="-78"/>
              </a:rPr>
              <a:t> </a:t>
            </a:r>
          </a:p>
          <a:p>
            <a:pPr marL="342900" indent="2343150" eaLnBrk="1" hangingPunct="1">
              <a:spcBef>
                <a:spcPts val="0"/>
              </a:spcBef>
              <a:buClr>
                <a:schemeClr val="hlink"/>
              </a:buClr>
              <a:buSzPct val="60000"/>
              <a:buFont typeface="Wingdings" pitchFamily="2" charset="2"/>
              <a:buNone/>
              <a:defRPr/>
            </a:pPr>
            <a:r>
              <a:rPr lang="id-ID" sz="2300" dirty="0">
                <a:solidFill>
                  <a:srgbClr val="191919"/>
                </a:solidFill>
                <a:latin typeface="Andalus" panose="02020603050405020304" pitchFamily="18" charset="-78"/>
                <a:cs typeface="Andalus" panose="02020603050405020304" pitchFamily="18" charset="-78"/>
              </a:rPr>
              <a:t>   </a:t>
            </a:r>
            <a:r>
              <a:rPr lang="en-US" sz="2300" dirty="0">
                <a:solidFill>
                  <a:srgbClr val="191919"/>
                </a:solidFill>
                <a:latin typeface="Andalus" panose="02020603050405020304" pitchFamily="18" charset="-78"/>
                <a:cs typeface="Andalus" panose="02020603050405020304" pitchFamily="18" charset="-78"/>
              </a:rPr>
              <a:t>S2 : </a:t>
            </a:r>
            <a:r>
              <a:rPr lang="en-US" sz="2300" dirty="0" err="1">
                <a:solidFill>
                  <a:srgbClr val="191919"/>
                </a:solidFill>
                <a:latin typeface="Andalus" panose="02020603050405020304" pitchFamily="18" charset="-78"/>
                <a:cs typeface="Andalus" panose="02020603050405020304" pitchFamily="18" charset="-78"/>
              </a:rPr>
              <a:t>Akutansi</a:t>
            </a:r>
            <a:endParaRPr lang="en-US" sz="2300" dirty="0">
              <a:solidFill>
                <a:srgbClr val="191919"/>
              </a:solidFill>
              <a:latin typeface="Andalus" panose="02020603050405020304" pitchFamily="18" charset="-78"/>
              <a:cs typeface="Andalus" panose="02020603050405020304" pitchFamily="18" charset="-78"/>
            </a:endParaRPr>
          </a:p>
          <a:p>
            <a:pPr marL="342900" indent="2343150" eaLnBrk="1" hangingPunct="1">
              <a:spcBef>
                <a:spcPts val="0"/>
              </a:spcBef>
              <a:buClr>
                <a:schemeClr val="hlink"/>
              </a:buClr>
              <a:buSzPct val="60000"/>
              <a:buFont typeface="Wingdings" pitchFamily="2" charset="2"/>
              <a:buNone/>
              <a:defRPr/>
            </a:pPr>
            <a:r>
              <a:rPr lang="id-ID" sz="2300" dirty="0">
                <a:solidFill>
                  <a:srgbClr val="191919"/>
                </a:solidFill>
                <a:latin typeface="Andalus" panose="02020603050405020304" pitchFamily="18" charset="-78"/>
                <a:cs typeface="Andalus" panose="02020603050405020304" pitchFamily="18" charset="-78"/>
              </a:rPr>
              <a:t>   </a:t>
            </a:r>
            <a:r>
              <a:rPr lang="en-US" sz="2300" dirty="0">
                <a:solidFill>
                  <a:srgbClr val="191919"/>
                </a:solidFill>
                <a:latin typeface="Andalus" panose="02020603050405020304" pitchFamily="18" charset="-78"/>
                <a:cs typeface="Andalus" panose="02020603050405020304" pitchFamily="18" charset="-78"/>
              </a:rPr>
              <a:t>S3 : </a:t>
            </a:r>
            <a:r>
              <a:rPr lang="en-US" sz="2300" dirty="0" err="1">
                <a:solidFill>
                  <a:srgbClr val="191919"/>
                </a:solidFill>
                <a:latin typeface="Andalus" panose="02020603050405020304" pitchFamily="18" charset="-78"/>
                <a:cs typeface="Andalus" panose="02020603050405020304" pitchFamily="18" charset="-78"/>
              </a:rPr>
              <a:t>Akuntansi</a:t>
            </a:r>
            <a:r>
              <a:rPr lang="en-US" sz="2300" dirty="0">
                <a:solidFill>
                  <a:srgbClr val="191919"/>
                </a:solidFill>
                <a:latin typeface="Andalus" panose="02020603050405020304" pitchFamily="18" charset="-78"/>
                <a:cs typeface="Andalus" panose="02020603050405020304" pitchFamily="18" charset="-78"/>
              </a:rPr>
              <a:t> </a:t>
            </a:r>
            <a:endParaRPr lang="id-ID" sz="2300" dirty="0">
              <a:solidFill>
                <a:srgbClr val="191919"/>
              </a:solidFill>
              <a:latin typeface="Andalus" panose="02020603050405020304" pitchFamily="18" charset="-78"/>
              <a:cs typeface="Andalus" panose="02020603050405020304" pitchFamily="18" charset="-78"/>
            </a:endParaRPr>
          </a:p>
          <a:p>
            <a:pPr marL="342900" indent="2343150" eaLnBrk="1" hangingPunct="1">
              <a:lnSpc>
                <a:spcPts val="1200"/>
              </a:lnSpc>
              <a:spcBef>
                <a:spcPts val="0"/>
              </a:spcBef>
              <a:buClr>
                <a:schemeClr val="hlink"/>
              </a:buClr>
              <a:buSzPct val="60000"/>
              <a:buFont typeface="Wingdings" pitchFamily="2" charset="2"/>
              <a:buNone/>
              <a:defRPr/>
            </a:pPr>
            <a:endParaRPr lang="id-ID" sz="2300" dirty="0">
              <a:solidFill>
                <a:srgbClr val="191919"/>
              </a:solidFill>
              <a:latin typeface="Andalus" panose="02020603050405020304" pitchFamily="18" charset="-78"/>
              <a:cs typeface="Andalus" panose="02020603050405020304" pitchFamily="18" charset="-78"/>
            </a:endParaRPr>
          </a:p>
          <a:p>
            <a:pPr eaLnBrk="1" hangingPunct="1">
              <a:spcBef>
                <a:spcPts val="0"/>
              </a:spcBef>
              <a:buClr>
                <a:schemeClr val="hlink"/>
              </a:buClr>
              <a:buSzPct val="60000"/>
              <a:buFont typeface="Wingdings" panose="05000000000000000000" pitchFamily="2" charset="2"/>
              <a:buNone/>
              <a:defRPr/>
            </a:pPr>
            <a:r>
              <a:rPr lang="en-US" sz="2300" dirty="0">
                <a:solidFill>
                  <a:srgbClr val="191919"/>
                </a:solidFill>
                <a:latin typeface="Andalus" panose="02020603050405020304" pitchFamily="18" charset="-78"/>
                <a:cs typeface="Andalus" panose="02020603050405020304" pitchFamily="18" charset="-78"/>
              </a:rPr>
              <a:t>- MK. yang </a:t>
            </a:r>
            <a:r>
              <a:rPr lang="en-US" sz="2300" dirty="0" err="1">
                <a:solidFill>
                  <a:srgbClr val="191919"/>
                </a:solidFill>
                <a:latin typeface="Andalus" panose="02020603050405020304" pitchFamily="18" charset="-78"/>
                <a:cs typeface="Andalus" panose="02020603050405020304" pitchFamily="18" charset="-78"/>
              </a:rPr>
              <a:t>diampu</a:t>
            </a:r>
            <a:r>
              <a:rPr lang="id-ID" sz="2300" dirty="0">
                <a:solidFill>
                  <a:srgbClr val="191919"/>
                </a:solidFill>
                <a:latin typeface="Andalus" panose="02020603050405020304" pitchFamily="18" charset="-78"/>
                <a:cs typeface="Andalus" panose="02020603050405020304" pitchFamily="18" charset="-78"/>
              </a:rPr>
              <a:t> 	:</a:t>
            </a:r>
            <a:r>
              <a:rPr lang="en-US" sz="2300" dirty="0">
                <a:solidFill>
                  <a:srgbClr val="191919"/>
                </a:solidFill>
                <a:latin typeface="Andalus" panose="02020603050405020304" pitchFamily="18" charset="-78"/>
                <a:cs typeface="Andalus" panose="02020603050405020304" pitchFamily="18" charset="-78"/>
              </a:rPr>
              <a:t> </a:t>
            </a:r>
            <a:r>
              <a:rPr lang="id-ID" sz="2300" dirty="0">
                <a:solidFill>
                  <a:srgbClr val="191919"/>
                </a:solidFill>
                <a:latin typeface="Andalus" panose="02020603050405020304" pitchFamily="18" charset="-78"/>
                <a:cs typeface="Andalus" panose="02020603050405020304" pitchFamily="18" charset="-78"/>
              </a:rPr>
              <a:t> </a:t>
            </a:r>
            <a:r>
              <a:rPr lang="en-US" sz="2300" dirty="0">
                <a:solidFill>
                  <a:srgbClr val="191919"/>
                </a:solidFill>
                <a:latin typeface="Andalus" panose="02020603050405020304" pitchFamily="18" charset="-78"/>
                <a:cs typeface="Andalus" panose="02020603050405020304" pitchFamily="18" charset="-78"/>
              </a:rPr>
              <a:t>S1 : </a:t>
            </a:r>
            <a:r>
              <a:rPr lang="en-US" sz="2300" dirty="0" err="1">
                <a:solidFill>
                  <a:srgbClr val="191919"/>
                </a:solidFill>
                <a:latin typeface="Andalus" panose="02020603050405020304" pitchFamily="18" charset="-78"/>
                <a:cs typeface="Andalus" panose="02020603050405020304" pitchFamily="18" charset="-78"/>
              </a:rPr>
              <a:t>Ekonomi</a:t>
            </a:r>
            <a:r>
              <a:rPr lang="en-US" sz="2300" dirty="0">
                <a:solidFill>
                  <a:srgbClr val="191919"/>
                </a:solidFill>
                <a:latin typeface="Andalus" panose="02020603050405020304" pitchFamily="18" charset="-78"/>
                <a:cs typeface="Andalus" panose="02020603050405020304" pitchFamily="18" charset="-78"/>
              </a:rPr>
              <a:t> </a:t>
            </a:r>
            <a:r>
              <a:rPr lang="en-US" sz="2300" dirty="0" err="1">
                <a:solidFill>
                  <a:srgbClr val="191919"/>
                </a:solidFill>
                <a:latin typeface="Andalus" panose="02020603050405020304" pitchFamily="18" charset="-78"/>
                <a:cs typeface="Andalus" panose="02020603050405020304" pitchFamily="18" charset="-78"/>
              </a:rPr>
              <a:t>Mikro</a:t>
            </a:r>
            <a:r>
              <a:rPr lang="en-US" sz="2300" dirty="0">
                <a:solidFill>
                  <a:srgbClr val="191919"/>
                </a:solidFill>
                <a:latin typeface="Andalus" panose="02020603050405020304" pitchFamily="18" charset="-78"/>
                <a:cs typeface="Andalus" panose="02020603050405020304" pitchFamily="18" charset="-78"/>
              </a:rPr>
              <a:t> </a:t>
            </a:r>
          </a:p>
          <a:p>
            <a:pPr eaLnBrk="1" hangingPunct="1">
              <a:spcBef>
                <a:spcPts val="0"/>
              </a:spcBef>
              <a:buClr>
                <a:schemeClr val="hlink"/>
              </a:buClr>
              <a:buSzPct val="60000"/>
              <a:buFont typeface="Wingdings" panose="05000000000000000000" pitchFamily="2" charset="2"/>
              <a:buNone/>
              <a:defRPr/>
            </a:pPr>
            <a:r>
              <a:rPr lang="id-ID" sz="2300" dirty="0">
                <a:solidFill>
                  <a:srgbClr val="191919"/>
                </a:solidFill>
                <a:latin typeface="Andalus" panose="02020603050405020304" pitchFamily="18" charset="-78"/>
                <a:cs typeface="Andalus" panose="02020603050405020304" pitchFamily="18" charset="-78"/>
              </a:rPr>
              <a:t>                                         </a:t>
            </a:r>
            <a:r>
              <a:rPr lang="en-US" sz="2300" dirty="0">
                <a:solidFill>
                  <a:srgbClr val="191919"/>
                </a:solidFill>
                <a:latin typeface="Andalus" panose="02020603050405020304" pitchFamily="18" charset="-78"/>
                <a:cs typeface="Andalus" panose="02020603050405020304" pitchFamily="18" charset="-78"/>
              </a:rPr>
              <a:t>S1 : </a:t>
            </a:r>
            <a:r>
              <a:rPr lang="en-US" sz="2300" dirty="0" err="1">
                <a:solidFill>
                  <a:srgbClr val="191919"/>
                </a:solidFill>
                <a:latin typeface="Andalus" panose="02020603050405020304" pitchFamily="18" charset="-78"/>
                <a:cs typeface="Andalus" panose="02020603050405020304" pitchFamily="18" charset="-78"/>
              </a:rPr>
              <a:t>Ilmu</a:t>
            </a:r>
            <a:r>
              <a:rPr lang="en-US" sz="2300" dirty="0">
                <a:solidFill>
                  <a:srgbClr val="191919"/>
                </a:solidFill>
                <a:latin typeface="Andalus" panose="02020603050405020304" pitchFamily="18" charset="-78"/>
                <a:cs typeface="Andalus" panose="02020603050405020304" pitchFamily="18" charset="-78"/>
              </a:rPr>
              <a:t> </a:t>
            </a:r>
            <a:r>
              <a:rPr lang="en-US" sz="2300" dirty="0" err="1">
                <a:solidFill>
                  <a:srgbClr val="191919"/>
                </a:solidFill>
                <a:latin typeface="Andalus" panose="02020603050405020304" pitchFamily="18" charset="-78"/>
                <a:cs typeface="Andalus" panose="02020603050405020304" pitchFamily="18" charset="-78"/>
              </a:rPr>
              <a:t>Akutansi</a:t>
            </a:r>
            <a:endParaRPr lang="id-ID" sz="2300" dirty="0">
              <a:solidFill>
                <a:srgbClr val="191919"/>
              </a:solidFill>
              <a:latin typeface="Andalus" panose="02020603050405020304" pitchFamily="18" charset="-78"/>
              <a:cs typeface="Andalus" panose="02020603050405020304" pitchFamily="18" charset="-78"/>
            </a:endParaRPr>
          </a:p>
          <a:p>
            <a:pPr eaLnBrk="1" hangingPunct="1">
              <a:lnSpc>
                <a:spcPts val="1200"/>
              </a:lnSpc>
              <a:spcBef>
                <a:spcPts val="0"/>
              </a:spcBef>
              <a:buClr>
                <a:schemeClr val="hlink"/>
              </a:buClr>
              <a:buSzPct val="60000"/>
              <a:buFont typeface="Wingdings" panose="05000000000000000000" pitchFamily="2" charset="2"/>
              <a:buNone/>
              <a:defRPr/>
            </a:pPr>
            <a:endParaRPr lang="id-ID" sz="2300" dirty="0">
              <a:solidFill>
                <a:srgbClr val="191919"/>
              </a:solidFill>
              <a:latin typeface="Andalus" panose="02020603050405020304" pitchFamily="18" charset="-78"/>
              <a:cs typeface="Andalus" panose="02020603050405020304" pitchFamily="18" charset="-78"/>
            </a:endParaRPr>
          </a:p>
          <a:p>
            <a:pPr marL="185738" indent="-185738" eaLnBrk="1" hangingPunct="1">
              <a:spcBef>
                <a:spcPts val="0"/>
              </a:spcBef>
              <a:buClr>
                <a:schemeClr val="hlink"/>
              </a:buClr>
              <a:buSzPct val="60000"/>
              <a:buFontTx/>
              <a:buChar char="-"/>
              <a:defRPr/>
            </a:pPr>
            <a:r>
              <a:rPr lang="id-ID" sz="2300" dirty="0">
                <a:solidFill>
                  <a:srgbClr val="191919"/>
                </a:solidFill>
                <a:latin typeface="Andalus" panose="02020603050405020304" pitchFamily="18" charset="-78"/>
                <a:cs typeface="Andalus" panose="02020603050405020304" pitchFamily="18" charset="-78"/>
              </a:rPr>
              <a:t>Karya Ilmiah yg </a:t>
            </a:r>
            <a:r>
              <a:rPr lang="en-US" sz="2300" dirty="0" err="1">
                <a:solidFill>
                  <a:srgbClr val="191919"/>
                </a:solidFill>
                <a:latin typeface="Andalus" panose="02020603050405020304" pitchFamily="18" charset="-78"/>
                <a:cs typeface="Andalus" panose="02020603050405020304" pitchFamily="18" charset="-78"/>
              </a:rPr>
              <a:t>Publikasi</a:t>
            </a:r>
            <a:r>
              <a:rPr lang="en-US" sz="2300" dirty="0">
                <a:solidFill>
                  <a:srgbClr val="191919"/>
                </a:solidFill>
                <a:latin typeface="Andalus" panose="02020603050405020304" pitchFamily="18" charset="-78"/>
                <a:cs typeface="Andalus" panose="02020603050405020304" pitchFamily="18" charset="-78"/>
              </a:rPr>
              <a:t>  </a:t>
            </a:r>
            <a:r>
              <a:rPr lang="id-ID" sz="2300" dirty="0">
                <a:solidFill>
                  <a:srgbClr val="191919"/>
                </a:solidFill>
                <a:latin typeface="Andalus" panose="02020603050405020304" pitchFamily="18" charset="-78"/>
                <a:cs typeface="Andalus" panose="02020603050405020304" pitchFamily="18" charset="-78"/>
              </a:rPr>
              <a:t> </a:t>
            </a:r>
            <a:r>
              <a:rPr lang="en-US" sz="2300" dirty="0">
                <a:solidFill>
                  <a:srgbClr val="191919"/>
                </a:solidFill>
                <a:latin typeface="Andalus" panose="02020603050405020304" pitchFamily="18" charset="-78"/>
                <a:cs typeface="Andalus" panose="02020603050405020304" pitchFamily="18" charset="-78"/>
              </a:rPr>
              <a:t>:  </a:t>
            </a:r>
            <a:r>
              <a:rPr lang="en-US" sz="2300" dirty="0" err="1">
                <a:solidFill>
                  <a:srgbClr val="191919"/>
                </a:solidFill>
                <a:latin typeface="Andalus" panose="02020603050405020304" pitchFamily="18" charset="-78"/>
                <a:cs typeface="Andalus" panose="02020603050405020304" pitchFamily="18" charset="-78"/>
              </a:rPr>
              <a:t>Ekonomi</a:t>
            </a:r>
            <a:r>
              <a:rPr lang="en-US" sz="2300" dirty="0">
                <a:solidFill>
                  <a:srgbClr val="191919"/>
                </a:solidFill>
                <a:latin typeface="Andalus" panose="02020603050405020304" pitchFamily="18" charset="-78"/>
                <a:cs typeface="Andalus" panose="02020603050405020304" pitchFamily="18" charset="-78"/>
              </a:rPr>
              <a:t>, </a:t>
            </a:r>
            <a:r>
              <a:rPr lang="en-US" sz="2300" dirty="0" err="1">
                <a:solidFill>
                  <a:srgbClr val="191919"/>
                </a:solidFill>
                <a:latin typeface="Andalus" panose="02020603050405020304" pitchFamily="18" charset="-78"/>
                <a:cs typeface="Andalus" panose="02020603050405020304" pitchFamily="18" charset="-78"/>
              </a:rPr>
              <a:t>Akutansi</a:t>
            </a:r>
            <a:endParaRPr lang="id-ID" sz="2300" dirty="0">
              <a:solidFill>
                <a:srgbClr val="191919"/>
              </a:solidFill>
              <a:latin typeface="Andalus" panose="02020603050405020304" pitchFamily="18" charset="-78"/>
              <a:cs typeface="Andalus" panose="02020603050405020304" pitchFamily="18" charset="-78"/>
            </a:endParaRPr>
          </a:p>
          <a:p>
            <a:pPr marL="342900" indent="-342900" eaLnBrk="1" hangingPunct="1">
              <a:lnSpc>
                <a:spcPts val="1900"/>
              </a:lnSpc>
              <a:spcBef>
                <a:spcPts val="0"/>
              </a:spcBef>
              <a:buClr>
                <a:schemeClr val="hlink"/>
              </a:buClr>
              <a:buSzPct val="60000"/>
              <a:buFontTx/>
              <a:buChar char="-"/>
              <a:defRPr/>
            </a:pPr>
            <a:endParaRPr lang="en-US" sz="2300" dirty="0">
              <a:solidFill>
                <a:srgbClr val="191919"/>
              </a:solidFill>
              <a:latin typeface="Andalus" panose="02020603050405020304" pitchFamily="18" charset="-78"/>
              <a:cs typeface="Andalus" panose="02020603050405020304" pitchFamily="18" charset="-78"/>
            </a:endParaRPr>
          </a:p>
          <a:p>
            <a:pPr marL="2957513" indent="-2957513" eaLnBrk="1" hangingPunct="1">
              <a:spcBef>
                <a:spcPts val="0"/>
              </a:spcBef>
              <a:buClr>
                <a:schemeClr val="hlink"/>
              </a:buClr>
              <a:buSzPct val="60000"/>
              <a:defRPr/>
            </a:pPr>
            <a:r>
              <a:rPr lang="en-US" sz="2300" dirty="0">
                <a:solidFill>
                  <a:srgbClr val="191919"/>
                </a:solidFill>
                <a:latin typeface="Andalus" panose="02020603050405020304" pitchFamily="18" charset="-78"/>
                <a:cs typeface="Andalus" panose="02020603050405020304" pitchFamily="18" charset="-78"/>
              </a:rPr>
              <a:t>- </a:t>
            </a:r>
            <a:r>
              <a:rPr lang="en-US" sz="2300" dirty="0" err="1">
                <a:solidFill>
                  <a:srgbClr val="191919"/>
                </a:solidFill>
                <a:latin typeface="Andalus" panose="02020603050405020304" pitchFamily="18" charset="-78"/>
                <a:cs typeface="Andalus" panose="02020603050405020304" pitchFamily="18" charset="-78"/>
              </a:rPr>
              <a:t>Jabatan</a:t>
            </a:r>
            <a:r>
              <a:rPr lang="en-US" sz="2300" dirty="0">
                <a:solidFill>
                  <a:srgbClr val="191919"/>
                </a:solidFill>
                <a:latin typeface="Andalus" panose="02020603050405020304" pitchFamily="18" charset="-78"/>
                <a:cs typeface="Andalus" panose="02020603050405020304" pitchFamily="18" charset="-78"/>
              </a:rPr>
              <a:t>           </a:t>
            </a:r>
            <a:r>
              <a:rPr lang="id-ID" sz="2300" dirty="0">
                <a:solidFill>
                  <a:srgbClr val="191919"/>
                </a:solidFill>
                <a:latin typeface="Andalus" panose="02020603050405020304" pitchFamily="18" charset="-78"/>
                <a:cs typeface="Andalus" panose="02020603050405020304" pitchFamily="18" charset="-78"/>
              </a:rPr>
              <a:t>      </a:t>
            </a:r>
            <a:r>
              <a:rPr lang="en-US" sz="2300" dirty="0">
                <a:solidFill>
                  <a:srgbClr val="191919"/>
                </a:solidFill>
                <a:latin typeface="Andalus" panose="02020603050405020304" pitchFamily="18" charset="-78"/>
                <a:cs typeface="Andalus" panose="02020603050405020304" pitchFamily="18" charset="-78"/>
              </a:rPr>
              <a:t>:</a:t>
            </a:r>
            <a:r>
              <a:rPr lang="id-ID" sz="2300" dirty="0">
                <a:solidFill>
                  <a:srgbClr val="191919"/>
                </a:solidFill>
                <a:latin typeface="Andalus" panose="02020603050405020304" pitchFamily="18" charset="-78"/>
                <a:cs typeface="Andalus" panose="02020603050405020304" pitchFamily="18" charset="-78"/>
              </a:rPr>
              <a:t> - </a:t>
            </a:r>
            <a:r>
              <a:rPr lang="en-US" sz="2300" dirty="0" err="1">
                <a:solidFill>
                  <a:srgbClr val="191919"/>
                </a:solidFill>
                <a:latin typeface="Andalus" panose="02020603050405020304" pitchFamily="18" charset="-78"/>
                <a:cs typeface="Andalus" panose="02020603050405020304" pitchFamily="18" charset="-78"/>
              </a:rPr>
              <a:t>Lektor</a:t>
            </a:r>
            <a:r>
              <a:rPr lang="en-US" sz="2300" dirty="0">
                <a:solidFill>
                  <a:srgbClr val="191919"/>
                </a:solidFill>
                <a:latin typeface="Andalus" panose="02020603050405020304" pitchFamily="18" charset="-78"/>
                <a:cs typeface="Andalus" panose="02020603050405020304" pitchFamily="18" charset="-78"/>
              </a:rPr>
              <a:t>/LK/GB, </a:t>
            </a:r>
            <a:r>
              <a:rPr lang="en-US" sz="2300" dirty="0" err="1">
                <a:solidFill>
                  <a:srgbClr val="191919"/>
                </a:solidFill>
                <a:latin typeface="Andalus" panose="02020603050405020304" pitchFamily="18" charset="-78"/>
                <a:cs typeface="Andalus" panose="02020603050405020304" pitchFamily="18" charset="-78"/>
              </a:rPr>
              <a:t>bidang</a:t>
            </a:r>
            <a:r>
              <a:rPr lang="en-US" sz="2300" dirty="0">
                <a:solidFill>
                  <a:srgbClr val="191919"/>
                </a:solidFill>
                <a:latin typeface="Andalus" panose="02020603050405020304" pitchFamily="18" charset="-78"/>
                <a:cs typeface="Andalus" panose="02020603050405020304" pitchFamily="18" charset="-78"/>
              </a:rPr>
              <a:t> </a:t>
            </a:r>
            <a:r>
              <a:rPr lang="en-US" sz="2300" dirty="0" err="1">
                <a:solidFill>
                  <a:srgbClr val="191919"/>
                </a:solidFill>
                <a:latin typeface="Andalus" panose="02020603050405020304" pitchFamily="18" charset="-78"/>
                <a:cs typeface="Andalus" panose="02020603050405020304" pitchFamily="18" charset="-78"/>
              </a:rPr>
              <a:t>ilmu</a:t>
            </a:r>
            <a:r>
              <a:rPr lang="en-US" sz="2300" dirty="0">
                <a:solidFill>
                  <a:srgbClr val="191919"/>
                </a:solidFill>
                <a:latin typeface="Andalus" panose="02020603050405020304" pitchFamily="18" charset="-78"/>
                <a:cs typeface="Andalus" panose="02020603050405020304" pitchFamily="18" charset="-78"/>
              </a:rPr>
              <a:t> </a:t>
            </a:r>
            <a:r>
              <a:rPr lang="en-US" sz="2300" dirty="0" err="1">
                <a:solidFill>
                  <a:srgbClr val="191919"/>
                </a:solidFill>
                <a:latin typeface="Andalus" panose="02020603050405020304" pitchFamily="18" charset="-78"/>
                <a:cs typeface="Andalus" panose="02020603050405020304" pitchFamily="18" charset="-78"/>
              </a:rPr>
              <a:t>ekonomi</a:t>
            </a:r>
            <a:r>
              <a:rPr lang="en-US" sz="2300" dirty="0">
                <a:solidFill>
                  <a:srgbClr val="191919"/>
                </a:solidFill>
                <a:latin typeface="Andalus" panose="02020603050405020304" pitchFamily="18" charset="-78"/>
                <a:cs typeface="Andalus" panose="02020603050405020304" pitchFamily="18" charset="-78"/>
              </a:rPr>
              <a:t>/</a:t>
            </a:r>
            <a:r>
              <a:rPr lang="en-US" sz="2300" dirty="0" err="1">
                <a:solidFill>
                  <a:srgbClr val="191919"/>
                </a:solidFill>
                <a:latin typeface="Andalus" panose="02020603050405020304" pitchFamily="18" charset="-78"/>
                <a:cs typeface="Andalus" panose="02020603050405020304" pitchFamily="18" charset="-78"/>
              </a:rPr>
              <a:t>akutansi</a:t>
            </a:r>
            <a:endParaRPr lang="en-US" sz="2300" dirty="0">
              <a:solidFill>
                <a:srgbClr val="191919"/>
              </a:solidFill>
              <a:latin typeface="Andalus" panose="02020603050405020304" pitchFamily="18" charset="-78"/>
              <a:cs typeface="Andalus" panose="02020603050405020304" pitchFamily="18" charset="-78"/>
            </a:endParaRPr>
          </a:p>
          <a:p>
            <a:pPr marL="2957513" indent="-2957513" eaLnBrk="1" hangingPunct="1">
              <a:spcBef>
                <a:spcPts val="0"/>
              </a:spcBef>
              <a:buClr>
                <a:schemeClr val="hlink"/>
              </a:buClr>
              <a:buSzPct val="60000"/>
              <a:buFont typeface="Wingdings" pitchFamily="2" charset="2"/>
              <a:buNone/>
              <a:defRPr/>
            </a:pPr>
            <a:r>
              <a:rPr lang="id-ID" sz="2300" dirty="0">
                <a:solidFill>
                  <a:srgbClr val="191919"/>
                </a:solidFill>
                <a:latin typeface="Andalus" panose="02020603050405020304" pitchFamily="18" charset="-78"/>
                <a:cs typeface="Andalus" panose="02020603050405020304" pitchFamily="18" charset="-78"/>
              </a:rPr>
              <a:t>                                  </a:t>
            </a:r>
            <a:r>
              <a:rPr lang="en-US" sz="2300" dirty="0">
                <a:solidFill>
                  <a:srgbClr val="191919"/>
                </a:solidFill>
                <a:latin typeface="Andalus" panose="02020603050405020304" pitchFamily="18" charset="-78"/>
                <a:cs typeface="Andalus" panose="02020603050405020304" pitchFamily="18" charset="-78"/>
              </a:rPr>
              <a:t>- GB </a:t>
            </a:r>
            <a:r>
              <a:rPr lang="en-US" sz="2300" dirty="0" err="1">
                <a:solidFill>
                  <a:srgbClr val="191919"/>
                </a:solidFill>
                <a:latin typeface="Andalus" panose="02020603050405020304" pitchFamily="18" charset="-78"/>
                <a:cs typeface="Andalus" panose="02020603050405020304" pitchFamily="18" charset="-78"/>
              </a:rPr>
              <a:t>ahli</a:t>
            </a:r>
            <a:r>
              <a:rPr lang="en-US" sz="2300" dirty="0">
                <a:solidFill>
                  <a:srgbClr val="191919"/>
                </a:solidFill>
                <a:latin typeface="Andalus" panose="02020603050405020304" pitchFamily="18" charset="-78"/>
                <a:cs typeface="Andalus" panose="02020603050405020304" pitchFamily="18" charset="-78"/>
              </a:rPr>
              <a:t> </a:t>
            </a:r>
            <a:r>
              <a:rPr lang="en-US" sz="2300" dirty="0" err="1">
                <a:solidFill>
                  <a:srgbClr val="191919"/>
                </a:solidFill>
                <a:latin typeface="Andalus" panose="02020603050405020304" pitchFamily="18" charset="-78"/>
                <a:cs typeface="Andalus" panose="02020603050405020304" pitchFamily="18" charset="-78"/>
              </a:rPr>
              <a:t>akutansi</a:t>
            </a:r>
            <a:r>
              <a:rPr lang="en-US" sz="2300" dirty="0">
                <a:solidFill>
                  <a:srgbClr val="191919"/>
                </a:solidFill>
                <a:latin typeface="Andalus" panose="02020603050405020304" pitchFamily="18" charset="-78"/>
                <a:cs typeface="Andalus" panose="02020603050405020304" pitchFamily="18" charset="-78"/>
              </a:rPr>
              <a:t> </a:t>
            </a:r>
            <a:r>
              <a:rPr lang="en-US" sz="2300" i="1" dirty="0">
                <a:solidFill>
                  <a:srgbClr val="191919"/>
                </a:solidFill>
                <a:latin typeface="Andalus" panose="02020603050405020304" pitchFamily="18" charset="-78"/>
                <a:cs typeface="Andalus" panose="02020603050405020304" pitchFamily="18" charset="-78"/>
              </a:rPr>
              <a:t>(</a:t>
            </a:r>
            <a:r>
              <a:rPr lang="en-US" sz="2300" b="1" i="1" dirty="0" err="1">
                <a:solidFill>
                  <a:srgbClr val="191919"/>
                </a:solidFill>
                <a:latin typeface="Andalus" panose="02020603050405020304" pitchFamily="18" charset="-78"/>
                <a:cs typeface="Andalus" panose="02020603050405020304" pitchFamily="18" charset="-78"/>
              </a:rPr>
              <a:t>bila</a:t>
            </a:r>
            <a:r>
              <a:rPr lang="en-US" sz="2300" b="1" i="1" dirty="0">
                <a:solidFill>
                  <a:srgbClr val="191919"/>
                </a:solidFill>
                <a:latin typeface="Andalus" panose="02020603050405020304" pitchFamily="18" charset="-78"/>
                <a:cs typeface="Andalus" panose="02020603050405020304" pitchFamily="18" charset="-78"/>
              </a:rPr>
              <a:t> </a:t>
            </a:r>
            <a:r>
              <a:rPr lang="en-US" sz="2300" b="1" i="1" dirty="0" err="1">
                <a:solidFill>
                  <a:srgbClr val="191919"/>
                </a:solidFill>
                <a:latin typeface="Andalus" panose="02020603050405020304" pitchFamily="18" charset="-78"/>
                <a:cs typeface="Andalus" panose="02020603050405020304" pitchFamily="18" charset="-78"/>
              </a:rPr>
              <a:t>Disertasinya</a:t>
            </a:r>
            <a:r>
              <a:rPr lang="en-US" sz="2300" b="1" i="1" dirty="0">
                <a:solidFill>
                  <a:srgbClr val="191919"/>
                </a:solidFill>
                <a:latin typeface="Andalus" panose="02020603050405020304" pitchFamily="18" charset="-78"/>
                <a:cs typeface="Andalus" panose="02020603050405020304" pitchFamily="18" charset="-78"/>
              </a:rPr>
              <a:t> t</a:t>
            </a:r>
            <a:r>
              <a:rPr lang="id-ID" sz="2300" b="1" i="1" dirty="0">
                <a:solidFill>
                  <a:srgbClr val="191919"/>
                </a:solidFill>
                <a:latin typeface="Andalus" panose="02020603050405020304" pitchFamily="18" charset="-78"/>
                <a:cs typeface="Andalus" panose="02020603050405020304" pitchFamily="18" charset="-78"/>
              </a:rPr>
              <a:t>entan</a:t>
            </a:r>
            <a:r>
              <a:rPr lang="en-US" sz="2300" b="1" i="1" dirty="0">
                <a:solidFill>
                  <a:srgbClr val="191919"/>
                </a:solidFill>
                <a:latin typeface="Andalus" panose="02020603050405020304" pitchFamily="18" charset="-78"/>
                <a:cs typeface="Andalus" panose="02020603050405020304" pitchFamily="18" charset="-78"/>
              </a:rPr>
              <a:t>g </a:t>
            </a:r>
            <a:r>
              <a:rPr lang="id-ID" sz="2300" b="1" i="1" dirty="0">
                <a:solidFill>
                  <a:srgbClr val="191919"/>
                </a:solidFill>
                <a:latin typeface="Andalus" panose="02020603050405020304" pitchFamily="18" charset="-78"/>
                <a:cs typeface="Andalus" panose="02020603050405020304" pitchFamily="18" charset="-78"/>
              </a:rPr>
              <a:t>A</a:t>
            </a:r>
            <a:r>
              <a:rPr lang="en-US" sz="2300" b="1" i="1" dirty="0" err="1">
                <a:solidFill>
                  <a:srgbClr val="191919"/>
                </a:solidFill>
                <a:latin typeface="Andalus" panose="02020603050405020304" pitchFamily="18" charset="-78"/>
                <a:cs typeface="Andalus" panose="02020603050405020304" pitchFamily="18" charset="-78"/>
              </a:rPr>
              <a:t>kutansi</a:t>
            </a:r>
            <a:r>
              <a:rPr lang="en-US" sz="2300" b="1" i="1" dirty="0">
                <a:solidFill>
                  <a:srgbClr val="191919"/>
                </a:solidFill>
                <a:latin typeface="Andalus" panose="02020603050405020304" pitchFamily="18" charset="-78"/>
                <a:cs typeface="Andalus" panose="02020603050405020304" pitchFamily="18" charset="-78"/>
              </a:rPr>
              <a:t>)</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0" y="80963"/>
            <a:ext cx="9144000" cy="6889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 name="Title 1"/>
          <p:cNvSpPr txBox="1">
            <a:spLocks/>
          </p:cNvSpPr>
          <p:nvPr/>
        </p:nvSpPr>
        <p:spPr>
          <a:xfrm>
            <a:off x="323850" y="115888"/>
            <a:ext cx="8642350" cy="654050"/>
          </a:xfrm>
          <a:prstGeom prst="rect">
            <a:avLst/>
          </a:prstGeom>
          <a:solidFill>
            <a:srgbClr val="FFFF00"/>
          </a:solidFill>
        </p:spPr>
        <p:txBody>
          <a:bodyPr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id-ID" sz="2600" b="1" dirty="0" smtClean="0">
                <a:solidFill>
                  <a:schemeClr val="accent1">
                    <a:lumMod val="50000"/>
                  </a:schemeClr>
                </a:solidFill>
                <a:latin typeface="Agency FB" panose="020B0503020202020204" pitchFamily="34" charset="0"/>
              </a:rPr>
              <a:t>Matrik Keterkaitan bidang Ilmu S3, Karya Ilmiah dan Penugasan Profesor</a:t>
            </a:r>
            <a:endParaRPr lang="en-US" sz="2600" b="1" dirty="0">
              <a:solidFill>
                <a:schemeClr val="accent1">
                  <a:lumMod val="50000"/>
                </a:schemeClr>
              </a:solidFill>
              <a:latin typeface="Agency FB" panose="020B0503020202020204" pitchFamily="34" charset="0"/>
            </a:endParaRPr>
          </a:p>
        </p:txBody>
      </p:sp>
      <p:graphicFrame>
        <p:nvGraphicFramePr>
          <p:cNvPr id="6" name="Table 5"/>
          <p:cNvGraphicFramePr>
            <a:graphicFrameLocks noGrp="1"/>
          </p:cNvGraphicFramePr>
          <p:nvPr/>
        </p:nvGraphicFramePr>
        <p:xfrm>
          <a:off x="44450" y="873125"/>
          <a:ext cx="9099613" cy="6388932"/>
        </p:xfrm>
        <a:graphic>
          <a:graphicData uri="http://schemas.openxmlformats.org/drawingml/2006/table">
            <a:tbl>
              <a:tblPr firstRow="1" bandRow="1">
                <a:tableStyleId>{5C22544A-7EE6-4342-B048-85BDC9FD1C3A}</a:tableStyleId>
              </a:tblPr>
              <a:tblGrid>
                <a:gridCol w="471968"/>
                <a:gridCol w="623421"/>
                <a:gridCol w="341007"/>
                <a:gridCol w="692969"/>
                <a:gridCol w="755161"/>
                <a:gridCol w="3176631"/>
                <a:gridCol w="3038456"/>
              </a:tblGrid>
              <a:tr h="326672">
                <a:tc rowSpan="2">
                  <a:txBody>
                    <a:bodyPr/>
                    <a:lstStyle/>
                    <a:p>
                      <a:pPr algn="ctr"/>
                      <a:r>
                        <a:rPr lang="id-ID" sz="1800" b="1" dirty="0" smtClean="0">
                          <a:solidFill>
                            <a:schemeClr val="tx1"/>
                          </a:solidFill>
                          <a:latin typeface="Agency FB" panose="020B0503020202020204" pitchFamily="34" charset="0"/>
                        </a:rPr>
                        <a:t>No.</a:t>
                      </a:r>
                      <a:endParaRPr lang="id-ID" sz="1800" b="1" dirty="0">
                        <a:solidFill>
                          <a:schemeClr val="tx1"/>
                        </a:solidFill>
                        <a:latin typeface="Agency FB" panose="020B0503020202020204" pitchFamily="34" charset="0"/>
                      </a:endParaRPr>
                    </a:p>
                  </a:txBody>
                  <a:tcPr marL="91446" marR="91446" marT="45719" marB="45719" anchor="ctr"/>
                </a:tc>
                <a:tc gridSpan="4">
                  <a:txBody>
                    <a:bodyPr/>
                    <a:lstStyle/>
                    <a:p>
                      <a:pPr algn="ctr"/>
                      <a:r>
                        <a:rPr lang="id-ID" sz="1800" b="1" dirty="0" smtClean="0">
                          <a:solidFill>
                            <a:schemeClr val="tx1"/>
                          </a:solidFill>
                          <a:latin typeface="Agency FB" panose="020B0503020202020204" pitchFamily="34" charset="0"/>
                        </a:rPr>
                        <a:t>Bidang Ilmu</a:t>
                      </a:r>
                      <a:endParaRPr lang="id-ID" sz="1800" b="1" dirty="0">
                        <a:solidFill>
                          <a:schemeClr val="tx1"/>
                        </a:solidFill>
                        <a:latin typeface="Agency FB" panose="020B0503020202020204" pitchFamily="34" charset="0"/>
                      </a:endParaRPr>
                    </a:p>
                  </a:txBody>
                  <a:tcPr marL="91446" marR="91446" marT="45719" marB="45719" anchor="ctr"/>
                </a:tc>
                <a:tc hMerge="1">
                  <a:txBody>
                    <a:bodyPr/>
                    <a:lstStyle/>
                    <a:p>
                      <a:endParaRPr lang="id-ID" dirty="0"/>
                    </a:p>
                  </a:txBody>
                  <a:tcPr/>
                </a:tc>
                <a:tc hMerge="1">
                  <a:txBody>
                    <a:bodyPr/>
                    <a:lstStyle/>
                    <a:p>
                      <a:endParaRPr lang="id-ID" dirty="0"/>
                    </a:p>
                  </a:txBody>
                  <a:tcPr/>
                </a:tc>
                <a:tc hMerge="1">
                  <a:txBody>
                    <a:bodyPr/>
                    <a:lstStyle/>
                    <a:p>
                      <a:endParaRPr lang="id-ID" dirty="0"/>
                    </a:p>
                  </a:txBody>
                  <a:tcPr/>
                </a:tc>
                <a:tc rowSpan="2">
                  <a:txBody>
                    <a:bodyPr/>
                    <a:lstStyle/>
                    <a:p>
                      <a:pPr algn="ctr"/>
                      <a:r>
                        <a:rPr lang="id-ID" sz="1800" b="1" dirty="0" smtClean="0">
                          <a:solidFill>
                            <a:schemeClr val="tx1"/>
                          </a:solidFill>
                          <a:latin typeface="Agency FB" panose="020B0503020202020204" pitchFamily="34" charset="0"/>
                        </a:rPr>
                        <a:t>Keterangan</a:t>
                      </a:r>
                      <a:endParaRPr lang="id-ID" sz="1800" b="1" dirty="0">
                        <a:solidFill>
                          <a:schemeClr val="tx1"/>
                        </a:solidFill>
                        <a:latin typeface="Agency FB" panose="020B0503020202020204" pitchFamily="34" charset="0"/>
                      </a:endParaRPr>
                    </a:p>
                  </a:txBody>
                  <a:tcPr marL="91446" marR="91446" marT="45719" marB="45719" anchor="ctr"/>
                </a:tc>
                <a:tc rowSpan="2">
                  <a:txBody>
                    <a:bodyPr/>
                    <a:lstStyle/>
                    <a:p>
                      <a:pPr algn="ctr"/>
                      <a:r>
                        <a:rPr lang="id-ID" sz="1800" b="1" dirty="0" smtClean="0">
                          <a:solidFill>
                            <a:schemeClr val="tx1"/>
                          </a:solidFill>
                          <a:latin typeface="Agency FB" panose="020B0503020202020204" pitchFamily="34" charset="0"/>
                        </a:rPr>
                        <a:t>Kesimpulan</a:t>
                      </a:r>
                      <a:endParaRPr lang="id-ID" sz="1800" b="1" dirty="0">
                        <a:solidFill>
                          <a:schemeClr val="tx1"/>
                        </a:solidFill>
                        <a:latin typeface="Agency FB" panose="020B0503020202020204" pitchFamily="34" charset="0"/>
                      </a:endParaRPr>
                    </a:p>
                  </a:txBody>
                  <a:tcPr marL="91446" marR="91446" marT="45719" marB="45719" anchor="ctr"/>
                </a:tc>
              </a:tr>
              <a:tr h="816684">
                <a:tc vMerge="1">
                  <a:txBody>
                    <a:bodyPr/>
                    <a:lstStyle/>
                    <a:p>
                      <a:endParaRPr lang="id-ID" dirty="0"/>
                    </a:p>
                  </a:txBody>
                  <a:tcPr/>
                </a:tc>
                <a:tc>
                  <a:txBody>
                    <a:bodyPr/>
                    <a:lstStyle/>
                    <a:p>
                      <a:pPr algn="ctr"/>
                      <a:r>
                        <a:rPr lang="id-ID" sz="1800" b="1" dirty="0" smtClean="0">
                          <a:latin typeface="Agency FB" panose="020B0503020202020204" pitchFamily="34" charset="0"/>
                        </a:rPr>
                        <a:t>Sebelum</a:t>
                      </a:r>
                    </a:p>
                    <a:p>
                      <a:pPr algn="ctr"/>
                      <a:r>
                        <a:rPr lang="id-ID" sz="1800" b="1" dirty="0" smtClean="0">
                          <a:latin typeface="Agency FB" panose="020B0503020202020204" pitchFamily="34" charset="0"/>
                        </a:rPr>
                        <a:t>S3</a:t>
                      </a:r>
                      <a:endParaRPr lang="id-ID" sz="1800" b="1" dirty="0">
                        <a:latin typeface="Agency FB" panose="020B0503020202020204" pitchFamily="34" charset="0"/>
                      </a:endParaRPr>
                    </a:p>
                  </a:txBody>
                  <a:tcPr marL="91446" marR="91446" marT="45719" marB="45719" anchor="ctr">
                    <a:solidFill>
                      <a:schemeClr val="tx2"/>
                    </a:solidFill>
                  </a:tcPr>
                </a:tc>
                <a:tc>
                  <a:txBody>
                    <a:bodyPr/>
                    <a:lstStyle/>
                    <a:p>
                      <a:pPr algn="ctr"/>
                      <a:r>
                        <a:rPr lang="id-ID" sz="1800" b="1" dirty="0" smtClean="0">
                          <a:latin typeface="Agency FB" panose="020B0503020202020204" pitchFamily="34" charset="0"/>
                        </a:rPr>
                        <a:t>S3</a:t>
                      </a:r>
                      <a:endParaRPr lang="id-ID" sz="1800" b="1" dirty="0">
                        <a:latin typeface="Agency FB" panose="020B0503020202020204" pitchFamily="34" charset="0"/>
                      </a:endParaRPr>
                    </a:p>
                  </a:txBody>
                  <a:tcPr marL="91446" marR="91446" marT="45719" marB="45719" anchor="ctr">
                    <a:solidFill>
                      <a:schemeClr val="tx2"/>
                    </a:solidFill>
                  </a:tcPr>
                </a:tc>
                <a:tc>
                  <a:txBody>
                    <a:bodyPr/>
                    <a:lstStyle/>
                    <a:p>
                      <a:pPr algn="ctr"/>
                      <a:r>
                        <a:rPr lang="id-ID" sz="1800" b="1" dirty="0" smtClean="0">
                          <a:latin typeface="Agency FB" panose="020B0503020202020204" pitchFamily="34" charset="0"/>
                        </a:rPr>
                        <a:t>Karya Ilmiah</a:t>
                      </a:r>
                      <a:endParaRPr lang="id-ID" sz="1800" b="1" dirty="0">
                        <a:latin typeface="Agency FB" panose="020B0503020202020204" pitchFamily="34" charset="0"/>
                      </a:endParaRPr>
                    </a:p>
                  </a:txBody>
                  <a:tcPr marL="91446" marR="91446" marT="45719" marB="45719" anchor="ctr">
                    <a:solidFill>
                      <a:schemeClr val="tx2"/>
                    </a:solidFill>
                  </a:tcPr>
                </a:tc>
                <a:tc>
                  <a:txBody>
                    <a:bodyPr/>
                    <a:lstStyle/>
                    <a:p>
                      <a:pPr algn="ctr"/>
                      <a:r>
                        <a:rPr lang="id-ID" sz="1800" b="1" dirty="0" smtClean="0">
                          <a:latin typeface="Agency FB" panose="020B0503020202020204" pitchFamily="34" charset="0"/>
                        </a:rPr>
                        <a:t>Penugasan Prof</a:t>
                      </a:r>
                      <a:endParaRPr lang="id-ID" sz="1800" b="1" dirty="0">
                        <a:latin typeface="Agency FB" panose="020B0503020202020204" pitchFamily="34" charset="0"/>
                      </a:endParaRPr>
                    </a:p>
                  </a:txBody>
                  <a:tcPr marL="91446" marR="91446" marT="45719" marB="45719" anchor="ctr">
                    <a:solidFill>
                      <a:schemeClr val="tx2"/>
                    </a:solidFill>
                  </a:tcPr>
                </a:tc>
                <a:tc vMerge="1">
                  <a:txBody>
                    <a:bodyPr/>
                    <a:lstStyle/>
                    <a:p>
                      <a:endParaRPr lang="id-ID" dirty="0"/>
                    </a:p>
                  </a:txBody>
                  <a:tcPr/>
                </a:tc>
                <a:tc vMerge="1">
                  <a:txBody>
                    <a:bodyPr/>
                    <a:lstStyle/>
                    <a:p>
                      <a:endParaRPr lang="id-ID" dirty="0"/>
                    </a:p>
                  </a:txBody>
                  <a:tcPr/>
                </a:tc>
              </a:tr>
              <a:tr h="526224">
                <a:tc>
                  <a:txBody>
                    <a:bodyPr/>
                    <a:lstStyle/>
                    <a:p>
                      <a:pPr algn="ctr"/>
                      <a:r>
                        <a:rPr lang="id-ID" sz="1600" b="1" dirty="0" smtClean="0">
                          <a:latin typeface="Agency FB" panose="020B0503020202020204" pitchFamily="34" charset="0"/>
                        </a:rPr>
                        <a:t>1.</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l"/>
                      <a:r>
                        <a:rPr lang="id-ID" sz="1600" dirty="0" smtClean="0">
                          <a:latin typeface="Agency FB" panose="020B0503020202020204" pitchFamily="34" charset="0"/>
                        </a:rPr>
                        <a:t>Bidang ilmu sebelum S3</a:t>
                      </a:r>
                      <a:r>
                        <a:rPr lang="id-ID" sz="1600" baseline="0" dirty="0" smtClean="0">
                          <a:latin typeface="Agency FB" panose="020B0503020202020204" pitchFamily="34" charset="0"/>
                        </a:rPr>
                        <a:t> dan Pend. S3 </a:t>
                      </a:r>
                      <a:r>
                        <a:rPr lang="id-ID" sz="1600" dirty="0" smtClean="0">
                          <a:latin typeface="Agency FB" panose="020B0503020202020204" pitchFamily="34" charset="0"/>
                        </a:rPr>
                        <a:t>sesuai dengan karya ilmiah</a:t>
                      </a:r>
                      <a:r>
                        <a:rPr lang="id-ID" sz="1600" baseline="0" dirty="0" smtClean="0">
                          <a:latin typeface="Agency FB" panose="020B0503020202020204" pitchFamily="34" charset="0"/>
                        </a:rPr>
                        <a:t> dan bidang ilmu penugasan</a:t>
                      </a:r>
                      <a:endParaRPr lang="id-ID" sz="1600" dirty="0">
                        <a:latin typeface="Agency FB" panose="020B0503020202020204" pitchFamily="34" charset="0"/>
                      </a:endParaRPr>
                    </a:p>
                  </a:txBody>
                  <a:tcPr marL="91446" marR="91446" marT="45719" marB="45719"/>
                </a:tc>
                <a:tc>
                  <a:txBody>
                    <a:bodyPr/>
                    <a:lstStyle/>
                    <a:p>
                      <a:pPr algn="l"/>
                      <a:r>
                        <a:rPr lang="id-ID" sz="1600" dirty="0" smtClean="0">
                          <a:latin typeface="Agency FB" panose="020B0503020202020204" pitchFamily="34" charset="0"/>
                        </a:rPr>
                        <a:t>Disetujui</a:t>
                      </a:r>
                      <a:r>
                        <a:rPr lang="id-ID" sz="1600" baseline="0" dirty="0" smtClean="0">
                          <a:latin typeface="Agency FB" panose="020B0503020202020204" pitchFamily="34" charset="0"/>
                        </a:rPr>
                        <a:t> untuk menjadi Prof. Sesuai bid. ilmunya</a:t>
                      </a:r>
                      <a:endParaRPr lang="id-ID" sz="1600" dirty="0">
                        <a:latin typeface="Agency FB" panose="020B0503020202020204" pitchFamily="34" charset="0"/>
                      </a:endParaRPr>
                    </a:p>
                  </a:txBody>
                  <a:tcPr marL="91446" marR="91446" marT="45719" marB="45719"/>
                </a:tc>
              </a:tr>
              <a:tr h="669088">
                <a:tc>
                  <a:txBody>
                    <a:bodyPr/>
                    <a:lstStyle/>
                    <a:p>
                      <a:pPr algn="ctr"/>
                      <a:r>
                        <a:rPr lang="id-ID" sz="1600" b="1" dirty="0" smtClean="0">
                          <a:latin typeface="Agency FB" panose="020B0503020202020204" pitchFamily="34" charset="0"/>
                        </a:rPr>
                        <a:t>2.</a:t>
                      </a:r>
                      <a:endParaRPr lang="id-ID" sz="1600" b="1" dirty="0">
                        <a:latin typeface="Agency FB" panose="020B0503020202020204" pitchFamily="34" charset="0"/>
                      </a:endParaRPr>
                    </a:p>
                  </a:txBody>
                  <a:tcPr marL="91446" marR="91446" marT="45719" marB="45719"/>
                </a:tc>
                <a:tc>
                  <a:txBody>
                    <a:bodyPr/>
                    <a:lstStyle/>
                    <a:p>
                      <a:pPr algn="ctr"/>
                      <a:r>
                        <a:rPr lang="id-ID" sz="1600" b="1"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ctr"/>
                      <a:r>
                        <a:rPr lang="id-ID" sz="1600" b="1"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B</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l"/>
                      <a:r>
                        <a:rPr lang="id-ID" sz="1600" dirty="0" smtClean="0">
                          <a:latin typeface="Agency FB" panose="020B0503020202020204" pitchFamily="34" charset="0"/>
                        </a:rPr>
                        <a:t>Bidang ilmu sebelum S3</a:t>
                      </a:r>
                      <a:r>
                        <a:rPr lang="id-ID" sz="1600" baseline="0" dirty="0" smtClean="0">
                          <a:latin typeface="Agency FB" panose="020B0503020202020204" pitchFamily="34" charset="0"/>
                        </a:rPr>
                        <a:t> dan Pend. S3 </a:t>
                      </a:r>
                      <a:r>
                        <a:rPr lang="id-ID" sz="1600" dirty="0" smtClean="0">
                          <a:latin typeface="Agency FB" panose="020B0503020202020204" pitchFamily="34" charset="0"/>
                        </a:rPr>
                        <a:t>sesuai, tapi karya ilmiah tidak sesuai dengan penugasan</a:t>
                      </a:r>
                      <a:r>
                        <a:rPr lang="id-ID" sz="1600" baseline="0" dirty="0" smtClean="0">
                          <a:latin typeface="Agency FB" panose="020B0503020202020204" pitchFamily="34" charset="0"/>
                        </a:rPr>
                        <a:t> tidak sesuai</a:t>
                      </a:r>
                      <a:endParaRPr lang="id-ID" sz="1600" dirty="0">
                        <a:latin typeface="Agency FB" panose="020B0503020202020204" pitchFamily="34" charset="0"/>
                      </a:endParaRPr>
                    </a:p>
                  </a:txBody>
                  <a:tcPr marL="91446" marR="91446" marT="45719" marB="4571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600" dirty="0" smtClean="0">
                          <a:latin typeface="Agency FB" panose="020B0503020202020204" pitchFamily="34" charset="0"/>
                        </a:rPr>
                        <a:t>Ditolak </a:t>
                      </a:r>
                      <a:r>
                        <a:rPr lang="id-ID" sz="1600" baseline="0" dirty="0" smtClean="0">
                          <a:latin typeface="Agency FB" panose="020B0503020202020204" pitchFamily="34" charset="0"/>
                        </a:rPr>
                        <a:t>untuk menjadi Prof. </a:t>
                      </a:r>
                      <a:endParaRPr lang="id-ID" sz="1600" dirty="0" smtClean="0">
                        <a:latin typeface="Agency FB" panose="020B0503020202020204" pitchFamily="34" charset="0"/>
                      </a:endParaRPr>
                    </a:p>
                    <a:p>
                      <a:pPr algn="l"/>
                      <a:endParaRPr lang="id-ID" sz="1600" dirty="0">
                        <a:latin typeface="Agency FB" panose="020B0503020202020204" pitchFamily="34" charset="0"/>
                      </a:endParaRPr>
                    </a:p>
                  </a:txBody>
                  <a:tcPr marL="91446" marR="91446" marT="45719" marB="45719"/>
                </a:tc>
              </a:tr>
              <a:tr h="526224">
                <a:tc>
                  <a:txBody>
                    <a:bodyPr/>
                    <a:lstStyle/>
                    <a:p>
                      <a:pPr algn="ctr"/>
                      <a:r>
                        <a:rPr lang="id-ID" sz="1600" b="1" dirty="0" smtClean="0">
                          <a:latin typeface="Agency FB" panose="020B0503020202020204" pitchFamily="34" charset="0"/>
                        </a:rPr>
                        <a:t>3.</a:t>
                      </a:r>
                      <a:endParaRPr lang="id-ID" sz="1600" b="1" dirty="0">
                        <a:latin typeface="Agency FB" panose="020B0503020202020204" pitchFamily="34" charset="0"/>
                      </a:endParaRPr>
                    </a:p>
                  </a:txBody>
                  <a:tcPr marL="91446" marR="91446" marT="45719" marB="45719"/>
                </a:tc>
                <a:tc>
                  <a:txBody>
                    <a:bodyPr/>
                    <a:lstStyle/>
                    <a:p>
                      <a:pPr algn="ctr"/>
                      <a:r>
                        <a:rPr lang="id-ID" sz="1600" b="1"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B</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B</a:t>
                      </a:r>
                      <a:endParaRPr lang="id-ID" sz="1600" b="1" dirty="0">
                        <a:latin typeface="Agency FB" panose="020B0503020202020204" pitchFamily="34" charset="0"/>
                      </a:endParaRPr>
                    </a:p>
                  </a:txBody>
                  <a:tcPr marL="91446" marR="91446" marT="45719" marB="4571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600" dirty="0" smtClean="0">
                          <a:latin typeface="Agency FB" panose="020B0503020202020204" pitchFamily="34" charset="0"/>
                        </a:rPr>
                        <a:t>Bidang ilmu sebelum S3</a:t>
                      </a:r>
                      <a:r>
                        <a:rPr lang="id-ID" sz="1600" baseline="0" dirty="0" smtClean="0">
                          <a:latin typeface="Agency FB" panose="020B0503020202020204" pitchFamily="34" charset="0"/>
                        </a:rPr>
                        <a:t> dan Pend. S3 </a:t>
                      </a:r>
                      <a:r>
                        <a:rPr lang="id-ID" sz="1600" dirty="0" smtClean="0">
                          <a:latin typeface="Agency FB" panose="020B0503020202020204" pitchFamily="34" charset="0"/>
                        </a:rPr>
                        <a:t>sesuai, tapi karya ilmiah dan penugasan</a:t>
                      </a:r>
                      <a:r>
                        <a:rPr lang="id-ID" sz="1600" baseline="0" dirty="0" smtClean="0">
                          <a:latin typeface="Agency FB" panose="020B0503020202020204" pitchFamily="34" charset="0"/>
                        </a:rPr>
                        <a:t> tidak sesuai</a:t>
                      </a:r>
                      <a:endParaRPr lang="id-ID" sz="1600" dirty="0">
                        <a:latin typeface="Agency FB" panose="020B0503020202020204" pitchFamily="34" charset="0"/>
                      </a:endParaRPr>
                    </a:p>
                  </a:txBody>
                  <a:tcPr marL="91446" marR="91446" marT="45719" marB="4571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600" dirty="0" smtClean="0">
                          <a:latin typeface="Agency FB" panose="020B0503020202020204" pitchFamily="34" charset="0"/>
                        </a:rPr>
                        <a:t>Ditolak </a:t>
                      </a:r>
                      <a:r>
                        <a:rPr lang="id-ID" sz="1600" baseline="0" dirty="0" smtClean="0">
                          <a:latin typeface="Agency FB" panose="020B0503020202020204" pitchFamily="34" charset="0"/>
                        </a:rPr>
                        <a:t>untuk menjadi Prof. </a:t>
                      </a:r>
                      <a:endParaRPr lang="id-ID" sz="1600" dirty="0" smtClean="0">
                        <a:latin typeface="Agency FB" panose="020B0503020202020204" pitchFamily="34" charset="0"/>
                      </a:endParaRPr>
                    </a:p>
                    <a:p>
                      <a:pPr algn="l"/>
                      <a:endParaRPr lang="id-ID" sz="1600" dirty="0">
                        <a:latin typeface="Agency FB" panose="020B0503020202020204" pitchFamily="34" charset="0"/>
                      </a:endParaRPr>
                    </a:p>
                  </a:txBody>
                  <a:tcPr marL="91446" marR="91446" marT="45719" marB="45719"/>
                </a:tc>
              </a:tr>
              <a:tr h="993986">
                <a:tc>
                  <a:txBody>
                    <a:bodyPr/>
                    <a:lstStyle/>
                    <a:p>
                      <a:pPr algn="ctr"/>
                      <a:r>
                        <a:rPr lang="id-ID" sz="1600" b="1" dirty="0" smtClean="0">
                          <a:latin typeface="Agency FB" panose="020B0503020202020204" pitchFamily="34" charset="0"/>
                        </a:rPr>
                        <a:t>4.</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ctr"/>
                      <a:r>
                        <a:rPr lang="id-ID" sz="1600" b="1" smtClean="0">
                          <a:latin typeface="Agency FB" panose="020B0503020202020204" pitchFamily="34" charset="0"/>
                        </a:rPr>
                        <a:t>B</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B</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B</a:t>
                      </a:r>
                      <a:endParaRPr lang="id-ID" sz="1600" b="1" dirty="0">
                        <a:latin typeface="Agency FB" panose="020B0503020202020204" pitchFamily="34" charset="0"/>
                      </a:endParaRPr>
                    </a:p>
                  </a:txBody>
                  <a:tcPr marL="91446" marR="91446" marT="45719" marB="45719"/>
                </a:tc>
                <a:tc>
                  <a:txBody>
                    <a:bodyPr/>
                    <a:lstStyle/>
                    <a:p>
                      <a:pPr algn="l"/>
                      <a:r>
                        <a:rPr lang="id-ID" sz="1600" dirty="0" smtClean="0">
                          <a:latin typeface="Agency FB" panose="020B0503020202020204" pitchFamily="34" charset="0"/>
                        </a:rPr>
                        <a:t>Bidang ilmu sebleum S3 tidak sesuai dg Bid. ilmu S3, tapi karya ilmiah sesuai</a:t>
                      </a:r>
                      <a:r>
                        <a:rPr lang="id-ID" sz="1600" baseline="0" dirty="0" smtClean="0">
                          <a:latin typeface="Agency FB" panose="020B0503020202020204" pitchFamily="34" charset="0"/>
                        </a:rPr>
                        <a:t> dengan penugasan </a:t>
                      </a:r>
                      <a:endParaRPr lang="id-ID" sz="1600" dirty="0" smtClean="0">
                        <a:latin typeface="Agency FB" panose="020B0503020202020204" pitchFamily="34" charset="0"/>
                      </a:endParaRPr>
                    </a:p>
                  </a:txBody>
                  <a:tcPr marL="91446" marR="91446" marT="45719" marB="45719"/>
                </a:tc>
                <a:tc>
                  <a:txBody>
                    <a:bodyPr/>
                    <a:lstStyle/>
                    <a:p>
                      <a:pPr algn="l"/>
                      <a:r>
                        <a:rPr lang="id-ID" sz="1600" dirty="0" smtClean="0">
                          <a:latin typeface="Agency FB" panose="020B0503020202020204" pitchFamily="34" charset="0"/>
                        </a:rPr>
                        <a:t>Disetujui</a:t>
                      </a:r>
                      <a:r>
                        <a:rPr lang="id-ID" sz="1600" baseline="0" dirty="0" smtClean="0">
                          <a:latin typeface="Agency FB" panose="020B0503020202020204" pitchFamily="34" charset="0"/>
                        </a:rPr>
                        <a:t> sesuai bid. Ilmunya, dengan syarat: menambah AK Bid. Penelitian sesuai dengan AK yg tercantum pd Jabatan Terakhir</a:t>
                      </a:r>
                      <a:endParaRPr lang="id-ID" sz="1600" dirty="0">
                        <a:latin typeface="Agency FB" panose="020B0503020202020204" pitchFamily="34" charset="0"/>
                      </a:endParaRPr>
                    </a:p>
                  </a:txBody>
                  <a:tcPr marL="91446" marR="91446" marT="45719" marB="45719"/>
                </a:tc>
              </a:tr>
              <a:tr h="735015">
                <a:tc>
                  <a:txBody>
                    <a:bodyPr/>
                    <a:lstStyle/>
                    <a:p>
                      <a:pPr algn="ctr"/>
                      <a:r>
                        <a:rPr lang="id-ID" sz="1600" b="1" dirty="0" smtClean="0">
                          <a:latin typeface="Agency FB" panose="020B0503020202020204" pitchFamily="34" charset="0"/>
                        </a:rPr>
                        <a:t>5.</a:t>
                      </a:r>
                      <a:endParaRPr lang="id-ID" sz="1600" b="1" dirty="0">
                        <a:latin typeface="Agency FB" panose="020B0503020202020204" pitchFamily="34" charset="0"/>
                      </a:endParaRPr>
                    </a:p>
                  </a:txBody>
                  <a:tcPr marL="91446" marR="91446" marT="45719" marB="45719"/>
                </a:tc>
                <a:tc>
                  <a:txBody>
                    <a:bodyPr/>
                    <a:lstStyle/>
                    <a:p>
                      <a:pPr algn="ctr"/>
                      <a:r>
                        <a:rPr lang="id-ID" sz="1600" b="1"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ctr"/>
                      <a:r>
                        <a:rPr lang="id-ID" sz="1600" b="1" smtClean="0">
                          <a:latin typeface="Agency FB" panose="020B0503020202020204" pitchFamily="34" charset="0"/>
                        </a:rPr>
                        <a:t>B</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ctr"/>
                      <a:r>
                        <a:rPr lang="id-ID" sz="1600" b="1" dirty="0" smtClean="0">
                          <a:latin typeface="Agency FB" panose="020B0503020202020204" pitchFamily="34" charset="0"/>
                        </a:rPr>
                        <a:t>A</a:t>
                      </a:r>
                      <a:endParaRPr lang="id-ID" sz="1600" b="1" dirty="0">
                        <a:latin typeface="Agency FB" panose="020B0503020202020204" pitchFamily="34" charset="0"/>
                      </a:endParaRPr>
                    </a:p>
                  </a:txBody>
                  <a:tcPr marL="91446" marR="91446" marT="45719" marB="45719"/>
                </a:tc>
                <a:tc>
                  <a:txBody>
                    <a:bodyPr/>
                    <a:lstStyle/>
                    <a:p>
                      <a:pPr algn="l"/>
                      <a:r>
                        <a:rPr lang="id-ID" sz="1600" dirty="0" smtClean="0">
                          <a:latin typeface="Agency FB" panose="020B0503020202020204" pitchFamily="34" charset="0"/>
                        </a:rPr>
                        <a:t>Bidang ilmu seb. S3 tidak sesuai dg Bid. ilmu S3, dan karya ilmiah setelah S3 dan Penugasan</a:t>
                      </a:r>
                      <a:r>
                        <a:rPr lang="id-ID" sz="1600" baseline="0" dirty="0" smtClean="0">
                          <a:latin typeface="Agency FB" panose="020B0503020202020204" pitchFamily="34" charset="0"/>
                        </a:rPr>
                        <a:t> </a:t>
                      </a:r>
                      <a:r>
                        <a:rPr lang="id-ID" sz="1600" dirty="0" smtClean="0">
                          <a:latin typeface="Agency FB" panose="020B0503020202020204" pitchFamily="34" charset="0"/>
                        </a:rPr>
                        <a:t>tidak sesuai dengan bidang ilmu S3</a:t>
                      </a:r>
                      <a:endParaRPr lang="id-ID" sz="1600" dirty="0">
                        <a:latin typeface="Agency FB" panose="020B0503020202020204" pitchFamily="34" charset="0"/>
                      </a:endParaRPr>
                    </a:p>
                  </a:txBody>
                  <a:tcPr marL="91446" marR="91446" marT="45719" marB="4571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600" dirty="0" smtClean="0">
                          <a:latin typeface="Agency FB" panose="020B0503020202020204" pitchFamily="34" charset="0"/>
                        </a:rPr>
                        <a:t>Ditolak </a:t>
                      </a:r>
                      <a:r>
                        <a:rPr lang="id-ID" sz="1600" baseline="0" dirty="0" smtClean="0">
                          <a:latin typeface="Agency FB" panose="020B0503020202020204" pitchFamily="34" charset="0"/>
                        </a:rPr>
                        <a:t>untuk menjadi Prof. </a:t>
                      </a:r>
                      <a:endParaRPr lang="id-ID" sz="1600" dirty="0" smtClean="0">
                        <a:latin typeface="Agency FB" panose="020B0503020202020204" pitchFamily="34" charset="0"/>
                      </a:endParaRPr>
                    </a:p>
                    <a:p>
                      <a:pPr algn="l"/>
                      <a:endParaRPr lang="id-ID" sz="1600" dirty="0">
                        <a:latin typeface="Agency FB" panose="020B0503020202020204" pitchFamily="34" charset="0"/>
                      </a:endParaRPr>
                    </a:p>
                  </a:txBody>
                  <a:tcPr marL="91446" marR="91446" marT="45719" marB="45719"/>
                </a:tc>
              </a:tr>
              <a:tr h="1065586">
                <a:tc>
                  <a:txBody>
                    <a:bodyPr/>
                    <a:lstStyle/>
                    <a:p>
                      <a:pPr algn="ctr"/>
                      <a:r>
                        <a:rPr lang="id-ID" sz="1600" dirty="0" smtClean="0">
                          <a:latin typeface="Agency FB" panose="020B0503020202020204" pitchFamily="34" charset="0"/>
                        </a:rPr>
                        <a:t>6.</a:t>
                      </a:r>
                      <a:endParaRPr lang="id-ID" sz="1600" dirty="0">
                        <a:latin typeface="Agency FB" panose="020B0503020202020204" pitchFamily="34" charset="0"/>
                      </a:endParaRPr>
                    </a:p>
                  </a:txBody>
                  <a:tcPr marL="91446" marR="91446" marT="45719" marB="45719"/>
                </a:tc>
                <a:tc>
                  <a:txBody>
                    <a:bodyPr/>
                    <a:lstStyle/>
                    <a:p>
                      <a:pPr algn="ctr"/>
                      <a:r>
                        <a:rPr lang="id-ID" sz="1600" dirty="0" smtClean="0">
                          <a:latin typeface="Agency FB" panose="020B0503020202020204" pitchFamily="34" charset="0"/>
                        </a:rPr>
                        <a:t>A</a:t>
                      </a:r>
                      <a:endParaRPr lang="id-ID" sz="1600" dirty="0">
                        <a:latin typeface="Agency FB" panose="020B0503020202020204" pitchFamily="34" charset="0"/>
                      </a:endParaRPr>
                    </a:p>
                  </a:txBody>
                  <a:tcPr marL="91446" marR="91446" marT="45719" marB="45719"/>
                </a:tc>
                <a:tc>
                  <a:txBody>
                    <a:bodyPr/>
                    <a:lstStyle/>
                    <a:p>
                      <a:pPr algn="ctr"/>
                      <a:r>
                        <a:rPr lang="id-ID" sz="1600" dirty="0" smtClean="0">
                          <a:latin typeface="Agency FB" panose="020B0503020202020204" pitchFamily="34" charset="0"/>
                        </a:rPr>
                        <a:t>B</a:t>
                      </a:r>
                      <a:endParaRPr lang="id-ID" sz="1600" dirty="0">
                        <a:latin typeface="Agency FB" panose="020B0503020202020204" pitchFamily="34" charset="0"/>
                      </a:endParaRPr>
                    </a:p>
                  </a:txBody>
                  <a:tcPr marL="91446" marR="91446" marT="45719" marB="45719"/>
                </a:tc>
                <a:tc>
                  <a:txBody>
                    <a:bodyPr/>
                    <a:lstStyle/>
                    <a:p>
                      <a:pPr algn="ctr"/>
                      <a:r>
                        <a:rPr lang="id-ID" sz="1600" dirty="0" smtClean="0">
                          <a:latin typeface="Agency FB" panose="020B0503020202020204" pitchFamily="34" charset="0"/>
                        </a:rPr>
                        <a:t>C</a:t>
                      </a:r>
                      <a:endParaRPr lang="id-ID" sz="1600" b="1" dirty="0">
                        <a:latin typeface="Agency FB" panose="020B0503020202020204" pitchFamily="34" charset="0"/>
                      </a:endParaRPr>
                    </a:p>
                  </a:txBody>
                  <a:tcPr marL="91446" marR="91446" marT="45719" marB="45719"/>
                </a:tc>
                <a:tc>
                  <a:txBody>
                    <a:bodyPr/>
                    <a:lstStyle/>
                    <a:p>
                      <a:pPr algn="ctr"/>
                      <a:r>
                        <a:rPr lang="id-ID" sz="1600" dirty="0" smtClean="0">
                          <a:latin typeface="Agency FB" panose="020B0503020202020204" pitchFamily="34" charset="0"/>
                        </a:rPr>
                        <a:t>A atau B atau C</a:t>
                      </a:r>
                      <a:endParaRPr lang="id-ID" sz="1600" dirty="0">
                        <a:latin typeface="Agency FB" panose="020B0503020202020204" pitchFamily="34" charset="0"/>
                      </a:endParaRPr>
                    </a:p>
                  </a:txBody>
                  <a:tcPr marL="91446" marR="91446" marT="45719" marB="4571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600" dirty="0" smtClean="0">
                          <a:latin typeface="Agency FB" panose="020B0503020202020204" pitchFamily="34" charset="0"/>
                        </a:rPr>
                        <a:t>Bidang ilmu seb. S3 tidak sesuai dg Bid. ilmu S3, dan karya ilmiah setelah S3 tidak sesuai dengan bidang ilmu S3,dan</a:t>
                      </a:r>
                      <a:r>
                        <a:rPr lang="id-ID" sz="1600" baseline="0" dirty="0" smtClean="0">
                          <a:latin typeface="Agency FB" panose="020B0503020202020204" pitchFamily="34" charset="0"/>
                        </a:rPr>
                        <a:t> tidak sesaui juga dgn penugasan</a:t>
                      </a:r>
                      <a:endParaRPr lang="id-ID" sz="1600" dirty="0" smtClean="0">
                        <a:latin typeface="Agency FB" panose="020B0503020202020204" pitchFamily="34" charset="0"/>
                      </a:endParaRPr>
                    </a:p>
                  </a:txBody>
                  <a:tcPr marL="91446" marR="91446" marT="45719" marB="4571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600" dirty="0" smtClean="0">
                          <a:latin typeface="Agency FB" panose="020B0503020202020204" pitchFamily="34" charset="0"/>
                        </a:rPr>
                        <a:t>Ditolak </a:t>
                      </a:r>
                      <a:r>
                        <a:rPr lang="id-ID" sz="1600" baseline="0" dirty="0" smtClean="0">
                          <a:latin typeface="Agency FB" panose="020B0503020202020204" pitchFamily="34" charset="0"/>
                        </a:rPr>
                        <a:t>untuk menjadi Prof. </a:t>
                      </a:r>
                      <a:endParaRPr lang="id-ID" sz="1600" dirty="0" smtClean="0">
                        <a:latin typeface="Agency FB" panose="020B0503020202020204" pitchFamily="34" charset="0"/>
                      </a:endParaRPr>
                    </a:p>
                    <a:p>
                      <a:pPr algn="l"/>
                      <a:endParaRPr lang="id-ID" sz="1600" dirty="0">
                        <a:latin typeface="Agency FB" panose="020B0503020202020204" pitchFamily="34" charset="0"/>
                      </a:endParaRPr>
                    </a:p>
                  </a:txBody>
                  <a:tcPr marL="91446" marR="91446" marT="45719" marB="45719"/>
                </a:tc>
              </a:tr>
            </a:tbl>
          </a:graphicData>
        </a:graphic>
      </p:graphicFrame>
    </p:spTree>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3"/>
          <p:cNvSpPr>
            <a:spLocks noGrp="1" noChangeArrowheads="1"/>
          </p:cNvSpPr>
          <p:nvPr>
            <p:ph sz="quarter" idx="4294967295"/>
          </p:nvPr>
        </p:nvSpPr>
        <p:spPr>
          <a:xfrm>
            <a:off x="611188" y="701675"/>
            <a:ext cx="8137525" cy="5470525"/>
          </a:xfrm>
        </p:spPr>
        <p:txBody>
          <a:bodyPr/>
          <a:lstStyle/>
          <a:p>
            <a:pPr marL="0" indent="0" eaLnBrk="1" hangingPunct="1">
              <a:lnSpc>
                <a:spcPct val="80000"/>
              </a:lnSpc>
              <a:spcBef>
                <a:spcPct val="50000"/>
              </a:spcBef>
              <a:buFont typeface="Wingdings" pitchFamily="2" charset="2"/>
              <a:buNone/>
            </a:pPr>
            <a:r>
              <a:rPr lang="id-ID" altLang="en-US" sz="2800" b="1" smtClean="0">
                <a:solidFill>
                  <a:srgbClr val="C00000"/>
                </a:solidFill>
                <a:latin typeface="Agency FB" pitchFamily="34" charset="0"/>
                <a:cs typeface="Andalus" pitchFamily="18" charset="-78"/>
              </a:rPr>
              <a:t>2. </a:t>
            </a:r>
            <a:r>
              <a:rPr lang="en-US" altLang="en-US" sz="2800" b="1" smtClean="0">
                <a:solidFill>
                  <a:srgbClr val="C00000"/>
                </a:solidFill>
                <a:latin typeface="Agency FB" pitchFamily="34" charset="0"/>
                <a:cs typeface="Andalus" pitchFamily="18" charset="-78"/>
              </a:rPr>
              <a:t>Melaksanakan </a:t>
            </a:r>
            <a:r>
              <a:rPr lang="id-ID" altLang="en-US" sz="2800" b="1" smtClean="0">
                <a:solidFill>
                  <a:srgbClr val="C00000"/>
                </a:solidFill>
                <a:latin typeface="Agency FB" pitchFamily="34" charset="0"/>
                <a:cs typeface="Andalus" pitchFamily="18" charset="-78"/>
              </a:rPr>
              <a:t>P</a:t>
            </a:r>
            <a:r>
              <a:rPr lang="en-US" altLang="en-US" sz="2800" b="1" smtClean="0">
                <a:solidFill>
                  <a:srgbClr val="C00000"/>
                </a:solidFill>
                <a:latin typeface="Agency FB" pitchFamily="34" charset="0"/>
                <a:cs typeface="Andalus" pitchFamily="18" charset="-78"/>
              </a:rPr>
              <a:t>engajaran</a:t>
            </a:r>
            <a:endParaRPr lang="id-ID" altLang="en-US" sz="2800" b="1" smtClean="0">
              <a:solidFill>
                <a:srgbClr val="C00000"/>
              </a:solidFill>
              <a:latin typeface="Agency FB" pitchFamily="34" charset="0"/>
              <a:cs typeface="Andalus" pitchFamily="18" charset="-78"/>
            </a:endParaRPr>
          </a:p>
          <a:p>
            <a:pPr marL="0" indent="0" eaLnBrk="1" hangingPunct="1">
              <a:lnSpc>
                <a:spcPts val="1500"/>
              </a:lnSpc>
              <a:spcBef>
                <a:spcPct val="50000"/>
              </a:spcBef>
              <a:buFont typeface="Wingdings" pitchFamily="2" charset="2"/>
              <a:buNone/>
            </a:pPr>
            <a:endParaRPr lang="id-ID" altLang="en-US" sz="2000" b="1" smtClean="0">
              <a:latin typeface="Agency FB" pitchFamily="34" charset="0"/>
              <a:cs typeface="Andalus" pitchFamily="18" charset="-78"/>
            </a:endParaRPr>
          </a:p>
          <a:p>
            <a:pPr marL="0" indent="0" eaLnBrk="1" hangingPunct="1">
              <a:lnSpc>
                <a:spcPct val="50000"/>
              </a:lnSpc>
              <a:spcBef>
                <a:spcPct val="40000"/>
              </a:spcBef>
              <a:buFont typeface="Wingdings" pitchFamily="2" charset="2"/>
              <a:buNone/>
            </a:pPr>
            <a:r>
              <a:rPr lang="id-ID" altLang="en-US" sz="2000" b="1" smtClean="0">
                <a:latin typeface="Agency FB" pitchFamily="34" charset="0"/>
                <a:cs typeface="Andalus" pitchFamily="18" charset="-78"/>
              </a:rPr>
              <a:t>(a) </a:t>
            </a:r>
            <a:r>
              <a:rPr lang="en-US" altLang="en-US" sz="2000" b="1" smtClean="0">
                <a:latin typeface="Agency FB" pitchFamily="34" charset="0"/>
                <a:cs typeface="Andalus" pitchFamily="18" charset="-78"/>
              </a:rPr>
              <a:t>Kuliah/tutorial,</a:t>
            </a:r>
            <a:r>
              <a:rPr lang="id-ID" altLang="en-US" sz="2000" b="1" smtClean="0">
                <a:latin typeface="Agency FB" pitchFamily="34" charset="0"/>
                <a:cs typeface="Andalus" pitchFamily="18" charset="-78"/>
              </a:rPr>
              <a:t> </a:t>
            </a:r>
            <a:r>
              <a:rPr lang="en-US" altLang="en-US" sz="2000" b="1" smtClean="0">
                <a:latin typeface="Agency FB" pitchFamily="34" charset="0"/>
                <a:cs typeface="Andalus" pitchFamily="18" charset="-78"/>
              </a:rPr>
              <a:t>Menguji,</a:t>
            </a:r>
            <a:r>
              <a:rPr lang="id-ID" altLang="en-US" sz="2000" b="1" smtClean="0">
                <a:latin typeface="Agency FB" pitchFamily="34" charset="0"/>
                <a:cs typeface="Andalus" pitchFamily="18" charset="-78"/>
              </a:rPr>
              <a:t>  </a:t>
            </a:r>
          </a:p>
          <a:p>
            <a:pPr marL="0" indent="0" eaLnBrk="1" hangingPunct="1">
              <a:lnSpc>
                <a:spcPct val="50000"/>
              </a:lnSpc>
              <a:spcBef>
                <a:spcPct val="40000"/>
              </a:spcBef>
              <a:buFont typeface="Wingdings" pitchFamily="2" charset="2"/>
              <a:buNone/>
            </a:pPr>
            <a:r>
              <a:rPr lang="id-ID" altLang="en-US" sz="2000" b="1" smtClean="0">
                <a:latin typeface="Agency FB" pitchFamily="34" charset="0"/>
                <a:cs typeface="Andalus" pitchFamily="18" charset="-78"/>
              </a:rPr>
              <a:t>      </a:t>
            </a:r>
            <a:r>
              <a:rPr lang="en-US" altLang="en-US" sz="2000" b="1" smtClean="0">
                <a:latin typeface="Agency FB" pitchFamily="34" charset="0"/>
                <a:cs typeface="Andalus" pitchFamily="18" charset="-78"/>
              </a:rPr>
              <a:t>Praktikum di Lab./Lapangan </a:t>
            </a:r>
            <a:r>
              <a:rPr lang="id-ID" altLang="en-US" sz="2000" b="1" smtClean="0">
                <a:latin typeface="Agency FB" pitchFamily="34" charset="0"/>
                <a:cs typeface="Andalus" pitchFamily="18" charset="-78"/>
                <a:sym typeface="Wingdings" pitchFamily="2" charset="2"/>
              </a:rPr>
              <a:t></a:t>
            </a:r>
            <a:r>
              <a:rPr lang="en-US" altLang="en-US" sz="2000" b="1" smtClean="0">
                <a:latin typeface="Agency FB" pitchFamily="34" charset="0"/>
                <a:cs typeface="Andalus" pitchFamily="18" charset="-78"/>
              </a:rPr>
              <a:t> satu paket </a:t>
            </a:r>
          </a:p>
          <a:p>
            <a:pPr marL="0" indent="0" eaLnBrk="1" hangingPunct="1">
              <a:lnSpc>
                <a:spcPct val="80000"/>
              </a:lnSpc>
              <a:spcBef>
                <a:spcPct val="50000"/>
              </a:spcBef>
              <a:buSzPct val="85000"/>
              <a:buFont typeface="Wingdings" pitchFamily="2" charset="2"/>
              <a:buNone/>
            </a:pPr>
            <a:r>
              <a:rPr lang="id-ID" altLang="en-US" sz="2000" b="1" smtClean="0">
                <a:latin typeface="Agency FB" pitchFamily="34" charset="0"/>
                <a:cs typeface="Andalus" pitchFamily="18" charset="-78"/>
              </a:rPr>
              <a:t>      </a:t>
            </a:r>
            <a:r>
              <a:rPr lang="en-US" altLang="en-US" sz="2000" b="1" smtClean="0">
                <a:latin typeface="Agency FB" pitchFamily="34" charset="0"/>
                <a:cs typeface="Andalus" pitchFamily="18" charset="-78"/>
              </a:rPr>
              <a:t>Untuk Setiap Mata Kuliah</a:t>
            </a:r>
          </a:p>
          <a:p>
            <a:pPr marL="0" indent="0" eaLnBrk="1" hangingPunct="1">
              <a:lnSpc>
                <a:spcPct val="80000"/>
              </a:lnSpc>
              <a:spcBef>
                <a:spcPct val="50000"/>
              </a:spcBef>
              <a:buFont typeface="Wingdings" pitchFamily="2" charset="2"/>
              <a:buNone/>
            </a:pPr>
            <a:r>
              <a:rPr lang="en-US" altLang="en-US" sz="2000" b="1" smtClean="0">
                <a:latin typeface="Agency FB" pitchFamily="34" charset="0"/>
                <a:cs typeface="Andalus" pitchFamily="18" charset="-78"/>
              </a:rPr>
              <a:t>       - ASISTEN AHLI : 12 SKS/sms, </a:t>
            </a:r>
            <a:r>
              <a:rPr lang="id-ID" altLang="en-US" sz="2000" b="1" smtClean="0">
                <a:latin typeface="Agency FB" pitchFamily="34" charset="0"/>
                <a:cs typeface="Andalus" pitchFamily="18" charset="-78"/>
                <a:sym typeface="Wingdings" pitchFamily="2" charset="2"/>
              </a:rPr>
              <a:t></a:t>
            </a:r>
            <a:r>
              <a:rPr lang="en-US" altLang="en-US" sz="2000" b="1" smtClean="0">
                <a:latin typeface="Agency FB" pitchFamily="34" charset="0"/>
                <a:cs typeface="Andalus" pitchFamily="18" charset="-78"/>
              </a:rPr>
              <a:t> A.K : 5,5  (Maksimal)</a:t>
            </a:r>
            <a:endParaRPr lang="id-ID" altLang="en-US" sz="2000" b="1" smtClean="0">
              <a:latin typeface="Agency FB" pitchFamily="34" charset="0"/>
              <a:cs typeface="Andalus" pitchFamily="18" charset="-78"/>
            </a:endParaRPr>
          </a:p>
          <a:p>
            <a:pPr marL="0" indent="0" eaLnBrk="1" hangingPunct="1">
              <a:lnSpc>
                <a:spcPct val="80000"/>
              </a:lnSpc>
              <a:spcBef>
                <a:spcPct val="50000"/>
              </a:spcBef>
              <a:buFont typeface="Wingdings" pitchFamily="2" charset="2"/>
              <a:buNone/>
            </a:pPr>
            <a:r>
              <a:rPr lang="id-ID" altLang="en-US" sz="2000" b="1" smtClean="0">
                <a:latin typeface="Agency FB" pitchFamily="34" charset="0"/>
                <a:cs typeface="Andalus" pitchFamily="18" charset="-78"/>
              </a:rPr>
              <a:t>		        untuk </a:t>
            </a:r>
            <a:r>
              <a:rPr lang="en-US" altLang="en-US" sz="2000" b="1" smtClean="0">
                <a:latin typeface="Agency FB" pitchFamily="34" charset="0"/>
                <a:cs typeface="Andalus" pitchFamily="18" charset="-78"/>
              </a:rPr>
              <a:t>1</a:t>
            </a:r>
            <a:r>
              <a:rPr lang="id-ID" altLang="en-US" sz="2000" b="1" smtClean="0">
                <a:latin typeface="Agency FB" pitchFamily="34" charset="0"/>
                <a:cs typeface="Andalus" pitchFamily="18" charset="-78"/>
              </a:rPr>
              <a:t>0</a:t>
            </a:r>
            <a:r>
              <a:rPr lang="en-US" altLang="en-US" sz="2000" b="1" smtClean="0">
                <a:latin typeface="Agency FB" pitchFamily="34" charset="0"/>
                <a:cs typeface="Andalus" pitchFamily="18" charset="-78"/>
              </a:rPr>
              <a:t> SKS</a:t>
            </a:r>
            <a:r>
              <a:rPr lang="id-ID" altLang="en-US" sz="2000" b="1" smtClean="0">
                <a:latin typeface="Agency FB" pitchFamily="34" charset="0"/>
                <a:cs typeface="Andalus" pitchFamily="18" charset="-78"/>
              </a:rPr>
              <a:t>  pertama</a:t>
            </a:r>
            <a:r>
              <a:rPr lang="en-US" altLang="en-US" sz="2000" b="1" smtClean="0">
                <a:latin typeface="Agency FB" pitchFamily="34" charset="0"/>
                <a:cs typeface="Andalus" pitchFamily="18" charset="-78"/>
              </a:rPr>
              <a:t> : </a:t>
            </a:r>
            <a:r>
              <a:rPr lang="id-ID" altLang="en-US" sz="2000" b="1" smtClean="0">
                <a:latin typeface="Agency FB" pitchFamily="34" charset="0"/>
                <a:cs typeface="Andalus" pitchFamily="18" charset="-78"/>
              </a:rPr>
              <a:t>0</a:t>
            </a:r>
            <a:r>
              <a:rPr lang="en-US" altLang="en-US" sz="2000" b="1" smtClean="0">
                <a:latin typeface="Agency FB" pitchFamily="34" charset="0"/>
                <a:cs typeface="Andalus" pitchFamily="18" charset="-78"/>
              </a:rPr>
              <a:t>,5</a:t>
            </a:r>
            <a:r>
              <a:rPr lang="id-ID" altLang="en-US" sz="2000" b="1" smtClean="0">
                <a:latin typeface="Agency FB" pitchFamily="34" charset="0"/>
                <a:cs typeface="Andalus" pitchFamily="18" charset="-78"/>
              </a:rPr>
              <a:t> </a:t>
            </a:r>
          </a:p>
          <a:p>
            <a:pPr marL="0" indent="0" eaLnBrk="1" hangingPunct="1">
              <a:lnSpc>
                <a:spcPct val="80000"/>
              </a:lnSpc>
              <a:spcBef>
                <a:spcPct val="50000"/>
              </a:spcBef>
              <a:buFont typeface="Wingdings" pitchFamily="2" charset="2"/>
              <a:buNone/>
            </a:pPr>
            <a:r>
              <a:rPr lang="id-ID" altLang="en-US" sz="2000" b="1" smtClean="0">
                <a:latin typeface="Agency FB" pitchFamily="34" charset="0"/>
                <a:cs typeface="Andalus" pitchFamily="18" charset="-78"/>
              </a:rPr>
              <a:t>		        untuk   </a:t>
            </a:r>
            <a:r>
              <a:rPr lang="en-US" altLang="en-US" sz="2000" b="1" smtClean="0">
                <a:latin typeface="Agency FB" pitchFamily="34" charset="0"/>
                <a:cs typeface="Andalus" pitchFamily="18" charset="-78"/>
              </a:rPr>
              <a:t>2 SKS</a:t>
            </a:r>
            <a:r>
              <a:rPr lang="id-ID" altLang="en-US" sz="2000" b="1" smtClean="0">
                <a:latin typeface="Agency FB" pitchFamily="34" charset="0"/>
                <a:cs typeface="Andalus" pitchFamily="18" charset="-78"/>
              </a:rPr>
              <a:t>  berikutnya </a:t>
            </a:r>
            <a:r>
              <a:rPr lang="en-US" altLang="en-US" sz="2000" b="1" smtClean="0">
                <a:latin typeface="Agency FB" pitchFamily="34" charset="0"/>
                <a:cs typeface="Andalus" pitchFamily="18" charset="-78"/>
              </a:rPr>
              <a:t>:</a:t>
            </a:r>
            <a:r>
              <a:rPr lang="id-ID" altLang="en-US" sz="2000" b="1" smtClean="0">
                <a:latin typeface="Agency FB" pitchFamily="34" charset="0"/>
                <a:cs typeface="Andalus" pitchFamily="18" charset="-78"/>
              </a:rPr>
              <a:t> 0</a:t>
            </a:r>
            <a:r>
              <a:rPr lang="en-US" altLang="en-US" sz="2000" b="1" smtClean="0">
                <a:latin typeface="Agency FB" pitchFamily="34" charset="0"/>
                <a:cs typeface="Andalus" pitchFamily="18" charset="-78"/>
              </a:rPr>
              <a:t>,</a:t>
            </a:r>
            <a:r>
              <a:rPr lang="id-ID" altLang="en-US" sz="2000" b="1" smtClean="0">
                <a:latin typeface="Agency FB" pitchFamily="34" charset="0"/>
                <a:cs typeface="Andalus" pitchFamily="18" charset="-78"/>
              </a:rPr>
              <a:t>2</a:t>
            </a:r>
            <a:r>
              <a:rPr lang="en-US" altLang="en-US" sz="2000" b="1" smtClean="0">
                <a:latin typeface="Agency FB" pitchFamily="34" charset="0"/>
                <a:cs typeface="Andalus" pitchFamily="18" charset="-78"/>
              </a:rPr>
              <a:t>5</a:t>
            </a:r>
          </a:p>
          <a:p>
            <a:pPr marL="0" indent="0" eaLnBrk="1" hangingPunct="1">
              <a:lnSpc>
                <a:spcPct val="80000"/>
              </a:lnSpc>
              <a:spcBef>
                <a:spcPct val="50000"/>
              </a:spcBef>
              <a:buFont typeface="Wingdings" pitchFamily="2" charset="2"/>
              <a:buNone/>
            </a:pPr>
            <a:r>
              <a:rPr lang="en-US" altLang="en-US" sz="2000" b="1" smtClean="0">
                <a:latin typeface="Agency FB" pitchFamily="34" charset="0"/>
                <a:cs typeface="Andalus" pitchFamily="18" charset="-78"/>
              </a:rPr>
              <a:t>        - LEKTOR KE ATAS : 12 SKS/sms, </a:t>
            </a:r>
            <a:r>
              <a:rPr lang="id-ID" altLang="en-US" sz="2000" b="1" smtClean="0">
                <a:latin typeface="Agency FB" pitchFamily="34" charset="0"/>
                <a:cs typeface="Andalus" pitchFamily="18" charset="-78"/>
                <a:sym typeface="Wingdings" pitchFamily="2" charset="2"/>
              </a:rPr>
              <a:t></a:t>
            </a:r>
            <a:r>
              <a:rPr lang="en-US" altLang="en-US" sz="2000" b="1" smtClean="0">
                <a:latin typeface="Agency FB" pitchFamily="34" charset="0"/>
                <a:cs typeface="Andalus" pitchFamily="18" charset="-78"/>
              </a:rPr>
              <a:t>A.K : 11 (Maksimal)</a:t>
            </a:r>
            <a:endParaRPr lang="id-ID" altLang="en-US" sz="2000" b="1" smtClean="0">
              <a:latin typeface="Agency FB" pitchFamily="34" charset="0"/>
              <a:cs typeface="Andalus" pitchFamily="18" charset="-78"/>
            </a:endParaRPr>
          </a:p>
          <a:p>
            <a:pPr marL="0" indent="0" eaLnBrk="1" hangingPunct="1">
              <a:lnSpc>
                <a:spcPct val="80000"/>
              </a:lnSpc>
              <a:spcBef>
                <a:spcPct val="50000"/>
              </a:spcBef>
              <a:buFont typeface="Wingdings" pitchFamily="2" charset="2"/>
              <a:buNone/>
            </a:pPr>
            <a:r>
              <a:rPr lang="id-ID" altLang="en-US" sz="2000" b="1" smtClean="0">
                <a:latin typeface="Agency FB" pitchFamily="34" charset="0"/>
                <a:cs typeface="Andalus" pitchFamily="18" charset="-78"/>
              </a:rPr>
              <a:t>		        untuk </a:t>
            </a:r>
            <a:r>
              <a:rPr lang="en-US" altLang="en-US" sz="2000" b="1" smtClean="0">
                <a:latin typeface="Agency FB" pitchFamily="34" charset="0"/>
                <a:cs typeface="Andalus" pitchFamily="18" charset="-78"/>
              </a:rPr>
              <a:t>1</a:t>
            </a:r>
            <a:r>
              <a:rPr lang="id-ID" altLang="en-US" sz="2000" b="1" smtClean="0">
                <a:latin typeface="Agency FB" pitchFamily="34" charset="0"/>
                <a:cs typeface="Andalus" pitchFamily="18" charset="-78"/>
              </a:rPr>
              <a:t>0</a:t>
            </a:r>
            <a:r>
              <a:rPr lang="en-US" altLang="en-US" sz="2000" b="1" smtClean="0">
                <a:latin typeface="Agency FB" pitchFamily="34" charset="0"/>
                <a:cs typeface="Andalus" pitchFamily="18" charset="-78"/>
              </a:rPr>
              <a:t> SKS</a:t>
            </a:r>
            <a:r>
              <a:rPr lang="id-ID" altLang="en-US" sz="2000" b="1" smtClean="0">
                <a:latin typeface="Agency FB" pitchFamily="34" charset="0"/>
                <a:cs typeface="Andalus" pitchFamily="18" charset="-78"/>
              </a:rPr>
              <a:t>  pertama</a:t>
            </a:r>
            <a:r>
              <a:rPr lang="en-US" altLang="en-US" sz="2000" b="1" smtClean="0">
                <a:latin typeface="Agency FB" pitchFamily="34" charset="0"/>
                <a:cs typeface="Andalus" pitchFamily="18" charset="-78"/>
              </a:rPr>
              <a:t> : </a:t>
            </a:r>
            <a:r>
              <a:rPr lang="id-ID" altLang="en-US" sz="2000" b="1" smtClean="0">
                <a:latin typeface="Agency FB" pitchFamily="34" charset="0"/>
                <a:cs typeface="Andalus" pitchFamily="18" charset="-78"/>
              </a:rPr>
              <a:t>1</a:t>
            </a:r>
          </a:p>
          <a:p>
            <a:pPr marL="0" indent="0" eaLnBrk="1" hangingPunct="1">
              <a:lnSpc>
                <a:spcPct val="80000"/>
              </a:lnSpc>
              <a:spcBef>
                <a:spcPct val="50000"/>
              </a:spcBef>
              <a:buFont typeface="Wingdings" pitchFamily="2" charset="2"/>
              <a:buNone/>
            </a:pPr>
            <a:r>
              <a:rPr lang="id-ID" altLang="en-US" sz="2000" b="1" smtClean="0">
                <a:latin typeface="Agency FB" pitchFamily="34" charset="0"/>
                <a:cs typeface="Andalus" pitchFamily="18" charset="-78"/>
              </a:rPr>
              <a:t>		        untuk   </a:t>
            </a:r>
            <a:r>
              <a:rPr lang="en-US" altLang="en-US" sz="2000" b="1" smtClean="0">
                <a:latin typeface="Agency FB" pitchFamily="34" charset="0"/>
                <a:cs typeface="Andalus" pitchFamily="18" charset="-78"/>
              </a:rPr>
              <a:t>2 SKS</a:t>
            </a:r>
            <a:r>
              <a:rPr lang="id-ID" altLang="en-US" sz="2000" b="1" smtClean="0">
                <a:latin typeface="Agency FB" pitchFamily="34" charset="0"/>
                <a:cs typeface="Andalus" pitchFamily="18" charset="-78"/>
              </a:rPr>
              <a:t>  berikutnya </a:t>
            </a:r>
            <a:r>
              <a:rPr lang="en-US" altLang="en-US" sz="2000" b="1" smtClean="0">
                <a:latin typeface="Agency FB" pitchFamily="34" charset="0"/>
                <a:cs typeface="Andalus" pitchFamily="18" charset="-78"/>
              </a:rPr>
              <a:t>: </a:t>
            </a:r>
            <a:r>
              <a:rPr lang="id-ID" altLang="en-US" sz="2000" b="1" smtClean="0">
                <a:latin typeface="Agency FB" pitchFamily="34" charset="0"/>
                <a:cs typeface="Andalus" pitchFamily="18" charset="-78"/>
              </a:rPr>
              <a:t>0</a:t>
            </a:r>
            <a:r>
              <a:rPr lang="en-US" altLang="en-US" sz="2000" b="1" smtClean="0">
                <a:latin typeface="Agency FB" pitchFamily="34" charset="0"/>
                <a:cs typeface="Andalus" pitchFamily="18" charset="-78"/>
              </a:rPr>
              <a:t>,5</a:t>
            </a:r>
          </a:p>
          <a:p>
            <a:pPr marL="0" indent="0" eaLnBrk="1" hangingPunct="1">
              <a:lnSpc>
                <a:spcPct val="80000"/>
              </a:lnSpc>
              <a:spcBef>
                <a:spcPct val="35000"/>
              </a:spcBef>
              <a:spcAft>
                <a:spcPct val="30000"/>
              </a:spcAft>
              <a:buFont typeface="Wingdings" pitchFamily="2" charset="2"/>
              <a:buNone/>
            </a:pPr>
            <a:r>
              <a:rPr lang="en-US" altLang="en-US" sz="2000" b="1" smtClean="0">
                <a:latin typeface="Agency FB" pitchFamily="34" charset="0"/>
                <a:cs typeface="Andalus" pitchFamily="18" charset="-78"/>
              </a:rPr>
              <a:t> (</a:t>
            </a:r>
            <a:r>
              <a:rPr lang="id-ID" altLang="en-US" sz="2000" b="1" smtClean="0">
                <a:latin typeface="Agency FB" pitchFamily="34" charset="0"/>
                <a:cs typeface="Andalus" pitchFamily="18" charset="-78"/>
              </a:rPr>
              <a:t>b</a:t>
            </a:r>
            <a:r>
              <a:rPr lang="en-US" altLang="en-US" sz="2000" b="1" smtClean="0">
                <a:latin typeface="Agency FB" pitchFamily="34" charset="0"/>
                <a:cs typeface="Andalus" pitchFamily="18" charset="-78"/>
              </a:rPr>
              <a:t>) Pembimbing KKN/PKL </a:t>
            </a:r>
            <a:r>
              <a:rPr lang="id-ID" altLang="en-US" sz="2000" b="1" smtClean="0">
                <a:latin typeface="Agency FB" pitchFamily="34" charset="0"/>
                <a:cs typeface="Andalus" pitchFamily="18" charset="-78"/>
                <a:sym typeface="Wingdings" pitchFamily="2" charset="2"/>
              </a:rPr>
              <a:t></a:t>
            </a:r>
            <a:r>
              <a:rPr lang="en-US" altLang="en-US" sz="2000" b="1" smtClean="0">
                <a:latin typeface="Agency FB" pitchFamily="34" charset="0"/>
                <a:cs typeface="Andalus" pitchFamily="18" charset="-78"/>
              </a:rPr>
              <a:t>  AK = 1/semester </a:t>
            </a:r>
          </a:p>
          <a:p>
            <a:pPr marL="0" indent="0" eaLnBrk="1" hangingPunct="1">
              <a:lnSpc>
                <a:spcPct val="80000"/>
              </a:lnSpc>
              <a:spcBef>
                <a:spcPct val="35000"/>
              </a:spcBef>
              <a:buFont typeface="Wingdings" pitchFamily="2" charset="2"/>
              <a:buNone/>
            </a:pPr>
            <a:r>
              <a:rPr lang="en-US" altLang="en-US" sz="2000" b="1" smtClean="0">
                <a:latin typeface="Agency FB" pitchFamily="34" charset="0"/>
                <a:cs typeface="Andalus" pitchFamily="18" charset="-78"/>
              </a:rPr>
              <a:t> (</a:t>
            </a:r>
            <a:r>
              <a:rPr lang="id-ID" altLang="en-US" sz="2000" b="1" smtClean="0">
                <a:latin typeface="Agency FB" pitchFamily="34" charset="0"/>
                <a:cs typeface="Andalus" pitchFamily="18" charset="-78"/>
              </a:rPr>
              <a:t>c</a:t>
            </a:r>
            <a:r>
              <a:rPr lang="en-US" altLang="en-US" sz="2000" b="1" smtClean="0">
                <a:latin typeface="Agency FB" pitchFamily="34" charset="0"/>
                <a:cs typeface="Andalus" pitchFamily="18" charset="-78"/>
              </a:rPr>
              <a:t>) Membimbing Seminar Akhir Studi </a:t>
            </a:r>
            <a:r>
              <a:rPr lang="id-ID" altLang="en-US" sz="2000" b="1" smtClean="0">
                <a:latin typeface="Agency FB" pitchFamily="34" charset="0"/>
                <a:cs typeface="Andalus" pitchFamily="18" charset="-78"/>
                <a:sym typeface="Wingdings" pitchFamily="2" charset="2"/>
              </a:rPr>
              <a:t></a:t>
            </a:r>
            <a:r>
              <a:rPr lang="en-US" altLang="en-US" sz="2000" b="1" smtClean="0">
                <a:latin typeface="Agency FB" pitchFamily="34" charset="0"/>
                <a:cs typeface="Andalus" pitchFamily="18" charset="-78"/>
              </a:rPr>
              <a:t>AK = 1/semester </a:t>
            </a:r>
          </a:p>
        </p:txBody>
      </p:sp>
      <p:sp>
        <p:nvSpPr>
          <p:cNvPr id="39939" name="Slide Number Placeholder 5"/>
          <p:cNvSpPr>
            <a:spLocks noGrp="1"/>
          </p:cNvSpPr>
          <p:nvPr>
            <p:ph type="sldNum" sz="quarter" idx="4294967295"/>
          </p:nvPr>
        </p:nvSpPr>
        <p:spPr>
          <a:xfrm>
            <a:off x="7885113" y="5883275"/>
            <a:ext cx="573087" cy="365125"/>
          </a:xfrm>
          <a:noFill/>
          <a:ln>
            <a:miter lim="800000"/>
            <a:headEnd/>
            <a:tailEnd/>
          </a:ln>
        </p:spPr>
        <p:txBody>
          <a:bodyPr/>
          <a:lstStyle/>
          <a:p>
            <a:fld id="{8ADE31C6-A0B0-4111-9153-CE5A2BBE5259}" type="slidenum">
              <a:rPr lang="en-US" altLang="en-US" sz="1200" smtClean="0">
                <a:solidFill>
                  <a:srgbClr val="898989"/>
                </a:solidFill>
                <a:latin typeface="Verdana" pitchFamily="34" charset="0"/>
              </a:rPr>
              <a:pPr/>
              <a:t>28</a:t>
            </a:fld>
            <a:endParaRPr lang="en-US" altLang="en-US" sz="1200" smtClean="0">
              <a:solidFill>
                <a:srgbClr val="898989"/>
              </a:solidFill>
              <a:latin typeface="Verdana" pitchFamily="34" charset="0"/>
            </a:endParaRPr>
          </a:p>
        </p:txBody>
      </p:sp>
    </p:spTree>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Slide Number Placeholder 3"/>
          <p:cNvSpPr>
            <a:spLocks noGrp="1"/>
          </p:cNvSpPr>
          <p:nvPr>
            <p:ph type="sldNum" sz="quarter" idx="4294967295"/>
          </p:nvPr>
        </p:nvSpPr>
        <p:spPr>
          <a:xfrm>
            <a:off x="6553200" y="6172200"/>
            <a:ext cx="2133600" cy="365125"/>
          </a:xfrm>
          <a:noFill/>
          <a:ln>
            <a:miter lim="800000"/>
            <a:headEnd/>
            <a:tailEnd/>
          </a:ln>
        </p:spPr>
        <p:txBody>
          <a:bodyPr/>
          <a:lstStyle/>
          <a:p>
            <a:fld id="{4D6B6A11-B151-4833-B4C8-4F68BCD39D13}" type="slidenum">
              <a:rPr lang="en-US" altLang="en-US" sz="1200" smtClean="0">
                <a:solidFill>
                  <a:srgbClr val="898989"/>
                </a:solidFill>
                <a:latin typeface="Verdana" pitchFamily="34" charset="0"/>
              </a:rPr>
              <a:pPr/>
              <a:t>29</a:t>
            </a:fld>
            <a:endParaRPr lang="en-US" altLang="en-US" sz="1200" smtClean="0">
              <a:solidFill>
                <a:srgbClr val="898989"/>
              </a:solidFill>
              <a:latin typeface="Verdana" pitchFamily="34" charset="0"/>
            </a:endParaRPr>
          </a:p>
        </p:txBody>
      </p:sp>
      <p:sp>
        <p:nvSpPr>
          <p:cNvPr id="5" name="Rectangle 4"/>
          <p:cNvSpPr/>
          <p:nvPr/>
        </p:nvSpPr>
        <p:spPr>
          <a:xfrm>
            <a:off x="792163" y="985838"/>
            <a:ext cx="7894637" cy="5237162"/>
          </a:xfrm>
          <a:prstGeom prst="rect">
            <a:avLst/>
          </a:prstGeom>
          <a:noFill/>
        </p:spPr>
        <p:txBody>
          <a:bodyPr>
            <a:spAutoFit/>
          </a:bodyPr>
          <a:lstStyle/>
          <a:p>
            <a:pPr eaLnBrk="1" fontAlgn="auto" hangingPunct="1">
              <a:lnSpc>
                <a:spcPct val="80000"/>
              </a:lnSpc>
              <a:spcBef>
                <a:spcPct val="50000"/>
              </a:spcBef>
              <a:spcAft>
                <a:spcPts val="0"/>
              </a:spcAft>
              <a:buFont typeface="Wingdings" panose="05000000000000000000" pitchFamily="2" charset="2"/>
              <a:buNone/>
              <a:defRPr/>
            </a:pPr>
            <a:r>
              <a:rPr lang="id-ID" altLang="en-US" sz="2800" b="1" dirty="0">
                <a:solidFill>
                  <a:srgbClr val="C00000"/>
                </a:solidFill>
                <a:latin typeface="Andalus" panose="02020603050405020304" pitchFamily="18" charset="-78"/>
                <a:cs typeface="Andalus" panose="02020603050405020304" pitchFamily="18" charset="-78"/>
              </a:rPr>
              <a:t>2. </a:t>
            </a:r>
            <a:r>
              <a:rPr lang="en-US" altLang="en-US" sz="2800" b="1" dirty="0" err="1">
                <a:solidFill>
                  <a:srgbClr val="C00000"/>
                </a:solidFill>
                <a:latin typeface="Andalus" panose="02020603050405020304" pitchFamily="18" charset="-78"/>
                <a:cs typeface="Andalus" panose="02020603050405020304" pitchFamily="18" charset="-78"/>
              </a:rPr>
              <a:t>Melaksanakan</a:t>
            </a:r>
            <a:r>
              <a:rPr lang="en-US" altLang="en-US" sz="2800" b="1" dirty="0">
                <a:solidFill>
                  <a:srgbClr val="C00000"/>
                </a:solidFill>
                <a:latin typeface="Andalus" panose="02020603050405020304" pitchFamily="18" charset="-78"/>
                <a:cs typeface="Andalus" panose="02020603050405020304" pitchFamily="18" charset="-78"/>
              </a:rPr>
              <a:t> </a:t>
            </a:r>
            <a:r>
              <a:rPr lang="id-ID" altLang="en-US" sz="2800" b="1" dirty="0">
                <a:solidFill>
                  <a:srgbClr val="C00000"/>
                </a:solidFill>
                <a:latin typeface="Andalus" panose="02020603050405020304" pitchFamily="18" charset="-78"/>
                <a:cs typeface="Andalus" panose="02020603050405020304" pitchFamily="18" charset="-78"/>
              </a:rPr>
              <a:t>P</a:t>
            </a:r>
            <a:r>
              <a:rPr lang="en-US" altLang="en-US" sz="2800" b="1" dirty="0" err="1">
                <a:solidFill>
                  <a:srgbClr val="C00000"/>
                </a:solidFill>
                <a:latin typeface="Andalus" panose="02020603050405020304" pitchFamily="18" charset="-78"/>
                <a:cs typeface="Andalus" panose="02020603050405020304" pitchFamily="18" charset="-78"/>
              </a:rPr>
              <a:t>engajaran</a:t>
            </a:r>
            <a:r>
              <a:rPr lang="id-ID" altLang="en-US" sz="2800" b="1" dirty="0">
                <a:solidFill>
                  <a:srgbClr val="C00000"/>
                </a:solidFill>
                <a:latin typeface="Andalus" panose="02020603050405020304" pitchFamily="18" charset="-78"/>
                <a:cs typeface="Andalus" panose="02020603050405020304" pitchFamily="18" charset="-78"/>
              </a:rPr>
              <a:t>........</a:t>
            </a:r>
          </a:p>
          <a:p>
            <a:pPr eaLnBrk="1" hangingPunct="1">
              <a:lnSpc>
                <a:spcPct val="80000"/>
              </a:lnSpc>
              <a:spcBef>
                <a:spcPct val="50000"/>
              </a:spcBef>
              <a:buFont typeface="Wingdings" panose="05000000000000000000" pitchFamily="2" charset="2"/>
              <a:buNone/>
              <a:defRPr/>
            </a:pPr>
            <a:r>
              <a:rPr lang="en-US" sz="2000" b="1" dirty="0">
                <a:latin typeface="Agency FB" panose="020B0503020202020204" pitchFamily="34" charset="0"/>
                <a:cs typeface="Arial" panose="020B0604020202020204" pitchFamily="34" charset="0"/>
              </a:rPr>
              <a:t>(</a:t>
            </a:r>
            <a:r>
              <a:rPr lang="id-ID" sz="2000" b="1" dirty="0">
                <a:latin typeface="Agency FB" panose="020B0503020202020204" pitchFamily="34" charset="0"/>
                <a:cs typeface="Arial" panose="020B0604020202020204" pitchFamily="34" charset="0"/>
              </a:rPr>
              <a:t>d</a:t>
            </a:r>
            <a:r>
              <a:rPr lang="en-US" sz="2000" b="1" dirty="0">
                <a:latin typeface="Agency FB" panose="020B0503020202020204" pitchFamily="34" charset="0"/>
                <a:cs typeface="Arial" panose="020B0604020202020204" pitchFamily="34" charset="0"/>
              </a:rPr>
              <a:t>) </a:t>
            </a:r>
            <a:r>
              <a:rPr lang="en-US" sz="2000" b="1" dirty="0" err="1">
                <a:latin typeface="Agency FB" panose="020B0503020202020204" pitchFamily="34" charset="0"/>
                <a:cs typeface="Arial" panose="020B0604020202020204" pitchFamily="34" charset="0"/>
              </a:rPr>
              <a:t>Membimbing</a:t>
            </a:r>
            <a:r>
              <a:rPr lang="en-US" sz="2000" b="1" dirty="0">
                <a:latin typeface="Agency FB" panose="020B0503020202020204" pitchFamily="34" charset="0"/>
                <a:cs typeface="Arial" panose="020B0604020202020204" pitchFamily="34" charset="0"/>
              </a:rPr>
              <a:t> </a:t>
            </a:r>
            <a:r>
              <a:rPr lang="en-US" sz="2000" b="1" dirty="0" err="1">
                <a:latin typeface="Agency FB" panose="020B0503020202020204" pitchFamily="34" charset="0"/>
                <a:cs typeface="Arial" panose="020B0604020202020204" pitchFamily="34" charset="0"/>
              </a:rPr>
              <a:t>Tugas</a:t>
            </a:r>
            <a:r>
              <a:rPr lang="en-US" sz="2000" b="1" dirty="0">
                <a:latin typeface="Agency FB" panose="020B0503020202020204" pitchFamily="34" charset="0"/>
                <a:cs typeface="Arial" panose="020B0604020202020204" pitchFamily="34" charset="0"/>
              </a:rPr>
              <a:t> </a:t>
            </a:r>
            <a:r>
              <a:rPr lang="en-US" sz="2000" b="1" dirty="0" err="1">
                <a:latin typeface="Agency FB" panose="020B0503020202020204" pitchFamily="34" charset="0"/>
                <a:cs typeface="Arial" panose="020B0604020202020204" pitchFamily="34" charset="0"/>
              </a:rPr>
              <a:t>Akhir</a:t>
            </a:r>
            <a:endParaRPr lang="id-ID" sz="2000" b="1" dirty="0">
              <a:latin typeface="Agency FB" panose="020B0503020202020204" pitchFamily="34" charset="0"/>
              <a:cs typeface="Arial" panose="020B0604020202020204" pitchFamily="34" charset="0"/>
            </a:endParaRPr>
          </a:p>
          <a:p>
            <a:pPr eaLnBrk="1" hangingPunct="1">
              <a:lnSpc>
                <a:spcPct val="80000"/>
              </a:lnSpc>
              <a:spcBef>
                <a:spcPct val="50000"/>
              </a:spcBef>
              <a:buFont typeface="Wingdings" panose="05000000000000000000" pitchFamily="2" charset="2"/>
              <a:buNone/>
              <a:defRPr/>
            </a:pPr>
            <a:r>
              <a:rPr lang="en-US" sz="2000" b="1" dirty="0">
                <a:latin typeface="Agency FB" panose="020B0503020202020204" pitchFamily="34" charset="0"/>
                <a:cs typeface="Arial" panose="020B0604020202020204" pitchFamily="34" charset="0"/>
              </a:rPr>
              <a:t>       - </a:t>
            </a:r>
            <a:r>
              <a:rPr lang="en-US" b="1" dirty="0">
                <a:latin typeface="Agency FB" panose="020B0503020202020204" pitchFamily="34" charset="0"/>
                <a:cs typeface="Arial" panose="020B0604020202020204" pitchFamily="34" charset="0"/>
              </a:rPr>
              <a:t>DISERTASI </a:t>
            </a:r>
            <a:r>
              <a:rPr lang="id-ID" b="1" dirty="0">
                <a:latin typeface="Agency FB" panose="020B0503020202020204" pitchFamily="34" charset="0"/>
                <a:cs typeface="Arial" panose="020B0604020202020204" pitchFamily="34" charset="0"/>
              </a:rPr>
              <a:t>  	   </a:t>
            </a:r>
            <a:r>
              <a:rPr lang="en-US" b="1" dirty="0">
                <a:latin typeface="Agency FB" panose="020B0503020202020204" pitchFamily="34" charset="0"/>
                <a:cs typeface="Arial" panose="020B0604020202020204" pitchFamily="34" charset="0"/>
              </a:rPr>
              <a:t>:  </a:t>
            </a:r>
            <a:r>
              <a:rPr lang="id-ID"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Pembimbing</a:t>
            </a:r>
            <a:r>
              <a:rPr lang="en-US"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Utama</a:t>
            </a:r>
            <a:r>
              <a:rPr lang="en-US" b="1" dirty="0">
                <a:latin typeface="Agency FB" panose="020B0503020202020204" pitchFamily="34" charset="0"/>
                <a:cs typeface="Arial" panose="020B0604020202020204" pitchFamily="34" charset="0"/>
              </a:rPr>
              <a:t> 	: 8</a:t>
            </a:r>
          </a:p>
          <a:p>
            <a:pPr eaLnBrk="1" hangingPunct="1">
              <a:lnSpc>
                <a:spcPct val="80000"/>
              </a:lnSpc>
              <a:spcBef>
                <a:spcPct val="50000"/>
              </a:spcBef>
              <a:buFont typeface="Wingdings" panose="05000000000000000000" pitchFamily="2" charset="2"/>
              <a:buNone/>
              <a:defRPr/>
            </a:pPr>
            <a:r>
              <a:rPr lang="en-US"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Pembimbing</a:t>
            </a:r>
            <a:r>
              <a:rPr lang="en-US"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Pembantu</a:t>
            </a:r>
            <a:r>
              <a:rPr lang="en-US" b="1" dirty="0">
                <a:latin typeface="Agency FB" panose="020B0503020202020204" pitchFamily="34" charset="0"/>
                <a:cs typeface="Arial" panose="020B0604020202020204" pitchFamily="34" charset="0"/>
              </a:rPr>
              <a:t> 	: 6</a:t>
            </a:r>
          </a:p>
          <a:p>
            <a:pPr eaLnBrk="1" hangingPunct="1">
              <a:lnSpc>
                <a:spcPct val="80000"/>
              </a:lnSpc>
              <a:spcBef>
                <a:spcPct val="50000"/>
              </a:spcBef>
              <a:buFont typeface="Wingdings" panose="05000000000000000000" pitchFamily="2" charset="2"/>
              <a:buNone/>
              <a:defRPr/>
            </a:pPr>
            <a:r>
              <a:rPr lang="en-US" b="1" dirty="0">
                <a:latin typeface="Agency FB" panose="020B0503020202020204" pitchFamily="34" charset="0"/>
                <a:cs typeface="Arial" panose="020B0604020202020204" pitchFamily="34" charset="0"/>
              </a:rPr>
              <a:t>       -  TESIS 	</a:t>
            </a:r>
            <a:r>
              <a:rPr lang="id-ID" b="1" dirty="0">
                <a:latin typeface="Agency FB" panose="020B0503020202020204" pitchFamily="34" charset="0"/>
                <a:cs typeface="Arial" panose="020B0604020202020204" pitchFamily="34" charset="0"/>
              </a:rPr>
              <a:t>   </a:t>
            </a:r>
            <a:r>
              <a:rPr lang="en-US" b="1" dirty="0">
                <a:latin typeface="Agency FB" panose="020B0503020202020204" pitchFamily="34" charset="0"/>
                <a:cs typeface="Arial" panose="020B0604020202020204" pitchFamily="34" charset="0"/>
              </a:rPr>
              <a:t>: </a:t>
            </a:r>
            <a:r>
              <a:rPr lang="id-ID"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Pembimbing</a:t>
            </a:r>
            <a:r>
              <a:rPr lang="en-US"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Utama</a:t>
            </a:r>
            <a:r>
              <a:rPr lang="en-US" b="1" dirty="0">
                <a:latin typeface="Agency FB" panose="020B0503020202020204" pitchFamily="34" charset="0"/>
                <a:cs typeface="Arial" panose="020B0604020202020204" pitchFamily="34" charset="0"/>
              </a:rPr>
              <a:t> 	: 3</a:t>
            </a:r>
          </a:p>
          <a:p>
            <a:pPr eaLnBrk="1" hangingPunct="1">
              <a:lnSpc>
                <a:spcPct val="80000"/>
              </a:lnSpc>
              <a:spcBef>
                <a:spcPct val="50000"/>
              </a:spcBef>
              <a:buFont typeface="Wingdings" panose="05000000000000000000" pitchFamily="2" charset="2"/>
              <a:buNone/>
              <a:defRPr/>
            </a:pPr>
            <a:r>
              <a:rPr lang="en-US"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Pembimbing</a:t>
            </a:r>
            <a:r>
              <a:rPr lang="en-US"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Pembantu</a:t>
            </a:r>
            <a:r>
              <a:rPr lang="en-US" b="1" dirty="0">
                <a:latin typeface="Agency FB" panose="020B0503020202020204" pitchFamily="34" charset="0"/>
                <a:cs typeface="Arial" panose="020B0604020202020204" pitchFamily="34" charset="0"/>
              </a:rPr>
              <a:t> 	: 2</a:t>
            </a:r>
          </a:p>
          <a:p>
            <a:pPr eaLnBrk="1" hangingPunct="1">
              <a:lnSpc>
                <a:spcPct val="80000"/>
              </a:lnSpc>
              <a:spcBef>
                <a:spcPct val="50000"/>
              </a:spcBef>
              <a:buFont typeface="Wingdings" panose="05000000000000000000" pitchFamily="2" charset="2"/>
              <a:buNone/>
              <a:defRPr/>
            </a:pPr>
            <a:r>
              <a:rPr lang="en-US" b="1" dirty="0">
                <a:latin typeface="Agency FB" panose="020B0503020202020204" pitchFamily="34" charset="0"/>
                <a:cs typeface="Arial" panose="020B0604020202020204" pitchFamily="34" charset="0"/>
              </a:rPr>
              <a:t>       -  SKRIPSI	</a:t>
            </a:r>
            <a:r>
              <a:rPr lang="id-ID" b="1" dirty="0">
                <a:latin typeface="Agency FB" panose="020B0503020202020204" pitchFamily="34" charset="0"/>
                <a:cs typeface="Arial" panose="020B0604020202020204" pitchFamily="34" charset="0"/>
              </a:rPr>
              <a:t>   </a:t>
            </a:r>
            <a:r>
              <a:rPr lang="en-US" b="1" dirty="0">
                <a:latin typeface="Agency FB" panose="020B0503020202020204" pitchFamily="34" charset="0"/>
                <a:cs typeface="Arial" panose="020B0604020202020204" pitchFamily="34" charset="0"/>
              </a:rPr>
              <a:t>: </a:t>
            </a:r>
            <a:r>
              <a:rPr lang="id-ID"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Pembimbing</a:t>
            </a:r>
            <a:r>
              <a:rPr lang="en-US"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Utama</a:t>
            </a:r>
            <a:r>
              <a:rPr lang="en-US" b="1" dirty="0">
                <a:latin typeface="Agency FB" panose="020B0503020202020204" pitchFamily="34" charset="0"/>
                <a:cs typeface="Arial" panose="020B0604020202020204" pitchFamily="34" charset="0"/>
              </a:rPr>
              <a:t> 	: 1</a:t>
            </a:r>
          </a:p>
          <a:p>
            <a:pPr eaLnBrk="1" hangingPunct="1">
              <a:lnSpc>
                <a:spcPct val="80000"/>
              </a:lnSpc>
              <a:spcBef>
                <a:spcPct val="50000"/>
              </a:spcBef>
              <a:buFont typeface="Wingdings" panose="05000000000000000000" pitchFamily="2" charset="2"/>
              <a:buNone/>
              <a:defRPr/>
            </a:pPr>
            <a:r>
              <a:rPr lang="en-US"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Pembimbing</a:t>
            </a:r>
            <a:r>
              <a:rPr lang="en-US"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Pembantu</a:t>
            </a:r>
            <a:r>
              <a:rPr lang="en-US" b="1" dirty="0">
                <a:latin typeface="Agency FB" panose="020B0503020202020204" pitchFamily="34" charset="0"/>
                <a:cs typeface="Arial" panose="020B0604020202020204" pitchFamily="34" charset="0"/>
              </a:rPr>
              <a:t> 	</a:t>
            </a:r>
            <a:r>
              <a:rPr lang="id-ID" b="1" dirty="0">
                <a:latin typeface="Agency FB" panose="020B0503020202020204" pitchFamily="34" charset="0"/>
                <a:cs typeface="Arial" panose="020B0604020202020204" pitchFamily="34" charset="0"/>
              </a:rPr>
              <a:t>:</a:t>
            </a:r>
            <a:r>
              <a:rPr lang="en-US" b="1" dirty="0">
                <a:latin typeface="Agency FB" panose="020B0503020202020204" pitchFamily="34" charset="0"/>
                <a:cs typeface="Arial" panose="020B0604020202020204" pitchFamily="34" charset="0"/>
              </a:rPr>
              <a:t> 0.5</a:t>
            </a:r>
          </a:p>
          <a:p>
            <a:pPr eaLnBrk="1" hangingPunct="1">
              <a:lnSpc>
                <a:spcPct val="80000"/>
              </a:lnSpc>
              <a:spcBef>
                <a:spcPct val="50000"/>
              </a:spcBef>
              <a:buFont typeface="Wingdings" panose="05000000000000000000" pitchFamily="2" charset="2"/>
              <a:buNone/>
              <a:defRPr/>
            </a:pPr>
            <a:r>
              <a:rPr lang="en-US" b="1" dirty="0">
                <a:latin typeface="Agency FB" panose="020B0503020202020204" pitchFamily="34" charset="0"/>
                <a:cs typeface="Arial" panose="020B0604020202020204" pitchFamily="34" charset="0"/>
              </a:rPr>
              <a:t>       - TUGAS AKHIR</a:t>
            </a:r>
            <a:r>
              <a:rPr lang="en-US" sz="2000" b="1" dirty="0">
                <a:latin typeface="Agency FB" panose="020B0503020202020204" pitchFamily="34" charset="0"/>
                <a:cs typeface="Arial" panose="020B0604020202020204" pitchFamily="34" charset="0"/>
              </a:rPr>
              <a:t> </a:t>
            </a:r>
            <a:r>
              <a:rPr lang="id-ID" sz="2000" b="1" dirty="0">
                <a:latin typeface="Agency FB" panose="020B0503020202020204" pitchFamily="34" charset="0"/>
                <a:cs typeface="Arial" panose="020B0604020202020204" pitchFamily="34" charset="0"/>
              </a:rPr>
              <a:t>	  </a:t>
            </a:r>
            <a:r>
              <a:rPr lang="en-US" b="1" dirty="0">
                <a:latin typeface="Agency FB" panose="020B0503020202020204" pitchFamily="34" charset="0"/>
                <a:cs typeface="Arial" panose="020B0604020202020204" pitchFamily="34" charset="0"/>
              </a:rPr>
              <a:t>: </a:t>
            </a:r>
            <a:r>
              <a:rPr lang="id-ID"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Pembimbing</a:t>
            </a:r>
            <a:r>
              <a:rPr lang="en-US"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Utama</a:t>
            </a:r>
            <a:r>
              <a:rPr lang="en-US" b="1" dirty="0">
                <a:latin typeface="Agency FB" panose="020B0503020202020204" pitchFamily="34" charset="0"/>
                <a:cs typeface="Arial" panose="020B0604020202020204" pitchFamily="34" charset="0"/>
              </a:rPr>
              <a:t>	: 1</a:t>
            </a:r>
          </a:p>
          <a:p>
            <a:pPr eaLnBrk="1" hangingPunct="1">
              <a:lnSpc>
                <a:spcPct val="80000"/>
              </a:lnSpc>
              <a:spcBef>
                <a:spcPct val="50000"/>
              </a:spcBef>
              <a:buFont typeface="Wingdings" panose="05000000000000000000" pitchFamily="2" charset="2"/>
              <a:buNone/>
              <a:defRPr/>
            </a:pPr>
            <a:r>
              <a:rPr lang="en-US" b="1" dirty="0">
                <a:latin typeface="Agency FB" panose="020B0503020202020204" pitchFamily="34" charset="0"/>
                <a:cs typeface="Arial" panose="020B0604020202020204" pitchFamily="34" charset="0"/>
              </a:rPr>
              <a:t>		</a:t>
            </a:r>
            <a:r>
              <a:rPr lang="id-ID" b="1" dirty="0">
                <a:latin typeface="Agency FB" panose="020B0503020202020204" pitchFamily="34" charset="0"/>
                <a:cs typeface="Arial" panose="020B0604020202020204" pitchFamily="34" charset="0"/>
              </a:rPr>
              <a:t>    </a:t>
            </a:r>
            <a:r>
              <a:rPr lang="en-US" b="1" dirty="0">
                <a:latin typeface="Agency FB" panose="020B0503020202020204" pitchFamily="34" charset="0"/>
                <a:cs typeface="Arial" panose="020B0604020202020204" pitchFamily="34" charset="0"/>
              </a:rPr>
              <a:t>  </a:t>
            </a:r>
            <a:r>
              <a:rPr lang="id-ID"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Pembimbing</a:t>
            </a:r>
            <a:r>
              <a:rPr lang="en-US" b="1" dirty="0">
                <a:latin typeface="Agency FB" panose="020B0503020202020204" pitchFamily="34" charset="0"/>
                <a:cs typeface="Arial" panose="020B0604020202020204" pitchFamily="34" charset="0"/>
              </a:rPr>
              <a:t> </a:t>
            </a:r>
            <a:r>
              <a:rPr lang="en-US" b="1" dirty="0" err="1">
                <a:latin typeface="Agency FB" panose="020B0503020202020204" pitchFamily="34" charset="0"/>
                <a:cs typeface="Arial" panose="020B0604020202020204" pitchFamily="34" charset="0"/>
              </a:rPr>
              <a:t>Pembantu</a:t>
            </a:r>
            <a:r>
              <a:rPr lang="en-US" b="1" dirty="0">
                <a:latin typeface="Agency FB" panose="020B0503020202020204" pitchFamily="34" charset="0"/>
                <a:cs typeface="Arial" panose="020B0604020202020204" pitchFamily="34" charset="0"/>
              </a:rPr>
              <a:t>	: 0.5</a:t>
            </a:r>
            <a:endParaRPr lang="id-ID" b="1" dirty="0">
              <a:latin typeface="Agency FB" panose="020B0503020202020204" pitchFamily="34" charset="0"/>
              <a:cs typeface="Arial" panose="020B0604020202020204" pitchFamily="34" charset="0"/>
            </a:endParaRPr>
          </a:p>
          <a:p>
            <a:pPr eaLnBrk="1" hangingPunct="1">
              <a:lnSpc>
                <a:spcPct val="80000"/>
              </a:lnSpc>
              <a:spcBef>
                <a:spcPct val="50000"/>
              </a:spcBef>
              <a:buFont typeface="Wingdings" panose="05000000000000000000" pitchFamily="2" charset="2"/>
              <a:buNone/>
              <a:defRPr/>
            </a:pPr>
            <a:endParaRPr lang="id-ID" b="1" dirty="0">
              <a:latin typeface="Agency FB" panose="020B0503020202020204" pitchFamily="34" charset="0"/>
              <a:cs typeface="Arial" panose="020B0604020202020204" pitchFamily="34" charset="0"/>
            </a:endParaRPr>
          </a:p>
          <a:p>
            <a:pPr eaLnBrk="1" hangingPunct="1">
              <a:lnSpc>
                <a:spcPct val="80000"/>
              </a:lnSpc>
              <a:spcBef>
                <a:spcPct val="50000"/>
              </a:spcBef>
              <a:buFont typeface="Wingdings" panose="05000000000000000000" pitchFamily="2" charset="2"/>
              <a:buNone/>
              <a:defRPr/>
            </a:pPr>
            <a:r>
              <a:rPr lang="id-ID" b="1" dirty="0">
                <a:latin typeface="Agency FB" panose="020B0503020202020204" pitchFamily="34" charset="0"/>
                <a:cs typeface="Arial" panose="020B0604020202020204" pitchFamily="34" charset="0"/>
              </a:rPr>
              <a:t> BUKTI FISIK : </a:t>
            </a:r>
            <a:r>
              <a:rPr lang="id-ID" b="1" dirty="0">
                <a:solidFill>
                  <a:srgbClr val="8000FF"/>
                </a:solidFill>
                <a:latin typeface="Agency FB" panose="020B0503020202020204" pitchFamily="34" charset="0"/>
                <a:cs typeface="Arial" panose="020B0604020202020204" pitchFamily="34" charset="0"/>
              </a:rPr>
              <a:t>BUKTI MAHASISWA SUDAH LULUS</a:t>
            </a:r>
          </a:p>
          <a:p>
            <a:pPr eaLnBrk="1" hangingPunct="1">
              <a:lnSpc>
                <a:spcPct val="80000"/>
              </a:lnSpc>
              <a:spcBef>
                <a:spcPct val="50000"/>
              </a:spcBef>
              <a:buFont typeface="Wingdings" panose="05000000000000000000" pitchFamily="2" charset="2"/>
              <a:buNone/>
              <a:defRPr/>
            </a:pPr>
            <a:endParaRPr lang="id-ID" b="1" dirty="0">
              <a:solidFill>
                <a:srgbClr val="8000FF"/>
              </a:solidFill>
              <a:latin typeface="+mn-lt"/>
              <a:cs typeface="Arial" panose="020B0604020202020204" pitchFamily="34" charset="0"/>
            </a:endParaRPr>
          </a:p>
          <a:p>
            <a:pPr eaLnBrk="1" hangingPunct="1">
              <a:lnSpc>
                <a:spcPct val="80000"/>
              </a:lnSpc>
              <a:spcBef>
                <a:spcPct val="50000"/>
              </a:spcBef>
              <a:buFont typeface="Wingdings" panose="05000000000000000000" pitchFamily="2" charset="2"/>
              <a:buNone/>
              <a:defRPr/>
            </a:pPr>
            <a:endParaRPr lang="en-US" b="1" dirty="0">
              <a:solidFill>
                <a:srgbClr val="8000FF"/>
              </a:solidFill>
              <a:latin typeface="+mn-lt"/>
              <a:cs typeface="Arial" panose="020B0604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0" y="-26988"/>
            <a:ext cx="9144000" cy="69215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aphicFrame>
        <p:nvGraphicFramePr>
          <p:cNvPr id="5" name="Table 4"/>
          <p:cNvGraphicFramePr>
            <a:graphicFrameLocks noGrp="1"/>
          </p:cNvGraphicFramePr>
          <p:nvPr/>
        </p:nvGraphicFramePr>
        <p:xfrm>
          <a:off x="133350" y="1082675"/>
          <a:ext cx="8856663" cy="5668963"/>
        </p:xfrm>
        <a:graphic>
          <a:graphicData uri="http://schemas.openxmlformats.org/drawingml/2006/table">
            <a:tbl>
              <a:tblPr firstRow="1" bandRow="1">
                <a:tableStyleId>{5C22544A-7EE6-4342-B048-85BDC9FD1C3A}</a:tableStyleId>
              </a:tblPr>
              <a:tblGrid>
                <a:gridCol w="4104307"/>
                <a:gridCol w="4752356"/>
              </a:tblGrid>
              <a:tr h="100576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Agency FB" panose="020B0503020202020204" pitchFamily="34" charset="0"/>
                        </a:rPr>
                        <a:t>KEPMENKOWASBANGPA</a:t>
                      </a:r>
                      <a:r>
                        <a:rPr lang="id-ID" sz="2000" dirty="0" smtClean="0">
                          <a:solidFill>
                            <a:schemeClr val="tx1"/>
                          </a:solidFill>
                          <a:latin typeface="Agency FB" panose="020B0503020202020204" pitchFamily="34" charset="0"/>
                        </a:rPr>
                        <a:t>N</a:t>
                      </a:r>
                    </a:p>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Agency FB" panose="020B0503020202020204" pitchFamily="34" charset="0"/>
                        </a:rPr>
                        <a:t>NO. 38/KEP/MK.WASPAN/8/1999</a:t>
                      </a:r>
                      <a:endParaRPr lang="en-US" sz="2000" dirty="0">
                        <a:solidFill>
                          <a:schemeClr val="tx1"/>
                        </a:solidFill>
                        <a:latin typeface="Agency FB" panose="020B0503020202020204" pitchFamily="34" charset="0"/>
                      </a:endParaRPr>
                    </a:p>
                  </a:txBody>
                  <a:tcPr marL="91437" marR="91437" marT="45683" marB="45683">
                    <a:noFill/>
                  </a:tcPr>
                </a:tc>
                <a:tc>
                  <a:txBody>
                    <a:bodyPr/>
                    <a:lstStyle/>
                    <a:p>
                      <a:pPr algn="ctr"/>
                      <a:r>
                        <a:rPr lang="id-ID" sz="2000" baseline="0" dirty="0" smtClean="0">
                          <a:solidFill>
                            <a:schemeClr val="tx1"/>
                          </a:solidFill>
                          <a:latin typeface="Agency FB" panose="020B0503020202020204" pitchFamily="34" charset="0"/>
                        </a:rPr>
                        <a:t>PERMEN</a:t>
                      </a:r>
                      <a:r>
                        <a:rPr lang="en-US" sz="2000" baseline="0" dirty="0" smtClean="0">
                          <a:solidFill>
                            <a:schemeClr val="tx1"/>
                          </a:solidFill>
                          <a:latin typeface="Agency FB" panose="020B0503020202020204" pitchFamily="34" charset="0"/>
                        </a:rPr>
                        <a:t>PAN DAN RB</a:t>
                      </a:r>
                    </a:p>
                    <a:p>
                      <a:pPr algn="ctr"/>
                      <a:r>
                        <a:rPr lang="en-US" sz="2000" baseline="0" dirty="0" smtClean="0">
                          <a:solidFill>
                            <a:schemeClr val="tx1"/>
                          </a:solidFill>
                          <a:latin typeface="Agency FB" panose="020B0503020202020204" pitchFamily="34" charset="0"/>
                        </a:rPr>
                        <a:t> NO. 17 TAHUN</a:t>
                      </a:r>
                      <a:r>
                        <a:rPr lang="id-ID" sz="2000" baseline="0" dirty="0" smtClean="0">
                          <a:solidFill>
                            <a:schemeClr val="tx1"/>
                          </a:solidFill>
                          <a:latin typeface="Agency FB" panose="020B0503020202020204" pitchFamily="34" charset="0"/>
                        </a:rPr>
                        <a:t> 201</a:t>
                      </a:r>
                      <a:r>
                        <a:rPr lang="en-US" sz="2000" baseline="0" dirty="0" smtClean="0">
                          <a:solidFill>
                            <a:schemeClr val="tx1"/>
                          </a:solidFill>
                          <a:latin typeface="Agency FB" panose="020B0503020202020204" pitchFamily="34" charset="0"/>
                        </a:rPr>
                        <a:t>3</a:t>
                      </a:r>
                      <a:r>
                        <a:rPr lang="id-ID" sz="2000" baseline="0" dirty="0" smtClean="0">
                          <a:solidFill>
                            <a:schemeClr val="tx1"/>
                          </a:solidFill>
                          <a:latin typeface="Agency FB" panose="020B0503020202020204" pitchFamily="34" charset="0"/>
                        </a:rPr>
                        <a:t> </a:t>
                      </a:r>
                    </a:p>
                    <a:p>
                      <a:pPr algn="ctr"/>
                      <a:r>
                        <a:rPr lang="id-ID" sz="2000" baseline="0" dirty="0" smtClean="0">
                          <a:solidFill>
                            <a:schemeClr val="tx1"/>
                          </a:solidFill>
                          <a:latin typeface="Agency FB" panose="020B0503020202020204" pitchFamily="34" charset="0"/>
                        </a:rPr>
                        <a:t>JO NO. 46 TAHUN 2013</a:t>
                      </a:r>
                      <a:endParaRPr lang="en-US" sz="2000" dirty="0">
                        <a:solidFill>
                          <a:schemeClr val="tx1"/>
                        </a:solidFill>
                        <a:latin typeface="Agency FB" panose="020B0503020202020204" pitchFamily="34" charset="0"/>
                      </a:endParaRPr>
                    </a:p>
                  </a:txBody>
                  <a:tcPr marL="91437" marR="91437" marT="45683" marB="45683">
                    <a:noFill/>
                  </a:tcPr>
                </a:tc>
              </a:tr>
              <a:tr h="4663197">
                <a:tc>
                  <a:txBody>
                    <a:bodyPr/>
                    <a:lstStyle/>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q"/>
                        <a:tabLst/>
                        <a:defRPr/>
                      </a:pPr>
                      <a:r>
                        <a:rPr lang="en-US" sz="2100" b="1" kern="1200" dirty="0" err="1" smtClean="0">
                          <a:solidFill>
                            <a:schemeClr val="tx1"/>
                          </a:solidFill>
                          <a:effectLst/>
                          <a:latin typeface="Agency FB" panose="020B0503020202020204" pitchFamily="34" charset="0"/>
                          <a:ea typeface="+mn-ea"/>
                          <a:cs typeface="+mn-cs"/>
                        </a:rPr>
                        <a:t>Dosen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berkedudukan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sebagai</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pejabat</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fungsional</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dengan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rgbClr val="C00000"/>
                          </a:solidFill>
                          <a:effectLst/>
                          <a:latin typeface="Agency FB" panose="020B0503020202020204" pitchFamily="34" charset="0"/>
                          <a:ea typeface="+mn-ea"/>
                          <a:cs typeface="+mn-cs"/>
                        </a:rPr>
                        <a:t>tugas</a:t>
                      </a:r>
                      <a:r>
                        <a:rPr lang="en-US" sz="2100" b="1" kern="1200" dirty="0" smtClean="0">
                          <a:solidFill>
                            <a:srgbClr val="C00000"/>
                          </a:solidFill>
                          <a:effectLst/>
                          <a:latin typeface="Agency FB" panose="020B0503020202020204" pitchFamily="34" charset="0"/>
                          <a:ea typeface="+mn-ea"/>
                          <a:cs typeface="+mn-cs"/>
                        </a:rPr>
                        <a:t> </a:t>
                      </a:r>
                      <a:r>
                        <a:rPr lang="en-US" sz="2100" b="1" kern="1200" dirty="0" err="1" smtClean="0">
                          <a:solidFill>
                            <a:srgbClr val="C00000"/>
                          </a:solidFill>
                          <a:effectLst/>
                          <a:latin typeface="Agency FB" panose="020B0503020202020204" pitchFamily="34" charset="0"/>
                          <a:ea typeface="+mn-ea"/>
                          <a:cs typeface="+mn-cs"/>
                        </a:rPr>
                        <a:t>utama</a:t>
                      </a:r>
                      <a:r>
                        <a:rPr lang="en-US" sz="2100" b="1" kern="1200" dirty="0" smtClean="0">
                          <a:solidFill>
                            <a:srgbClr val="C00000"/>
                          </a:solidFill>
                          <a:effectLst/>
                          <a:latin typeface="Agency FB" panose="020B0503020202020204" pitchFamily="34" charset="0"/>
                          <a:ea typeface="+mn-ea"/>
                          <a:cs typeface="+mn-cs"/>
                        </a:rPr>
                        <a:t> </a:t>
                      </a:r>
                      <a:r>
                        <a:rPr lang="en-US" sz="2100" b="1" kern="1200" dirty="0" err="1" smtClean="0">
                          <a:solidFill>
                            <a:srgbClr val="C00000"/>
                          </a:solidFill>
                          <a:effectLst/>
                          <a:latin typeface="Agency FB" panose="020B0503020202020204" pitchFamily="34" charset="0"/>
                          <a:ea typeface="+mn-ea"/>
                          <a:cs typeface="+mn-cs"/>
                        </a:rPr>
                        <a:t>mengajar</a:t>
                      </a:r>
                      <a:r>
                        <a:rPr lang="en-US" sz="2100" b="1" kern="1200" dirty="0" smtClean="0">
                          <a:solidFill>
                            <a:srgbClr val="C00000"/>
                          </a:solidFill>
                          <a:effectLst/>
                          <a:latin typeface="Agency FB" panose="020B0503020202020204" pitchFamily="34" charset="0"/>
                          <a:ea typeface="+mn-ea"/>
                          <a:cs typeface="+mn-cs"/>
                        </a:rPr>
                        <a:t> </a:t>
                      </a:r>
                      <a:r>
                        <a:rPr lang="en-US" sz="2100" b="1" kern="1200" dirty="0" err="1" smtClean="0">
                          <a:solidFill>
                            <a:srgbClr val="C00000"/>
                          </a:solidFill>
                          <a:effectLst/>
                          <a:latin typeface="Agency FB" panose="020B0503020202020204" pitchFamily="34" charset="0"/>
                          <a:ea typeface="+mn-ea"/>
                          <a:cs typeface="+mn-cs"/>
                        </a:rPr>
                        <a:t>pada</a:t>
                      </a:r>
                      <a:r>
                        <a:rPr lang="en-US" sz="2100" b="1" kern="1200" dirty="0" smtClean="0">
                          <a:solidFill>
                            <a:srgbClr val="C00000"/>
                          </a:solidFill>
                          <a:effectLst/>
                          <a:latin typeface="Agency FB" panose="020B0503020202020204" pitchFamily="34" charset="0"/>
                          <a:ea typeface="+mn-ea"/>
                          <a:cs typeface="+mn-cs"/>
                        </a:rPr>
                        <a:t> </a:t>
                      </a:r>
                      <a:r>
                        <a:rPr lang="en-US" sz="2100" b="1" kern="1200" dirty="0" err="1" smtClean="0">
                          <a:solidFill>
                            <a:srgbClr val="C00000"/>
                          </a:solidFill>
                          <a:effectLst/>
                          <a:latin typeface="Agency FB" panose="020B0503020202020204" pitchFamily="34" charset="0"/>
                          <a:ea typeface="+mn-ea"/>
                          <a:cs typeface="+mn-cs"/>
                        </a:rPr>
                        <a:t>perguruan</a:t>
                      </a:r>
                      <a:r>
                        <a:rPr lang="en-US" sz="2100" b="1" kern="1200" dirty="0" smtClean="0">
                          <a:solidFill>
                            <a:srgbClr val="C00000"/>
                          </a:solidFill>
                          <a:effectLst/>
                          <a:latin typeface="Agency FB" panose="020B0503020202020204" pitchFamily="34" charset="0"/>
                          <a:ea typeface="+mn-ea"/>
                          <a:cs typeface="+mn-cs"/>
                        </a:rPr>
                        <a:t> </a:t>
                      </a:r>
                      <a:r>
                        <a:rPr lang="en-US" sz="2100" b="1" kern="1200" dirty="0" err="1" smtClean="0">
                          <a:solidFill>
                            <a:srgbClr val="C00000"/>
                          </a:solidFill>
                          <a:effectLst/>
                          <a:latin typeface="Agency FB" panose="020B0503020202020204" pitchFamily="34" charset="0"/>
                          <a:ea typeface="+mn-ea"/>
                          <a:cs typeface="+mn-cs"/>
                        </a:rPr>
                        <a:t>tinggi</a:t>
                      </a:r>
                      <a:r>
                        <a:rPr lang="en-US" sz="2100" b="1" kern="1200" dirty="0" smtClean="0">
                          <a:solidFill>
                            <a:srgbClr val="C00000"/>
                          </a:solidFill>
                          <a:effectLst/>
                          <a:latin typeface="Agency FB" panose="020B0503020202020204" pitchFamily="34" charset="0"/>
                          <a:ea typeface="+mn-ea"/>
                          <a:cs typeface="+mn-cs"/>
                        </a:rPr>
                        <a:t> </a:t>
                      </a:r>
                      <a:endParaRPr lang="id-ID" sz="2100" b="1" kern="1200" dirty="0" smtClean="0">
                        <a:solidFill>
                          <a:srgbClr val="C00000"/>
                        </a:solidFill>
                        <a:effectLst/>
                        <a:latin typeface="Agency FB" panose="020B0503020202020204" pitchFamily="34" charset="0"/>
                        <a:ea typeface="+mn-ea"/>
                        <a:cs typeface="+mn-cs"/>
                      </a:endParaRPr>
                    </a:p>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q"/>
                        <a:tabLst/>
                        <a:defRPr/>
                      </a:pPr>
                      <a:r>
                        <a:rPr lang="en-US" sz="2100" b="1" kern="1200" dirty="0" err="1" smtClean="0">
                          <a:solidFill>
                            <a:schemeClr val="tx1"/>
                          </a:solidFill>
                          <a:effectLst/>
                          <a:latin typeface="Agency FB" panose="020B0503020202020204" pitchFamily="34" charset="0"/>
                          <a:ea typeface="+mn-ea"/>
                          <a:cs typeface="+mn-cs"/>
                        </a:rPr>
                        <a:t>Tugas</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pokok</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Dosen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adalah</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melaksanakan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pendidikan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dan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pengajaran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pada</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perguruan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tinggi</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penelitian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serta</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pengabdian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kepada</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masyarakat</a:t>
                      </a:r>
                      <a:endParaRPr lang="en-US" sz="2100" b="1" dirty="0">
                        <a:solidFill>
                          <a:schemeClr val="tx1"/>
                        </a:solidFill>
                        <a:latin typeface="Agency FB" panose="020B0503020202020204" pitchFamily="34" charset="0"/>
                      </a:endParaRPr>
                    </a:p>
                  </a:txBody>
                  <a:tcPr marL="91437" marR="91437" marT="45683" marB="45683">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q"/>
                        <a:tabLst/>
                        <a:defRPr/>
                      </a:pPr>
                      <a:r>
                        <a:rPr lang="en-US" sz="2100" b="1" kern="1200" dirty="0" err="1" smtClean="0">
                          <a:solidFill>
                            <a:schemeClr val="tx1"/>
                          </a:solidFill>
                          <a:effectLst/>
                          <a:latin typeface="Agency FB" panose="020B0503020202020204" pitchFamily="34" charset="0"/>
                          <a:ea typeface="+mn-ea"/>
                          <a:cs typeface="+mn-cs"/>
                        </a:rPr>
                        <a:t>Dosen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merupakan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pendidik</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profesional</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dan</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ilmuwan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dengan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tugas</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utama</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melaksanakan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pendidikan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penelitian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dan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pengabdian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kepada</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masyarakat</a:t>
                      </a:r>
                      <a:r>
                        <a:rPr lang="en-US" sz="2100" b="1" kern="1200" dirty="0" smtClean="0">
                          <a:solidFill>
                            <a:schemeClr val="tx1"/>
                          </a:solidFill>
                          <a:effectLst/>
                          <a:latin typeface="Agency FB" panose="020B0503020202020204" pitchFamily="34" charset="0"/>
                          <a:ea typeface="+mn-ea"/>
                          <a:cs typeface="+mn-cs"/>
                        </a:rPr>
                        <a:t> </a:t>
                      </a:r>
                      <a:endParaRPr lang="id-ID" sz="2100" b="1" kern="1200" dirty="0" smtClean="0">
                        <a:solidFill>
                          <a:schemeClr val="tx1"/>
                        </a:solidFill>
                        <a:effectLst/>
                        <a:latin typeface="Agency FB" panose="020B0503020202020204"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q"/>
                        <a:tabLst/>
                        <a:defRPr/>
                      </a:pPr>
                      <a:r>
                        <a:rPr lang="en-US" sz="2100" b="1" kern="1200" dirty="0" err="1" smtClean="0">
                          <a:solidFill>
                            <a:schemeClr val="tx1"/>
                          </a:solidFill>
                          <a:effectLst/>
                          <a:latin typeface="Agency FB" panose="020B0503020202020204" pitchFamily="34" charset="0"/>
                          <a:ea typeface="+mn-ea"/>
                          <a:cs typeface="+mn-cs"/>
                        </a:rPr>
                        <a:t>Kedudukan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dosen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sebagai</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tenaga</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profesional</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sebagaimana</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dimaksud</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dalam</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Pasal</a:t>
                      </a:r>
                      <a:r>
                        <a:rPr lang="en-US" sz="2100" b="1" kern="1200" dirty="0" smtClean="0">
                          <a:solidFill>
                            <a:schemeClr val="tx1"/>
                          </a:solidFill>
                          <a:effectLst/>
                          <a:latin typeface="Agency FB" panose="020B0503020202020204" pitchFamily="34" charset="0"/>
                          <a:ea typeface="+mn-ea"/>
                          <a:cs typeface="+mn-cs"/>
                        </a:rPr>
                        <a:t> 3 </a:t>
                      </a:r>
                      <a:r>
                        <a:rPr lang="en-US" sz="2100" b="1" kern="1200" dirty="0" err="1" smtClean="0">
                          <a:solidFill>
                            <a:schemeClr val="tx1"/>
                          </a:solidFill>
                          <a:effectLst/>
                          <a:latin typeface="Agency FB" panose="020B0503020202020204" pitchFamily="34" charset="0"/>
                          <a:ea typeface="+mn-ea"/>
                          <a:cs typeface="+mn-cs"/>
                        </a:rPr>
                        <a:t>ayat</a:t>
                      </a:r>
                      <a:r>
                        <a:rPr lang="en-US" sz="2100" b="1" kern="1200" dirty="0" smtClean="0">
                          <a:solidFill>
                            <a:schemeClr val="tx1"/>
                          </a:solidFill>
                          <a:effectLst/>
                          <a:latin typeface="Agency FB" panose="020B0503020202020204" pitchFamily="34" charset="0"/>
                          <a:ea typeface="+mn-ea"/>
                          <a:cs typeface="+mn-cs"/>
                        </a:rPr>
                        <a:t> (1) </a:t>
                      </a:r>
                      <a:r>
                        <a:rPr lang="en-US" sz="2100" b="1" kern="1200" dirty="0" err="1" smtClean="0">
                          <a:solidFill>
                            <a:schemeClr val="tx1"/>
                          </a:solidFill>
                          <a:effectLst/>
                          <a:latin typeface="Agency FB" panose="020B0503020202020204" pitchFamily="34" charset="0"/>
                          <a:ea typeface="+mn-ea"/>
                          <a:cs typeface="+mn-cs"/>
                        </a:rPr>
                        <a:t>berfungsi</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untuk</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meningkatkan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martabat</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dan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peran</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dosen</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sebagai</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agen</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pembelajaran</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pengembang</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ilmu</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pengetahuan</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teknologi</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dan</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seni</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serta</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pengabdi</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kepada</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rgbClr val="0033CC"/>
                          </a:solidFill>
                          <a:effectLst/>
                          <a:latin typeface="Agency FB" panose="020B0503020202020204" pitchFamily="34" charset="0"/>
                          <a:ea typeface="+mn-ea"/>
                          <a:cs typeface="+mn-cs"/>
                        </a:rPr>
                        <a:t>masyarakat</a:t>
                      </a:r>
                      <a:r>
                        <a:rPr lang="en-US" sz="2100" b="1" kern="1200" dirty="0" smtClean="0">
                          <a:solidFill>
                            <a:srgbClr val="0033CC"/>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berfungsi</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untuk</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meningkatkan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mutu</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pendidikan</a:t>
                      </a:r>
                      <a:r>
                        <a:rPr lang="en-US" sz="2100" b="1" kern="1200" dirty="0" smtClean="0">
                          <a:solidFill>
                            <a:schemeClr val="tx1"/>
                          </a:solidFill>
                          <a:effectLst/>
                          <a:latin typeface="Agency FB" panose="020B0503020202020204" pitchFamily="34" charset="0"/>
                          <a:ea typeface="+mn-ea"/>
                          <a:cs typeface="+mn-cs"/>
                        </a:rPr>
                        <a:t> </a:t>
                      </a:r>
                      <a:r>
                        <a:rPr lang="en-US" sz="2100" b="1" kern="1200" dirty="0" err="1" smtClean="0">
                          <a:solidFill>
                            <a:schemeClr val="tx1"/>
                          </a:solidFill>
                          <a:effectLst/>
                          <a:latin typeface="Agency FB" panose="020B0503020202020204" pitchFamily="34" charset="0"/>
                          <a:ea typeface="+mn-ea"/>
                          <a:cs typeface="+mn-cs"/>
                        </a:rPr>
                        <a:t>nasional</a:t>
                      </a:r>
                      <a:endParaRPr lang="en-US" sz="2100" b="1" kern="1200" dirty="0" smtClean="0">
                        <a:solidFill>
                          <a:schemeClr val="tx1"/>
                        </a:solidFill>
                        <a:effectLst/>
                        <a:latin typeface="Agency FB" panose="020B0503020202020204" pitchFamily="34" charset="0"/>
                        <a:ea typeface="+mn-ea"/>
                        <a:cs typeface="+mn-cs"/>
                      </a:endParaRPr>
                    </a:p>
                  </a:txBody>
                  <a:tcPr marL="91437" marR="91437" marT="45683" marB="45683">
                    <a:noFill/>
                  </a:tcPr>
                </a:tc>
              </a:tr>
            </a:tbl>
          </a:graphicData>
        </a:graphic>
      </p:graphicFrame>
      <p:sp>
        <p:nvSpPr>
          <p:cNvPr id="6" name="Title 1"/>
          <p:cNvSpPr txBox="1">
            <a:spLocks/>
          </p:cNvSpPr>
          <p:nvPr/>
        </p:nvSpPr>
        <p:spPr>
          <a:xfrm>
            <a:off x="358775" y="-26988"/>
            <a:ext cx="8642350" cy="654051"/>
          </a:xfrm>
          <a:prstGeom prst="rect">
            <a:avLst/>
          </a:prstGeom>
          <a:solidFill>
            <a:srgbClr val="FFFF00"/>
          </a:solidFill>
        </p:spPr>
        <p:txBody>
          <a:bodyPr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id-ID" sz="2600" b="1" dirty="0" smtClean="0">
                <a:solidFill>
                  <a:schemeClr val="accent1">
                    <a:lumMod val="50000"/>
                  </a:schemeClr>
                </a:solidFill>
                <a:latin typeface="Franklin Gothic Medium"/>
              </a:rPr>
              <a:t>PERBANDINGAN PERATURAN LAMA DAN  PERMEN</a:t>
            </a:r>
            <a:r>
              <a:rPr lang="en-US" sz="2600" b="1" dirty="0" smtClean="0">
                <a:solidFill>
                  <a:schemeClr val="accent1">
                    <a:lumMod val="50000"/>
                  </a:schemeClr>
                </a:solidFill>
                <a:latin typeface="Franklin Gothic Medium"/>
              </a:rPr>
              <a:t>PAN DAN RB</a:t>
            </a:r>
            <a:endParaRPr lang="en-US" sz="2600" b="1" dirty="0">
              <a:solidFill>
                <a:schemeClr val="accent1">
                  <a:lumMod val="50000"/>
                </a:schemeClr>
              </a:solidFill>
              <a:latin typeface="Franklin Gothic Medium"/>
            </a:endParaRPr>
          </a:p>
        </p:txBody>
      </p:sp>
    </p:spTree>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3"/>
          <p:cNvSpPr>
            <a:spLocks noGrp="1" noChangeArrowheads="1"/>
          </p:cNvSpPr>
          <p:nvPr>
            <p:ph sz="quarter" idx="4294967295"/>
          </p:nvPr>
        </p:nvSpPr>
        <p:spPr>
          <a:xfrm>
            <a:off x="576263" y="692150"/>
            <a:ext cx="8001000" cy="5365750"/>
          </a:xfrm>
        </p:spPr>
        <p:txBody>
          <a:bodyPr/>
          <a:lstStyle/>
          <a:p>
            <a:pPr marL="406400" eaLnBrk="1" hangingPunct="1">
              <a:lnSpc>
                <a:spcPct val="80000"/>
              </a:lnSpc>
              <a:spcAft>
                <a:spcPct val="35000"/>
              </a:spcAft>
              <a:buFont typeface="Wingdings" pitchFamily="2" charset="2"/>
              <a:buNone/>
            </a:pPr>
            <a:r>
              <a:rPr lang="en-US" altLang="en-US" sz="2400" b="1" smtClean="0">
                <a:latin typeface="Agency FB" pitchFamily="34" charset="0"/>
              </a:rPr>
              <a:t>	</a:t>
            </a:r>
            <a:r>
              <a:rPr lang="en-US" altLang="en-US" sz="1800" b="1" smtClean="0">
                <a:latin typeface="Agency FB" pitchFamily="34" charset="0"/>
              </a:rPr>
              <a:t>BATAS </a:t>
            </a:r>
            <a:r>
              <a:rPr lang="id-ID" altLang="en-US" sz="1800" b="1" smtClean="0">
                <a:latin typeface="Agency FB" pitchFamily="34" charset="0"/>
              </a:rPr>
              <a:t>MAKSIMAL </a:t>
            </a:r>
            <a:r>
              <a:rPr lang="en-US" altLang="en-US" sz="1800" b="1" smtClean="0">
                <a:latin typeface="Agency FB" pitchFamily="34" charset="0"/>
              </a:rPr>
              <a:t> SETIAP SEMESTER</a:t>
            </a:r>
          </a:p>
          <a:p>
            <a:pPr marL="406400" eaLnBrk="1" hangingPunct="1">
              <a:lnSpc>
                <a:spcPct val="80000"/>
              </a:lnSpc>
              <a:spcAft>
                <a:spcPct val="45000"/>
              </a:spcAft>
              <a:buFont typeface="Wingdings" pitchFamily="2" charset="2"/>
              <a:buNone/>
            </a:pPr>
            <a:r>
              <a:rPr lang="en-US" altLang="en-US" sz="1800" b="1" smtClean="0">
                <a:latin typeface="Agency FB" pitchFamily="34" charset="0"/>
              </a:rPr>
              <a:t>	PEMBIMBING UTAMA / PEMBIMBING PENDAMPING</a:t>
            </a:r>
          </a:p>
          <a:p>
            <a:pPr marL="1028700" lvl="1" indent="-304800" eaLnBrk="1" hangingPunct="1">
              <a:lnSpc>
                <a:spcPct val="80000"/>
              </a:lnSpc>
              <a:buSzPct val="90000"/>
              <a:buFontTx/>
              <a:buAutoNum type="alphaLcParenR"/>
            </a:pPr>
            <a:r>
              <a:rPr lang="en-US" altLang="en-US" sz="1800" b="1" smtClean="0">
                <a:latin typeface="Agency FB" pitchFamily="34" charset="0"/>
              </a:rPr>
              <a:t>Meluluskan S3		: </a:t>
            </a:r>
            <a:r>
              <a:rPr lang="id-ID" altLang="en-US" sz="1800" b="1" smtClean="0">
                <a:latin typeface="Agency FB" pitchFamily="34" charset="0"/>
              </a:rPr>
              <a:t> </a:t>
            </a:r>
            <a:r>
              <a:rPr lang="en-US" altLang="en-US" sz="1800" b="1" smtClean="0">
                <a:latin typeface="Agency FB" pitchFamily="34" charset="0"/>
              </a:rPr>
              <a:t>4 Lulusan</a:t>
            </a:r>
          </a:p>
          <a:p>
            <a:pPr marL="1028700" lvl="1" indent="-304800" eaLnBrk="1" hangingPunct="1">
              <a:lnSpc>
                <a:spcPct val="80000"/>
              </a:lnSpc>
              <a:buSzPct val="90000"/>
              <a:buFontTx/>
              <a:buAutoNum type="alphaLcParenR"/>
            </a:pPr>
            <a:r>
              <a:rPr lang="en-US" altLang="en-US" sz="1800" b="1" smtClean="0">
                <a:latin typeface="Agency FB" pitchFamily="34" charset="0"/>
              </a:rPr>
              <a:t>Meluluskan S2		: </a:t>
            </a:r>
            <a:r>
              <a:rPr lang="id-ID" altLang="en-US" sz="1800" b="1" smtClean="0">
                <a:latin typeface="Agency FB" pitchFamily="34" charset="0"/>
              </a:rPr>
              <a:t> </a:t>
            </a:r>
            <a:r>
              <a:rPr lang="en-US" altLang="en-US" sz="1800" b="1" smtClean="0">
                <a:latin typeface="Agency FB" pitchFamily="34" charset="0"/>
              </a:rPr>
              <a:t>6 Lulusan</a:t>
            </a:r>
          </a:p>
          <a:p>
            <a:pPr marL="1028700" lvl="1" indent="-304800" eaLnBrk="1" hangingPunct="1">
              <a:lnSpc>
                <a:spcPct val="80000"/>
              </a:lnSpc>
              <a:buSzPct val="90000"/>
              <a:buFontTx/>
              <a:buAutoNum type="alphaLcParenR"/>
            </a:pPr>
            <a:r>
              <a:rPr lang="en-US" altLang="en-US" sz="1800" b="1" smtClean="0">
                <a:latin typeface="Agency FB" pitchFamily="34" charset="0"/>
              </a:rPr>
              <a:t>Meluluskan S1</a:t>
            </a:r>
            <a:r>
              <a:rPr lang="id-ID" altLang="en-US" sz="1800" b="1" smtClean="0">
                <a:latin typeface="Agency FB" pitchFamily="34" charset="0"/>
              </a:rPr>
              <a:t>/D IV</a:t>
            </a:r>
            <a:r>
              <a:rPr lang="en-US" altLang="en-US" sz="1800" b="1" smtClean="0">
                <a:latin typeface="Agency FB" pitchFamily="34" charset="0"/>
              </a:rPr>
              <a:t>		: </a:t>
            </a:r>
            <a:r>
              <a:rPr lang="id-ID" altLang="en-US" sz="1800" b="1" smtClean="0">
                <a:latin typeface="Agency FB" pitchFamily="34" charset="0"/>
              </a:rPr>
              <a:t> </a:t>
            </a:r>
            <a:r>
              <a:rPr lang="en-US" altLang="en-US" sz="1800" b="1" smtClean="0">
                <a:latin typeface="Agency FB" pitchFamily="34" charset="0"/>
              </a:rPr>
              <a:t>8 Lulusan</a:t>
            </a:r>
          </a:p>
          <a:p>
            <a:pPr marL="1028700" lvl="1" indent="-304800" eaLnBrk="1" hangingPunct="1">
              <a:lnSpc>
                <a:spcPct val="80000"/>
              </a:lnSpc>
              <a:buSzPct val="90000"/>
              <a:buFontTx/>
              <a:buAutoNum type="alphaLcParenR"/>
            </a:pPr>
            <a:r>
              <a:rPr lang="en-US" altLang="en-US" sz="1800" b="1" smtClean="0">
                <a:latin typeface="Agency FB" pitchFamily="34" charset="0"/>
              </a:rPr>
              <a:t>Meluluskan D III	</a:t>
            </a:r>
            <a:r>
              <a:rPr lang="id-ID" altLang="en-US" sz="1800" b="1" smtClean="0">
                <a:latin typeface="Agency FB" pitchFamily="34" charset="0"/>
              </a:rPr>
              <a:t>	</a:t>
            </a:r>
            <a:r>
              <a:rPr lang="en-US" altLang="en-US" sz="1800" b="1" smtClean="0">
                <a:latin typeface="Agency FB" pitchFamily="34" charset="0"/>
              </a:rPr>
              <a:t>: 10 Lulusan </a:t>
            </a:r>
          </a:p>
          <a:p>
            <a:pPr marL="406400" eaLnBrk="1" hangingPunct="1">
              <a:lnSpc>
                <a:spcPts val="2100"/>
              </a:lnSpc>
              <a:buFont typeface="Wingdings" pitchFamily="2" charset="2"/>
              <a:buNone/>
            </a:pPr>
            <a:endParaRPr lang="en-US" altLang="en-US" b="1" smtClean="0">
              <a:latin typeface="Agency FB" pitchFamily="34" charset="0"/>
            </a:endParaRPr>
          </a:p>
          <a:p>
            <a:pPr marL="406400" eaLnBrk="1" hangingPunct="1">
              <a:lnSpc>
                <a:spcPct val="80000"/>
              </a:lnSpc>
              <a:buFont typeface="Wingdings" pitchFamily="2" charset="2"/>
              <a:buNone/>
            </a:pPr>
            <a:r>
              <a:rPr lang="en-US" altLang="en-US" sz="2400" b="1" smtClean="0">
                <a:latin typeface="Agency FB" pitchFamily="34" charset="0"/>
              </a:rPr>
              <a:t>(</a:t>
            </a:r>
            <a:r>
              <a:rPr lang="id-ID" altLang="en-US" sz="2400" b="1" smtClean="0">
                <a:latin typeface="Agency FB" pitchFamily="34" charset="0"/>
              </a:rPr>
              <a:t>e</a:t>
            </a:r>
            <a:r>
              <a:rPr lang="en-US" altLang="en-US" sz="2400" b="1" smtClean="0">
                <a:latin typeface="Agency FB" pitchFamily="34" charset="0"/>
              </a:rPr>
              <a:t>) Penguji Disertasi/Tesis/Skripsi/Laporan Akhir Studi </a:t>
            </a:r>
          </a:p>
          <a:p>
            <a:pPr marL="406400" eaLnBrk="1" hangingPunct="1">
              <a:lnSpc>
                <a:spcPts val="2200"/>
              </a:lnSpc>
              <a:buFont typeface="Wingdings" pitchFamily="2" charset="2"/>
              <a:buNone/>
            </a:pPr>
            <a:endParaRPr lang="en-US" altLang="en-US" b="1" smtClean="0">
              <a:latin typeface="Agency FB" pitchFamily="34" charset="0"/>
            </a:endParaRPr>
          </a:p>
          <a:p>
            <a:pPr marL="1028700" lvl="1" indent="-304800" eaLnBrk="1" hangingPunct="1">
              <a:lnSpc>
                <a:spcPct val="80000"/>
              </a:lnSpc>
              <a:buSzPct val="90000"/>
            </a:pPr>
            <a:r>
              <a:rPr lang="en-US" altLang="en-US" sz="1800" b="1" smtClean="0">
                <a:latin typeface="Agency FB" pitchFamily="34" charset="0"/>
              </a:rPr>
              <a:t>A.K  Ketua Penguji </a:t>
            </a:r>
            <a:r>
              <a:rPr lang="id-ID" altLang="en-US" sz="1800" b="1" smtClean="0">
                <a:latin typeface="Agency FB" pitchFamily="34" charset="0"/>
              </a:rPr>
              <a:t>   </a:t>
            </a:r>
            <a:r>
              <a:rPr lang="en-US" altLang="en-US" sz="1800" b="1" smtClean="0">
                <a:latin typeface="Agency FB" pitchFamily="34" charset="0"/>
              </a:rPr>
              <a:t>: 1</a:t>
            </a:r>
            <a:r>
              <a:rPr lang="id-ID" altLang="en-US" sz="1800" b="1" smtClean="0">
                <a:latin typeface="Agency FB" pitchFamily="34" charset="0"/>
              </a:rPr>
              <a:t> </a:t>
            </a:r>
            <a:r>
              <a:rPr lang="en-US" altLang="en-US" sz="1800" b="1" smtClean="0">
                <a:latin typeface="Agency FB" pitchFamily="34" charset="0"/>
              </a:rPr>
              <a:t>/MHS</a:t>
            </a:r>
            <a:endParaRPr lang="id-ID" altLang="en-US" sz="1800" b="1" smtClean="0">
              <a:latin typeface="Agency FB" pitchFamily="34" charset="0"/>
            </a:endParaRPr>
          </a:p>
          <a:p>
            <a:pPr marL="1028700" lvl="1" indent="-304800" eaLnBrk="1" hangingPunct="1">
              <a:lnSpc>
                <a:spcPct val="80000"/>
              </a:lnSpc>
              <a:buSzPct val="90000"/>
            </a:pPr>
            <a:r>
              <a:rPr lang="en-US" altLang="en-US" sz="1800" b="1" smtClean="0">
                <a:latin typeface="Agency FB" pitchFamily="34" charset="0"/>
              </a:rPr>
              <a:t>A.K Anggota Penguji : 0.5</a:t>
            </a:r>
            <a:r>
              <a:rPr lang="id-ID" altLang="en-US" sz="1800" b="1" smtClean="0">
                <a:latin typeface="Agency FB" pitchFamily="34" charset="0"/>
              </a:rPr>
              <a:t> </a:t>
            </a:r>
            <a:r>
              <a:rPr lang="en-US" altLang="en-US" sz="1800" b="1" smtClean="0">
                <a:latin typeface="Agency FB" pitchFamily="34" charset="0"/>
              </a:rPr>
              <a:t>/MHS</a:t>
            </a:r>
          </a:p>
          <a:p>
            <a:pPr marL="406400" eaLnBrk="1" hangingPunct="1">
              <a:lnSpc>
                <a:spcPct val="80000"/>
              </a:lnSpc>
              <a:buFontTx/>
              <a:buNone/>
            </a:pPr>
            <a:r>
              <a:rPr lang="en-US" altLang="en-US" sz="1800" b="1" smtClean="0">
                <a:latin typeface="Agency FB" pitchFamily="34" charset="0"/>
              </a:rPr>
              <a:t>        	</a:t>
            </a:r>
            <a:endParaRPr lang="en-US" altLang="en-US" sz="1600" b="1" smtClean="0">
              <a:latin typeface="Agency FB" pitchFamily="34" charset="0"/>
            </a:endParaRPr>
          </a:p>
          <a:p>
            <a:pPr marL="406400" eaLnBrk="1" hangingPunct="1">
              <a:lnSpc>
                <a:spcPct val="80000"/>
              </a:lnSpc>
              <a:buFont typeface="Wingdings" pitchFamily="2" charset="2"/>
              <a:buNone/>
            </a:pPr>
            <a:r>
              <a:rPr lang="en-US" altLang="en-US" b="1" smtClean="0">
                <a:latin typeface="Agency FB" pitchFamily="34" charset="0"/>
              </a:rPr>
              <a:t>		</a:t>
            </a:r>
            <a:r>
              <a:rPr lang="en-US" altLang="en-US" sz="1600" b="1" smtClean="0">
                <a:latin typeface="Agency FB" pitchFamily="34" charset="0"/>
              </a:rPr>
              <a:t>Batas </a:t>
            </a:r>
            <a:r>
              <a:rPr lang="id-ID" altLang="en-US" sz="1600" b="1" smtClean="0">
                <a:latin typeface="Agency FB" pitchFamily="34" charset="0"/>
              </a:rPr>
              <a:t>maksimal</a:t>
            </a:r>
            <a:r>
              <a:rPr lang="en-US" altLang="en-US" sz="1600" b="1" smtClean="0">
                <a:latin typeface="Agency FB" pitchFamily="34" charset="0"/>
              </a:rPr>
              <a:t>:</a:t>
            </a:r>
          </a:p>
          <a:p>
            <a:pPr marL="1028700" lvl="1" indent="-304800" eaLnBrk="1" hangingPunct="1">
              <a:lnSpc>
                <a:spcPct val="80000"/>
              </a:lnSpc>
            </a:pPr>
            <a:r>
              <a:rPr lang="en-US" altLang="en-US" sz="1600" b="1" smtClean="0">
                <a:latin typeface="Agency FB" pitchFamily="34" charset="0"/>
              </a:rPr>
              <a:t>Ketua Penguji</a:t>
            </a:r>
            <a:r>
              <a:rPr lang="id-ID" altLang="en-US" sz="1600" b="1" smtClean="0">
                <a:latin typeface="Agency FB" pitchFamily="34" charset="0"/>
              </a:rPr>
              <a:t>       </a:t>
            </a:r>
            <a:r>
              <a:rPr lang="en-US" altLang="en-US" sz="1600" b="1" smtClean="0">
                <a:latin typeface="Agency FB" pitchFamily="34" charset="0"/>
              </a:rPr>
              <a:t>: 4 Lulusan</a:t>
            </a:r>
          </a:p>
          <a:p>
            <a:pPr marL="1028700" lvl="1" indent="-304800" eaLnBrk="1" hangingPunct="1">
              <a:lnSpc>
                <a:spcPct val="80000"/>
              </a:lnSpc>
            </a:pPr>
            <a:r>
              <a:rPr lang="en-US" altLang="en-US" sz="1600" b="1" smtClean="0">
                <a:latin typeface="Agency FB" pitchFamily="34" charset="0"/>
              </a:rPr>
              <a:t>Anggota Penguji   : 8 Lulusan</a:t>
            </a:r>
            <a:r>
              <a:rPr lang="en-US" altLang="en-US" sz="1800" b="1" smtClean="0">
                <a:latin typeface="Agency FB" pitchFamily="34" charset="0"/>
              </a:rPr>
              <a:t> </a:t>
            </a:r>
          </a:p>
          <a:p>
            <a:pPr marL="406400" eaLnBrk="1" hangingPunct="1">
              <a:lnSpc>
                <a:spcPct val="80000"/>
              </a:lnSpc>
              <a:buFont typeface="Wingdings" pitchFamily="2" charset="2"/>
              <a:buNone/>
            </a:pPr>
            <a:endParaRPr lang="en-US" altLang="en-US" smtClean="0">
              <a:latin typeface="Agency FB" pitchFamily="34" charset="0"/>
            </a:endParaRPr>
          </a:p>
          <a:p>
            <a:pPr marL="406400" eaLnBrk="1" hangingPunct="1">
              <a:lnSpc>
                <a:spcPct val="80000"/>
              </a:lnSpc>
              <a:buFont typeface="Wingdings" pitchFamily="2" charset="2"/>
              <a:buNone/>
            </a:pPr>
            <a:endParaRPr lang="en-US" altLang="en-US" sz="1600" smtClean="0">
              <a:latin typeface="Agency FB" pitchFamily="34" charset="0"/>
            </a:endParaRPr>
          </a:p>
        </p:txBody>
      </p:sp>
      <p:sp>
        <p:nvSpPr>
          <p:cNvPr id="41987" name="Slide Number Placeholder 5"/>
          <p:cNvSpPr>
            <a:spLocks noGrp="1"/>
          </p:cNvSpPr>
          <p:nvPr>
            <p:ph type="sldNum" sz="quarter" idx="4294967295"/>
          </p:nvPr>
        </p:nvSpPr>
        <p:spPr>
          <a:xfrm>
            <a:off x="7885113" y="5883275"/>
            <a:ext cx="573087" cy="365125"/>
          </a:xfrm>
          <a:noFill/>
          <a:ln>
            <a:miter lim="800000"/>
            <a:headEnd/>
            <a:tailEnd/>
          </a:ln>
        </p:spPr>
        <p:txBody>
          <a:bodyPr/>
          <a:lstStyle/>
          <a:p>
            <a:fld id="{9740DC46-4DB3-4E43-A9C3-477213BE6B3D}" type="slidenum">
              <a:rPr lang="en-US" altLang="en-US" sz="1200" smtClean="0">
                <a:solidFill>
                  <a:srgbClr val="898989"/>
                </a:solidFill>
                <a:latin typeface="Verdana" pitchFamily="34" charset="0"/>
              </a:rPr>
              <a:pPr/>
              <a:t>30</a:t>
            </a:fld>
            <a:endParaRPr lang="en-US" altLang="en-US" sz="1200" smtClean="0">
              <a:solidFill>
                <a:srgbClr val="898989"/>
              </a:solidFill>
              <a:latin typeface="Verdana" pitchFamily="34" charset="0"/>
            </a:endParaRPr>
          </a:p>
        </p:txBody>
      </p:sp>
      <p:sp>
        <p:nvSpPr>
          <p:cNvPr id="41988" name="AutoShape 4"/>
          <p:cNvSpPr>
            <a:spLocks/>
          </p:cNvSpPr>
          <p:nvPr/>
        </p:nvSpPr>
        <p:spPr bwMode="auto">
          <a:xfrm>
            <a:off x="4427538" y="3789363"/>
            <a:ext cx="76200" cy="533400"/>
          </a:xfrm>
          <a:prstGeom prst="rightBrace">
            <a:avLst>
              <a:gd name="adj1" fmla="val 58333"/>
              <a:gd name="adj2" fmla="val 50000"/>
            </a:avLst>
          </a:prstGeom>
          <a:noFill/>
          <a:ln w="38100">
            <a:solidFill>
              <a:schemeClr val="tx1"/>
            </a:solidFill>
            <a:round/>
            <a:headEnd/>
            <a:tailEnd/>
          </a:ln>
        </p:spPr>
        <p:txBody>
          <a:bodyPr wrap="none" anchor="ctr"/>
          <a:lstStyle/>
          <a:p>
            <a:endParaRPr lang="id-ID" altLang="en-US">
              <a:latin typeface="Verdana" pitchFamily="34" charset="0"/>
            </a:endParaRPr>
          </a:p>
        </p:txBody>
      </p:sp>
      <p:sp>
        <p:nvSpPr>
          <p:cNvPr id="41989" name="Rectangle 5"/>
          <p:cNvSpPr>
            <a:spLocks noChangeArrowheads="1"/>
          </p:cNvSpPr>
          <p:nvPr/>
        </p:nvSpPr>
        <p:spPr bwMode="auto">
          <a:xfrm>
            <a:off x="4859338" y="3560763"/>
            <a:ext cx="2743200" cy="990600"/>
          </a:xfrm>
          <a:prstGeom prst="rect">
            <a:avLst/>
          </a:prstGeom>
          <a:noFill/>
          <a:ln w="9525">
            <a:noFill/>
            <a:miter lim="800000"/>
            <a:headEnd/>
            <a:tailEnd/>
          </a:ln>
        </p:spPr>
        <p:txBody>
          <a:bodyPr wrap="none" anchor="ctr"/>
          <a:lstStyle/>
          <a:p>
            <a:pPr eaLnBrk="1" hangingPunct="1"/>
            <a:r>
              <a:rPr lang="en-US" altLang="id-ID" sz="1600">
                <a:latin typeface="Agency FB" pitchFamily="34" charset="0"/>
              </a:rPr>
              <a:t>Dosen yang tidak</a:t>
            </a:r>
          </a:p>
          <a:p>
            <a:pPr eaLnBrk="1" hangingPunct="1"/>
            <a:r>
              <a:rPr lang="en-US" altLang="id-ID" sz="1600">
                <a:latin typeface="Agency FB" pitchFamily="34" charset="0"/>
              </a:rPr>
              <a:t>Menjadi ketua/pembimbing </a:t>
            </a:r>
          </a:p>
          <a:p>
            <a:pPr eaLnBrk="1" hangingPunct="1"/>
            <a:r>
              <a:rPr lang="en-US" altLang="id-ID" sz="1600">
                <a:latin typeface="Agency FB" pitchFamily="34" charset="0"/>
              </a:rPr>
              <a:t>Mahasiswa tersebut </a:t>
            </a:r>
          </a:p>
        </p:txBody>
      </p:sp>
    </p:spTree>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ctangle 3"/>
          <p:cNvSpPr>
            <a:spLocks noGrp="1" noChangeArrowheads="1"/>
          </p:cNvSpPr>
          <p:nvPr>
            <p:ph sz="quarter" idx="4294967295"/>
          </p:nvPr>
        </p:nvSpPr>
        <p:spPr>
          <a:xfrm>
            <a:off x="863600" y="660400"/>
            <a:ext cx="7747000" cy="5289550"/>
          </a:xfrm>
        </p:spPr>
        <p:txBody>
          <a:bodyPr/>
          <a:lstStyle/>
          <a:p>
            <a:pPr eaLnBrk="1" hangingPunct="1">
              <a:lnSpc>
                <a:spcPct val="90000"/>
              </a:lnSpc>
              <a:buFont typeface="Wingdings" pitchFamily="2" charset="2"/>
              <a:buNone/>
            </a:pPr>
            <a:r>
              <a:rPr lang="en-US" altLang="en-US" sz="1700" b="1" smtClean="0">
                <a:latin typeface="Agency FB" pitchFamily="34" charset="0"/>
              </a:rPr>
              <a:t>(</a:t>
            </a:r>
            <a:r>
              <a:rPr lang="id-ID" altLang="en-US" sz="1700" b="1" smtClean="0">
                <a:latin typeface="Agency FB" pitchFamily="34" charset="0"/>
              </a:rPr>
              <a:t>f</a:t>
            </a:r>
            <a:r>
              <a:rPr lang="en-US" altLang="en-US" sz="1700" b="1" smtClean="0">
                <a:latin typeface="Agency FB" pitchFamily="34" charset="0"/>
              </a:rPr>
              <a:t>) Membina Kegiatan Mahasiswa</a:t>
            </a:r>
          </a:p>
          <a:p>
            <a:pPr eaLnBrk="1" hangingPunct="1">
              <a:lnSpc>
                <a:spcPct val="90000"/>
              </a:lnSpc>
              <a:buFont typeface="Wingdings" pitchFamily="2" charset="2"/>
              <a:buNone/>
            </a:pPr>
            <a:endParaRPr lang="en-US" altLang="en-US" sz="1700" b="1" smtClean="0">
              <a:latin typeface="Agency FB" pitchFamily="34" charset="0"/>
            </a:endParaRPr>
          </a:p>
          <a:p>
            <a:pPr eaLnBrk="1" hangingPunct="1">
              <a:lnSpc>
                <a:spcPct val="90000"/>
              </a:lnSpc>
              <a:buFont typeface="Wingdings" pitchFamily="2" charset="2"/>
              <a:buNone/>
            </a:pPr>
            <a:r>
              <a:rPr lang="en-US" altLang="en-US" sz="1700" b="1" smtClean="0">
                <a:latin typeface="Agency FB" pitchFamily="34" charset="0"/>
              </a:rPr>
              <a:t>     -</a:t>
            </a:r>
            <a:r>
              <a:rPr lang="en-US" altLang="en-US" sz="1700" smtClean="0">
                <a:latin typeface="Agency FB" pitchFamily="34" charset="0"/>
              </a:rPr>
              <a:t>  </a:t>
            </a:r>
            <a:r>
              <a:rPr lang="en-US" altLang="en-US" sz="1700" b="1" smtClean="0">
                <a:latin typeface="Agency FB" pitchFamily="34" charset="0"/>
              </a:rPr>
              <a:t>AKADEMIK 	</a:t>
            </a:r>
            <a:r>
              <a:rPr lang="id-ID" altLang="en-US" sz="1700" b="1" smtClean="0">
                <a:latin typeface="Agency FB" pitchFamily="34" charset="0"/>
              </a:rPr>
              <a:t>      </a:t>
            </a:r>
            <a:r>
              <a:rPr lang="en-US" altLang="en-US" sz="1700" b="1" smtClean="0">
                <a:latin typeface="Agency FB" pitchFamily="34" charset="0"/>
              </a:rPr>
              <a:t>:</a:t>
            </a:r>
            <a:r>
              <a:rPr lang="id-ID" altLang="en-US" sz="1700" b="1" smtClean="0">
                <a:latin typeface="Agency FB" pitchFamily="34" charset="0"/>
              </a:rPr>
              <a:t>  </a:t>
            </a:r>
            <a:r>
              <a:rPr lang="en-US" altLang="en-US" sz="1700" b="1" smtClean="0">
                <a:latin typeface="Agency FB" pitchFamily="34" charset="0"/>
              </a:rPr>
              <a:t> </a:t>
            </a:r>
            <a:r>
              <a:rPr lang="id-ID" altLang="en-US" sz="1700" b="1" smtClean="0">
                <a:latin typeface="Agency FB" pitchFamily="34" charset="0"/>
              </a:rPr>
              <a:t>     </a:t>
            </a:r>
            <a:r>
              <a:rPr lang="en-US" altLang="en-US" sz="1700" b="1" smtClean="0">
                <a:latin typeface="Agency FB" pitchFamily="34" charset="0"/>
              </a:rPr>
              <a:t>- Kurikuler, Kokurikuler</a:t>
            </a:r>
          </a:p>
          <a:p>
            <a:pPr eaLnBrk="1" hangingPunct="1">
              <a:lnSpc>
                <a:spcPct val="90000"/>
              </a:lnSpc>
              <a:buFont typeface="Wingdings" pitchFamily="2" charset="2"/>
              <a:buNone/>
            </a:pPr>
            <a:r>
              <a:rPr lang="en-US" altLang="en-US" sz="1700" b="1" smtClean="0">
                <a:latin typeface="Agency FB" pitchFamily="34" charset="0"/>
              </a:rPr>
              <a:t>			</a:t>
            </a:r>
            <a:r>
              <a:rPr lang="id-ID" altLang="en-US" sz="1700" b="1" smtClean="0">
                <a:latin typeface="Agency FB" pitchFamily="34" charset="0"/>
              </a:rPr>
              <a:t>               </a:t>
            </a:r>
            <a:r>
              <a:rPr lang="en-US" altLang="en-US" sz="1700" b="1" smtClean="0">
                <a:latin typeface="Agency FB" pitchFamily="34" charset="0"/>
              </a:rPr>
              <a:t>- Penasehat Akademik/Dosen Wali</a:t>
            </a:r>
          </a:p>
          <a:p>
            <a:pPr eaLnBrk="1" hangingPunct="1">
              <a:lnSpc>
                <a:spcPct val="90000"/>
              </a:lnSpc>
              <a:buFont typeface="Wingdings" pitchFamily="2" charset="2"/>
              <a:buNone/>
            </a:pPr>
            <a:r>
              <a:rPr lang="en-US" altLang="en-US" sz="1700" b="1" smtClean="0">
                <a:latin typeface="Agency FB" pitchFamily="34" charset="0"/>
              </a:rPr>
              <a:t>     -  KEMAHASISWAAN </a:t>
            </a:r>
            <a:r>
              <a:rPr lang="id-ID" altLang="en-US" sz="1700" b="1" smtClean="0">
                <a:latin typeface="Agency FB" pitchFamily="34" charset="0"/>
              </a:rPr>
              <a:t>	      </a:t>
            </a:r>
            <a:r>
              <a:rPr lang="en-US" altLang="en-US" sz="1700" b="1" smtClean="0">
                <a:latin typeface="Agency FB" pitchFamily="34" charset="0"/>
              </a:rPr>
              <a:t>: </a:t>
            </a:r>
            <a:r>
              <a:rPr lang="id-ID" altLang="en-US" sz="1700" b="1" smtClean="0">
                <a:latin typeface="Agency FB" pitchFamily="34" charset="0"/>
              </a:rPr>
              <a:t>       </a:t>
            </a:r>
            <a:r>
              <a:rPr lang="en-US" altLang="en-US" sz="1700" b="1" smtClean="0">
                <a:latin typeface="Agency FB" pitchFamily="34" charset="0"/>
              </a:rPr>
              <a:t>- Ekstra Kurikuler </a:t>
            </a:r>
          </a:p>
          <a:p>
            <a:pPr eaLnBrk="1" hangingPunct="1">
              <a:lnSpc>
                <a:spcPct val="90000"/>
              </a:lnSpc>
              <a:buFont typeface="Wingdings" pitchFamily="2" charset="2"/>
              <a:buNone/>
            </a:pPr>
            <a:r>
              <a:rPr lang="en-US" altLang="en-US" sz="1700" b="1" smtClean="0">
                <a:latin typeface="Agency FB" pitchFamily="34" charset="0"/>
              </a:rPr>
              <a:t>			</a:t>
            </a:r>
            <a:r>
              <a:rPr lang="id-ID" altLang="en-US" sz="1700" b="1" smtClean="0">
                <a:latin typeface="Agency FB" pitchFamily="34" charset="0"/>
              </a:rPr>
              <a:t>        </a:t>
            </a:r>
            <a:r>
              <a:rPr lang="en-US" altLang="en-US" sz="1700" b="1" smtClean="0">
                <a:latin typeface="Agency FB" pitchFamily="34" charset="0"/>
              </a:rPr>
              <a:t>  </a:t>
            </a:r>
            <a:r>
              <a:rPr lang="id-ID" altLang="en-US" sz="1700" b="1" smtClean="0">
                <a:latin typeface="Agency FB" pitchFamily="34" charset="0"/>
              </a:rPr>
              <a:t>     </a:t>
            </a:r>
            <a:r>
              <a:rPr lang="en-US" altLang="en-US" sz="1700" b="1" smtClean="0">
                <a:latin typeface="Agency FB" pitchFamily="34" charset="0"/>
              </a:rPr>
              <a:t>- Penalaran, Kesejahteraan Mahasiswa</a:t>
            </a:r>
          </a:p>
          <a:p>
            <a:pPr eaLnBrk="1" hangingPunct="1">
              <a:lnSpc>
                <a:spcPct val="90000"/>
              </a:lnSpc>
              <a:buFont typeface="Wingdings" pitchFamily="2" charset="2"/>
              <a:buNone/>
            </a:pPr>
            <a:r>
              <a:rPr lang="en-US" altLang="en-US" sz="1700" b="1" smtClean="0">
                <a:latin typeface="Agency FB" pitchFamily="34" charset="0"/>
              </a:rPr>
              <a:t>	A</a:t>
            </a:r>
            <a:r>
              <a:rPr lang="id-ID" altLang="en-US" sz="1700" b="1" smtClean="0">
                <a:latin typeface="Agency FB" pitchFamily="34" charset="0"/>
              </a:rPr>
              <a:t>.</a:t>
            </a:r>
            <a:r>
              <a:rPr lang="en-US" altLang="en-US" sz="1700" b="1" smtClean="0">
                <a:latin typeface="Agency FB" pitchFamily="34" charset="0"/>
              </a:rPr>
              <a:t>K</a:t>
            </a:r>
            <a:r>
              <a:rPr lang="id-ID" altLang="en-US" sz="1700" b="1" smtClean="0">
                <a:latin typeface="Agency FB" pitchFamily="34" charset="0"/>
              </a:rPr>
              <a:t>.    </a:t>
            </a:r>
            <a:r>
              <a:rPr lang="en-US" altLang="en-US" sz="1700" b="1" smtClean="0">
                <a:latin typeface="Agency FB" pitchFamily="34" charset="0"/>
              </a:rPr>
              <a:t>	</a:t>
            </a:r>
            <a:r>
              <a:rPr lang="id-ID" altLang="en-US" sz="1700" b="1" smtClean="0">
                <a:latin typeface="Agency FB" pitchFamily="34" charset="0"/>
              </a:rPr>
              <a:t>        </a:t>
            </a:r>
            <a:r>
              <a:rPr lang="en-US" altLang="en-US" sz="1700" b="1" smtClean="0">
                <a:latin typeface="Agency FB" pitchFamily="34" charset="0"/>
              </a:rPr>
              <a:t>:  2/ Semester </a:t>
            </a:r>
          </a:p>
          <a:p>
            <a:pPr eaLnBrk="1" hangingPunct="1">
              <a:lnSpc>
                <a:spcPct val="90000"/>
              </a:lnSpc>
              <a:buFont typeface="Wingdings" pitchFamily="2" charset="2"/>
              <a:buNone/>
            </a:pPr>
            <a:endParaRPr lang="en-US" altLang="en-US" sz="1700" b="1" smtClean="0">
              <a:latin typeface="Agency FB" pitchFamily="34" charset="0"/>
            </a:endParaRPr>
          </a:p>
          <a:p>
            <a:pPr eaLnBrk="1" hangingPunct="1">
              <a:lnSpc>
                <a:spcPct val="90000"/>
              </a:lnSpc>
              <a:buFont typeface="Wingdings" pitchFamily="2" charset="2"/>
              <a:buNone/>
            </a:pPr>
            <a:r>
              <a:rPr lang="en-US" altLang="en-US" sz="1700" b="1" smtClean="0">
                <a:latin typeface="Agency FB" pitchFamily="34" charset="0"/>
              </a:rPr>
              <a:t>(</a:t>
            </a:r>
            <a:r>
              <a:rPr lang="id-ID" altLang="en-US" sz="1700" b="1" smtClean="0">
                <a:latin typeface="Agency FB" pitchFamily="34" charset="0"/>
              </a:rPr>
              <a:t>g</a:t>
            </a:r>
            <a:r>
              <a:rPr lang="en-US" altLang="en-US" sz="1700" b="1" smtClean="0">
                <a:latin typeface="Agency FB" pitchFamily="34" charset="0"/>
              </a:rPr>
              <a:t>) Mengembangkan Program Kuliah</a:t>
            </a:r>
          </a:p>
          <a:p>
            <a:pPr eaLnBrk="1" hangingPunct="1">
              <a:lnSpc>
                <a:spcPct val="90000"/>
              </a:lnSpc>
              <a:buFont typeface="Wingdings" pitchFamily="2" charset="2"/>
              <a:buNone/>
            </a:pPr>
            <a:endParaRPr lang="en-US" altLang="en-US" sz="1700" b="1" smtClean="0">
              <a:latin typeface="Agency FB" pitchFamily="34" charset="0"/>
            </a:endParaRPr>
          </a:p>
          <a:p>
            <a:pPr eaLnBrk="1" hangingPunct="1">
              <a:lnSpc>
                <a:spcPct val="90000"/>
              </a:lnSpc>
              <a:buFont typeface="Wingdings" pitchFamily="2" charset="2"/>
              <a:buNone/>
            </a:pPr>
            <a:r>
              <a:rPr lang="en-US" altLang="en-US" sz="1700" b="1" smtClean="0">
                <a:latin typeface="Agency FB" pitchFamily="34" charset="0"/>
              </a:rPr>
              <a:t>     </a:t>
            </a:r>
            <a:r>
              <a:rPr lang="id-ID" altLang="en-US" sz="1700" b="1" smtClean="0">
                <a:latin typeface="Agency FB" pitchFamily="34" charset="0"/>
              </a:rPr>
              <a:t> </a:t>
            </a:r>
            <a:r>
              <a:rPr lang="en-US" altLang="en-US" sz="1700" smtClean="0">
                <a:latin typeface="Agency FB" pitchFamily="34" charset="0"/>
              </a:rPr>
              <a:t>-  </a:t>
            </a:r>
            <a:r>
              <a:rPr lang="en-US" altLang="en-US" sz="1700" b="1" smtClean="0">
                <a:latin typeface="Agency FB" pitchFamily="34" charset="0"/>
              </a:rPr>
              <a:t>Hasil Pengembangan Inovatif</a:t>
            </a:r>
          </a:p>
          <a:p>
            <a:pPr eaLnBrk="1" hangingPunct="1">
              <a:lnSpc>
                <a:spcPct val="90000"/>
              </a:lnSpc>
              <a:buFont typeface="Wingdings" pitchFamily="2" charset="2"/>
              <a:buNone/>
            </a:pPr>
            <a:r>
              <a:rPr lang="en-US" altLang="en-US" sz="1700" b="1" smtClean="0">
                <a:latin typeface="Agency FB" pitchFamily="34" charset="0"/>
              </a:rPr>
              <a:t>	-  Model / Metode Pembelajaran</a:t>
            </a:r>
          </a:p>
          <a:p>
            <a:pPr eaLnBrk="1" hangingPunct="1">
              <a:lnSpc>
                <a:spcPct val="90000"/>
              </a:lnSpc>
              <a:buFont typeface="Wingdings" pitchFamily="2" charset="2"/>
              <a:buNone/>
            </a:pPr>
            <a:r>
              <a:rPr lang="en-US" altLang="en-US" sz="1700" b="1" smtClean="0">
                <a:latin typeface="Agency FB" pitchFamily="34" charset="0"/>
              </a:rPr>
              <a:t>	-  Media Pembelajaran</a:t>
            </a:r>
          </a:p>
          <a:p>
            <a:pPr eaLnBrk="1" hangingPunct="1">
              <a:lnSpc>
                <a:spcPct val="90000"/>
              </a:lnSpc>
              <a:buFont typeface="Wingdings" pitchFamily="2" charset="2"/>
              <a:buNone/>
            </a:pPr>
            <a:r>
              <a:rPr lang="en-US" altLang="en-US" sz="1700" b="1" smtClean="0">
                <a:latin typeface="Agency FB" pitchFamily="34" charset="0"/>
              </a:rPr>
              <a:t>	-  Pengembangan Mata Kuliah Baru</a:t>
            </a:r>
            <a:endParaRPr lang="id-ID" altLang="en-US" sz="1700" b="1" smtClean="0">
              <a:latin typeface="Agency FB" pitchFamily="34" charset="0"/>
            </a:endParaRPr>
          </a:p>
          <a:p>
            <a:pPr eaLnBrk="1" hangingPunct="1">
              <a:lnSpc>
                <a:spcPct val="90000"/>
              </a:lnSpc>
              <a:buFont typeface="Wingdings" pitchFamily="2" charset="2"/>
              <a:buNone/>
            </a:pPr>
            <a:endParaRPr lang="id-ID" altLang="en-US" sz="1700" b="1" smtClean="0">
              <a:latin typeface="Agency FB" pitchFamily="34" charset="0"/>
            </a:endParaRPr>
          </a:p>
          <a:p>
            <a:pPr eaLnBrk="1" hangingPunct="1">
              <a:lnSpc>
                <a:spcPct val="90000"/>
              </a:lnSpc>
              <a:buFont typeface="Wingdings" pitchFamily="2" charset="2"/>
              <a:buNone/>
            </a:pPr>
            <a:r>
              <a:rPr lang="id-ID" altLang="en-US" sz="1700" b="1" smtClean="0">
                <a:latin typeface="Agency FB" pitchFamily="34" charset="0"/>
              </a:rPr>
              <a:t>        TIDAK TERMASUK MENYUSUN SILABI, SAP, HANDOUT</a:t>
            </a:r>
            <a:endParaRPr lang="en-US" altLang="en-US" sz="1700" b="1" smtClean="0">
              <a:latin typeface="Agency FB" pitchFamily="34" charset="0"/>
            </a:endParaRPr>
          </a:p>
        </p:txBody>
      </p:sp>
      <p:sp>
        <p:nvSpPr>
          <p:cNvPr id="43011" name="Slide Number Placeholder 5"/>
          <p:cNvSpPr>
            <a:spLocks noGrp="1"/>
          </p:cNvSpPr>
          <p:nvPr>
            <p:ph type="sldNum" sz="quarter" idx="4294967295"/>
          </p:nvPr>
        </p:nvSpPr>
        <p:spPr>
          <a:xfrm>
            <a:off x="7885113" y="5883275"/>
            <a:ext cx="573087" cy="365125"/>
          </a:xfrm>
          <a:noFill/>
          <a:ln>
            <a:miter lim="800000"/>
            <a:headEnd/>
            <a:tailEnd/>
          </a:ln>
        </p:spPr>
        <p:txBody>
          <a:bodyPr/>
          <a:lstStyle/>
          <a:p>
            <a:fld id="{DE4DBA88-A839-43A3-AEAD-C05FE8D261A0}" type="slidenum">
              <a:rPr lang="en-US" altLang="en-US" sz="1200" smtClean="0">
                <a:solidFill>
                  <a:srgbClr val="898989"/>
                </a:solidFill>
                <a:latin typeface="Verdana" pitchFamily="34" charset="0"/>
              </a:rPr>
              <a:pPr/>
              <a:t>31</a:t>
            </a:fld>
            <a:endParaRPr lang="en-US" altLang="en-US" sz="1200" smtClean="0">
              <a:solidFill>
                <a:srgbClr val="898989"/>
              </a:solidFill>
              <a:latin typeface="Verdana" pitchFamily="34" charset="0"/>
            </a:endParaRPr>
          </a:p>
        </p:txBody>
      </p:sp>
      <p:sp>
        <p:nvSpPr>
          <p:cNvPr id="43012" name="AutoShape 4"/>
          <p:cNvSpPr>
            <a:spLocks/>
          </p:cNvSpPr>
          <p:nvPr/>
        </p:nvSpPr>
        <p:spPr bwMode="auto">
          <a:xfrm>
            <a:off x="5257800" y="3573463"/>
            <a:ext cx="152400" cy="1041400"/>
          </a:xfrm>
          <a:prstGeom prst="rightBrace">
            <a:avLst>
              <a:gd name="adj1" fmla="val 56944"/>
              <a:gd name="adj2" fmla="val 50000"/>
            </a:avLst>
          </a:prstGeom>
          <a:noFill/>
          <a:ln w="38100">
            <a:solidFill>
              <a:schemeClr val="tx1"/>
            </a:solidFill>
            <a:round/>
            <a:headEnd/>
            <a:tailEnd/>
          </a:ln>
        </p:spPr>
        <p:txBody>
          <a:bodyPr wrap="none" anchor="ctr"/>
          <a:lstStyle/>
          <a:p>
            <a:endParaRPr lang="id-ID" altLang="en-US">
              <a:latin typeface="Verdana" pitchFamily="34" charset="0"/>
            </a:endParaRPr>
          </a:p>
        </p:txBody>
      </p:sp>
      <p:sp>
        <p:nvSpPr>
          <p:cNvPr id="20485" name="Rectangle 5"/>
          <p:cNvSpPr>
            <a:spLocks noChangeArrowheads="1"/>
          </p:cNvSpPr>
          <p:nvPr/>
        </p:nvSpPr>
        <p:spPr bwMode="auto">
          <a:xfrm>
            <a:off x="5394325" y="3713163"/>
            <a:ext cx="3200400" cy="762000"/>
          </a:xfrm>
          <a:prstGeom prst="rect">
            <a:avLst/>
          </a:prstGeom>
          <a:noFill/>
          <a:ln>
            <a:noFill/>
          </a:ln>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sz="1800" b="1" dirty="0" smtClean="0">
                <a:latin typeface="+mn-lt"/>
              </a:rPr>
              <a:t> A.K : 2 / MATA KULIAH</a:t>
            </a:r>
            <a:r>
              <a:rPr lang="en-US" sz="1800" dirty="0" smtClean="0">
                <a:latin typeface="+mn-lt"/>
              </a:rPr>
              <a:t> </a:t>
            </a:r>
          </a:p>
        </p:txBody>
      </p:sp>
    </p:spTree>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3"/>
          <p:cNvSpPr>
            <a:spLocks noGrp="1" noChangeArrowheads="1"/>
          </p:cNvSpPr>
          <p:nvPr>
            <p:ph sz="quarter" idx="4294967295"/>
          </p:nvPr>
        </p:nvSpPr>
        <p:spPr>
          <a:xfrm>
            <a:off x="1066800" y="990600"/>
            <a:ext cx="7645400" cy="4800600"/>
          </a:xfrm>
        </p:spPr>
        <p:txBody>
          <a:bodyPr>
            <a:normAutofit/>
          </a:bodyPr>
          <a:lstStyle/>
          <a:p>
            <a:pPr marL="0" indent="0" eaLnBrk="1" fontAlgn="auto" hangingPunct="1">
              <a:spcAft>
                <a:spcPts val="0"/>
              </a:spcAft>
              <a:buFont typeface="Wingdings" panose="05000000000000000000" pitchFamily="2" charset="2"/>
              <a:buNone/>
              <a:tabLst>
                <a:tab pos="231775" algn="l"/>
              </a:tabLst>
              <a:defRPr/>
            </a:pPr>
            <a:r>
              <a:rPr lang="en-US" sz="2000" b="1" dirty="0" smtClean="0"/>
              <a:t>(</a:t>
            </a:r>
            <a:r>
              <a:rPr lang="id-ID" sz="2000" b="1" dirty="0" smtClean="0"/>
              <a:t>h</a:t>
            </a:r>
            <a:r>
              <a:rPr lang="en-US" sz="2000" b="1" dirty="0" smtClean="0"/>
              <a:t>) </a:t>
            </a:r>
            <a:r>
              <a:rPr lang="en-US" sz="2000" b="1" dirty="0" err="1" smtClean="0"/>
              <a:t>Mengembangkan</a:t>
            </a:r>
            <a:r>
              <a:rPr lang="en-US" sz="2000" b="1" dirty="0" smtClean="0"/>
              <a:t> </a:t>
            </a:r>
            <a:r>
              <a:rPr lang="en-US" sz="2000" b="1" dirty="0" err="1" smtClean="0"/>
              <a:t>Bahan</a:t>
            </a:r>
            <a:r>
              <a:rPr lang="en-US" sz="2000" b="1" dirty="0" smtClean="0"/>
              <a:t> </a:t>
            </a:r>
            <a:r>
              <a:rPr lang="en-US" sz="2000" b="1" dirty="0" err="1" smtClean="0"/>
              <a:t>Pengajaran</a:t>
            </a:r>
            <a:r>
              <a:rPr lang="en-US" sz="2000" dirty="0" smtClean="0"/>
              <a:t> </a:t>
            </a:r>
            <a:endParaRPr lang="id-ID" sz="2000" dirty="0" smtClean="0"/>
          </a:p>
          <a:p>
            <a:pPr marL="0" indent="0" eaLnBrk="1" fontAlgn="auto" hangingPunct="1">
              <a:spcAft>
                <a:spcPts val="0"/>
              </a:spcAft>
              <a:buFont typeface="Wingdings" panose="05000000000000000000" pitchFamily="2" charset="2"/>
              <a:buNone/>
              <a:tabLst>
                <a:tab pos="231775" algn="l"/>
              </a:tabLst>
              <a:defRPr/>
            </a:pPr>
            <a:endParaRPr lang="en-US" sz="2000" dirty="0" smtClean="0"/>
          </a:p>
          <a:p>
            <a:pPr eaLnBrk="1" fontAlgn="auto" hangingPunct="1">
              <a:spcAft>
                <a:spcPts val="0"/>
              </a:spcAft>
              <a:tabLst>
                <a:tab pos="231775" algn="l"/>
              </a:tabLst>
              <a:defRPr/>
            </a:pPr>
            <a:r>
              <a:rPr lang="en-US" sz="2000" dirty="0" smtClean="0"/>
              <a:t> </a:t>
            </a:r>
            <a:r>
              <a:rPr lang="en-US" sz="2000" b="1" dirty="0" smtClean="0">
                <a:cs typeface="Arial" panose="020B0604020202020204" pitchFamily="34" charset="0"/>
              </a:rPr>
              <a:t>BUKU AJAR</a:t>
            </a:r>
            <a:r>
              <a:rPr lang="id-ID" sz="2000" b="1" dirty="0" smtClean="0">
                <a:cs typeface="Arial" panose="020B0604020202020204" pitchFamily="34" charset="0"/>
              </a:rPr>
              <a:t> </a:t>
            </a:r>
            <a:r>
              <a:rPr lang="en-US" sz="2000" b="1" dirty="0" err="1" smtClean="0">
                <a:cs typeface="Arial" panose="020B0604020202020204" pitchFamily="34" charset="0"/>
              </a:rPr>
              <a:t>adalah</a:t>
            </a:r>
            <a:r>
              <a:rPr lang="en-US" sz="2000" b="1" dirty="0" smtClean="0">
                <a:cs typeface="Arial" panose="020B0604020202020204" pitchFamily="34" charset="0"/>
              </a:rPr>
              <a:t> : </a:t>
            </a:r>
          </a:p>
          <a:p>
            <a:pPr marL="0" indent="0" eaLnBrk="1" fontAlgn="auto" hangingPunct="1">
              <a:spcAft>
                <a:spcPts val="0"/>
              </a:spcAft>
              <a:buFont typeface="Wingdings" panose="05000000000000000000" pitchFamily="2" charset="2"/>
              <a:buNone/>
              <a:tabLst>
                <a:tab pos="442913" algn="l"/>
              </a:tabLst>
              <a:defRPr/>
            </a:pPr>
            <a:r>
              <a:rPr lang="en-US" sz="2000" b="1" dirty="0" smtClean="0">
                <a:cs typeface="Arial" panose="020B0604020202020204" pitchFamily="34" charset="0"/>
              </a:rPr>
              <a:t>	-  </a:t>
            </a:r>
            <a:r>
              <a:rPr lang="en-US" sz="2000" b="1" dirty="0" err="1" smtClean="0">
                <a:cs typeface="Arial" panose="020B0604020202020204" pitchFamily="34" charset="0"/>
              </a:rPr>
              <a:t>Buku</a:t>
            </a:r>
            <a:r>
              <a:rPr lang="en-US" sz="2000" b="1" dirty="0" smtClean="0">
                <a:cs typeface="Arial" panose="020B0604020202020204" pitchFamily="34" charset="0"/>
              </a:rPr>
              <a:t> </a:t>
            </a:r>
            <a:r>
              <a:rPr lang="en-US" sz="2000" b="1" dirty="0" err="1" smtClean="0">
                <a:cs typeface="Arial" panose="020B0604020202020204" pitchFamily="34" charset="0"/>
              </a:rPr>
              <a:t>Pegangan</a:t>
            </a:r>
            <a:r>
              <a:rPr lang="en-US" sz="2000" b="1" dirty="0" smtClean="0">
                <a:cs typeface="Arial" panose="020B0604020202020204" pitchFamily="34" charset="0"/>
              </a:rPr>
              <a:t> </a:t>
            </a:r>
            <a:r>
              <a:rPr lang="en-US" sz="2000" b="1" dirty="0" err="1" smtClean="0">
                <a:cs typeface="Arial" panose="020B0604020202020204" pitchFamily="34" charset="0"/>
              </a:rPr>
              <a:t>Untuk</a:t>
            </a:r>
            <a:r>
              <a:rPr lang="en-US" sz="2000" b="1" dirty="0" smtClean="0">
                <a:cs typeface="Arial" panose="020B0604020202020204" pitchFamily="34" charset="0"/>
              </a:rPr>
              <a:t> </a:t>
            </a:r>
            <a:r>
              <a:rPr lang="en-US" sz="2000" b="1" dirty="0" err="1" smtClean="0">
                <a:cs typeface="Arial" panose="020B0604020202020204" pitchFamily="34" charset="0"/>
              </a:rPr>
              <a:t>Suatu</a:t>
            </a:r>
            <a:r>
              <a:rPr lang="en-US" sz="2000" b="1" dirty="0" smtClean="0">
                <a:cs typeface="Arial" panose="020B0604020202020204" pitchFamily="34" charset="0"/>
              </a:rPr>
              <a:t> Mata </a:t>
            </a:r>
            <a:r>
              <a:rPr lang="en-US" sz="2000" b="1" dirty="0" err="1" smtClean="0">
                <a:cs typeface="Arial" panose="020B0604020202020204" pitchFamily="34" charset="0"/>
              </a:rPr>
              <a:t>Kuliah</a:t>
            </a:r>
            <a:endParaRPr lang="en-US" sz="2000" b="1" dirty="0" smtClean="0">
              <a:cs typeface="Arial" panose="020B0604020202020204" pitchFamily="34" charset="0"/>
            </a:endParaRPr>
          </a:p>
          <a:p>
            <a:pPr marL="0" indent="0" eaLnBrk="1" fontAlgn="auto" hangingPunct="1">
              <a:spcAft>
                <a:spcPts val="0"/>
              </a:spcAft>
              <a:buFont typeface="Wingdings" panose="05000000000000000000" pitchFamily="2" charset="2"/>
              <a:buNone/>
              <a:tabLst>
                <a:tab pos="442913" algn="l"/>
              </a:tabLst>
              <a:defRPr/>
            </a:pPr>
            <a:r>
              <a:rPr lang="en-US" sz="2000" b="1" dirty="0" smtClean="0">
                <a:cs typeface="Arial" panose="020B0604020202020204" pitchFamily="34" charset="0"/>
              </a:rPr>
              <a:t>	-  </a:t>
            </a:r>
            <a:r>
              <a:rPr lang="en-US" sz="2000" b="1" dirty="0" err="1" smtClean="0">
                <a:cs typeface="Arial" panose="020B0604020202020204" pitchFamily="34" charset="0"/>
              </a:rPr>
              <a:t>Ditulis</a:t>
            </a:r>
            <a:r>
              <a:rPr lang="en-US" sz="2000" b="1" dirty="0" smtClean="0">
                <a:cs typeface="Arial" panose="020B0604020202020204" pitchFamily="34" charset="0"/>
              </a:rPr>
              <a:t> </a:t>
            </a:r>
            <a:r>
              <a:rPr lang="en-US" sz="2000" b="1" dirty="0" err="1" smtClean="0">
                <a:cs typeface="Arial" panose="020B0604020202020204" pitchFamily="34" charset="0"/>
              </a:rPr>
              <a:t>oleh</a:t>
            </a:r>
            <a:r>
              <a:rPr lang="en-US" sz="2000" b="1" dirty="0" smtClean="0">
                <a:cs typeface="Arial" panose="020B0604020202020204" pitchFamily="34" charset="0"/>
              </a:rPr>
              <a:t> </a:t>
            </a:r>
            <a:r>
              <a:rPr lang="en-US" sz="2000" b="1" dirty="0" err="1" smtClean="0">
                <a:cs typeface="Arial" panose="020B0604020202020204" pitchFamily="34" charset="0"/>
              </a:rPr>
              <a:t>Pakar</a:t>
            </a:r>
            <a:r>
              <a:rPr lang="en-US" sz="2000" b="1" dirty="0" smtClean="0">
                <a:cs typeface="Arial" panose="020B0604020202020204" pitchFamily="34" charset="0"/>
              </a:rPr>
              <a:t> </a:t>
            </a:r>
            <a:r>
              <a:rPr lang="en-US" sz="2000" b="1" dirty="0" err="1" smtClean="0">
                <a:cs typeface="Arial" panose="020B0604020202020204" pitchFamily="34" charset="0"/>
              </a:rPr>
              <a:t>Terkait</a:t>
            </a:r>
            <a:endParaRPr lang="en-US" sz="2000" b="1" dirty="0" smtClean="0">
              <a:cs typeface="Arial" panose="020B0604020202020204" pitchFamily="34" charset="0"/>
            </a:endParaRPr>
          </a:p>
          <a:p>
            <a:pPr marL="0" indent="0" eaLnBrk="1" fontAlgn="auto" hangingPunct="1">
              <a:spcAft>
                <a:spcPts val="0"/>
              </a:spcAft>
              <a:buFont typeface="Wingdings" panose="05000000000000000000" pitchFamily="2" charset="2"/>
              <a:buNone/>
              <a:tabLst>
                <a:tab pos="442913" algn="l"/>
              </a:tabLst>
              <a:defRPr/>
            </a:pPr>
            <a:r>
              <a:rPr lang="en-US" sz="2000" b="1" dirty="0" smtClean="0">
                <a:cs typeface="Arial" panose="020B0604020202020204" pitchFamily="34" charset="0"/>
              </a:rPr>
              <a:t>	-  </a:t>
            </a:r>
            <a:r>
              <a:rPr lang="en-US" sz="2000" b="1" dirty="0" err="1" smtClean="0">
                <a:cs typeface="Arial" panose="020B0604020202020204" pitchFamily="34" charset="0"/>
              </a:rPr>
              <a:t>Memenuhi</a:t>
            </a:r>
            <a:r>
              <a:rPr lang="en-US" sz="2000" b="1" dirty="0" smtClean="0">
                <a:cs typeface="Arial" panose="020B0604020202020204" pitchFamily="34" charset="0"/>
              </a:rPr>
              <a:t> </a:t>
            </a:r>
            <a:r>
              <a:rPr lang="en-US" sz="2000" b="1" dirty="0" err="1" smtClean="0">
                <a:cs typeface="Arial" panose="020B0604020202020204" pitchFamily="34" charset="0"/>
              </a:rPr>
              <a:t>Kaidah</a:t>
            </a:r>
            <a:r>
              <a:rPr lang="en-US" sz="2000" b="1" dirty="0" smtClean="0">
                <a:cs typeface="Arial" panose="020B0604020202020204" pitchFamily="34" charset="0"/>
              </a:rPr>
              <a:t> </a:t>
            </a:r>
            <a:r>
              <a:rPr lang="en-US" sz="2000" b="1" dirty="0" err="1" smtClean="0">
                <a:cs typeface="Arial" panose="020B0604020202020204" pitchFamily="34" charset="0"/>
              </a:rPr>
              <a:t>Buku</a:t>
            </a:r>
            <a:r>
              <a:rPr lang="en-US" sz="2000" b="1" dirty="0" smtClean="0">
                <a:cs typeface="Arial" panose="020B0604020202020204" pitchFamily="34" charset="0"/>
              </a:rPr>
              <a:t>  </a:t>
            </a:r>
            <a:r>
              <a:rPr lang="en-US" sz="2000" b="1" dirty="0" err="1" smtClean="0">
                <a:cs typeface="Arial" panose="020B0604020202020204" pitchFamily="34" charset="0"/>
              </a:rPr>
              <a:t>Ilmiah</a:t>
            </a:r>
            <a:r>
              <a:rPr lang="id-ID" sz="2000" b="1" dirty="0" smtClean="0">
                <a:cs typeface="Arial" panose="020B0604020202020204" pitchFamily="34" charset="0"/>
              </a:rPr>
              <a:t> Teks</a:t>
            </a:r>
            <a:endParaRPr lang="en-US" sz="2000" b="1" dirty="0" smtClean="0">
              <a:cs typeface="Arial" panose="020B0604020202020204" pitchFamily="34" charset="0"/>
            </a:endParaRPr>
          </a:p>
          <a:p>
            <a:pPr marL="0" indent="0" eaLnBrk="1" fontAlgn="auto" hangingPunct="1">
              <a:spcAft>
                <a:spcPts val="0"/>
              </a:spcAft>
              <a:buFont typeface="Wingdings" panose="05000000000000000000" pitchFamily="2" charset="2"/>
              <a:buNone/>
              <a:tabLst>
                <a:tab pos="442913" algn="l"/>
              </a:tabLst>
              <a:defRPr/>
            </a:pPr>
            <a:r>
              <a:rPr lang="en-US" sz="2000" b="1" dirty="0" smtClean="0">
                <a:cs typeface="Arial" panose="020B0604020202020204" pitchFamily="34" charset="0"/>
              </a:rPr>
              <a:t>   </a:t>
            </a:r>
            <a:r>
              <a:rPr lang="id-ID" sz="2000" b="1" dirty="0" smtClean="0">
                <a:cs typeface="Arial" panose="020B0604020202020204" pitchFamily="34" charset="0"/>
              </a:rPr>
              <a:t>   </a:t>
            </a:r>
            <a:r>
              <a:rPr lang="en-US" sz="2000" b="1" dirty="0" smtClean="0">
                <a:cs typeface="Arial" panose="020B0604020202020204" pitchFamily="34" charset="0"/>
              </a:rPr>
              <a:t>-  </a:t>
            </a:r>
            <a:r>
              <a:rPr lang="en-US" sz="2000" b="1" dirty="0" err="1" smtClean="0">
                <a:cs typeface="Arial" panose="020B0604020202020204" pitchFamily="34" charset="0"/>
              </a:rPr>
              <a:t>Memiliki</a:t>
            </a:r>
            <a:r>
              <a:rPr lang="en-US" sz="2000" b="1" dirty="0" smtClean="0">
                <a:cs typeface="Arial" panose="020B0604020202020204" pitchFamily="34" charset="0"/>
              </a:rPr>
              <a:t> ISBN,  Editor  (</a:t>
            </a:r>
            <a:r>
              <a:rPr lang="id-ID" sz="2000" b="1" dirty="0" smtClean="0">
                <a:cs typeface="Arial" panose="020B0604020202020204" pitchFamily="34" charset="0"/>
              </a:rPr>
              <a:t>sesuai dengan bidang ilmu</a:t>
            </a:r>
            <a:r>
              <a:rPr lang="en-US" sz="2000" b="1" dirty="0" smtClean="0">
                <a:cs typeface="Arial" panose="020B0604020202020204" pitchFamily="34" charset="0"/>
              </a:rPr>
              <a:t>)</a:t>
            </a:r>
          </a:p>
          <a:p>
            <a:pPr marL="0" indent="0" eaLnBrk="1" fontAlgn="auto" hangingPunct="1">
              <a:spcAft>
                <a:spcPts val="0"/>
              </a:spcAft>
              <a:buFont typeface="Wingdings" panose="05000000000000000000" pitchFamily="2" charset="2"/>
              <a:buNone/>
              <a:tabLst>
                <a:tab pos="442913" algn="l"/>
              </a:tabLst>
              <a:defRPr/>
            </a:pPr>
            <a:r>
              <a:rPr lang="en-US" sz="2000" b="1" dirty="0" smtClean="0">
                <a:cs typeface="Arial" panose="020B0604020202020204" pitchFamily="34" charset="0"/>
              </a:rPr>
              <a:t>	-  </a:t>
            </a:r>
            <a:r>
              <a:rPr lang="en-US" sz="2000" b="1" dirty="0" err="1" smtClean="0">
                <a:cs typeface="Arial" panose="020B0604020202020204" pitchFamily="34" charset="0"/>
              </a:rPr>
              <a:t>Diterbitkan</a:t>
            </a:r>
            <a:r>
              <a:rPr lang="en-US" sz="2000" b="1" dirty="0" smtClean="0">
                <a:cs typeface="Arial" panose="020B0604020202020204" pitchFamily="34" charset="0"/>
              </a:rPr>
              <a:t> </a:t>
            </a:r>
            <a:r>
              <a:rPr lang="en-US" sz="2000" b="1" dirty="0" err="1" smtClean="0">
                <a:cs typeface="Arial" panose="020B0604020202020204" pitchFamily="34" charset="0"/>
              </a:rPr>
              <a:t>oleh</a:t>
            </a:r>
            <a:r>
              <a:rPr lang="en-US" sz="2000" b="1" dirty="0" smtClean="0">
                <a:cs typeface="Arial" panose="020B0604020202020204" pitchFamily="34" charset="0"/>
              </a:rPr>
              <a:t> </a:t>
            </a:r>
            <a:r>
              <a:rPr lang="en-US" sz="2000" b="1" dirty="0" err="1" smtClean="0">
                <a:cs typeface="Arial" panose="020B0604020202020204" pitchFamily="34" charset="0"/>
              </a:rPr>
              <a:t>Penerbit</a:t>
            </a:r>
            <a:r>
              <a:rPr lang="en-US" sz="2000" b="1" dirty="0" smtClean="0">
                <a:cs typeface="Arial" panose="020B0604020202020204" pitchFamily="34" charset="0"/>
              </a:rPr>
              <a:t> </a:t>
            </a:r>
            <a:r>
              <a:rPr lang="en-US" sz="2000" b="1" dirty="0" err="1" smtClean="0">
                <a:cs typeface="Arial" panose="020B0604020202020204" pitchFamily="34" charset="0"/>
              </a:rPr>
              <a:t>Resmi</a:t>
            </a:r>
            <a:r>
              <a:rPr lang="en-US" sz="2000" b="1" dirty="0" smtClean="0">
                <a:cs typeface="Arial" panose="020B0604020202020204" pitchFamily="34" charset="0"/>
              </a:rPr>
              <a:t> (</a:t>
            </a:r>
            <a:r>
              <a:rPr lang="en-US" sz="2000" b="1" dirty="0" err="1" smtClean="0">
                <a:cs typeface="Arial" panose="020B0604020202020204" pitchFamily="34" charset="0"/>
              </a:rPr>
              <a:t>Anggota</a:t>
            </a:r>
            <a:r>
              <a:rPr lang="en-US" sz="2000" b="1" dirty="0" smtClean="0">
                <a:cs typeface="Arial" panose="020B0604020202020204" pitchFamily="34" charset="0"/>
              </a:rPr>
              <a:t> </a:t>
            </a:r>
            <a:r>
              <a:rPr lang="en-US" sz="2000" b="1" dirty="0" err="1" smtClean="0">
                <a:cs typeface="Arial" panose="020B0604020202020204" pitchFamily="34" charset="0"/>
              </a:rPr>
              <a:t>Ikapi</a:t>
            </a:r>
            <a:r>
              <a:rPr lang="en-US" sz="2000" b="1" dirty="0" smtClean="0">
                <a:cs typeface="Arial" panose="020B0604020202020204" pitchFamily="34" charset="0"/>
              </a:rPr>
              <a:t>)</a:t>
            </a:r>
          </a:p>
          <a:p>
            <a:pPr marL="0" indent="0" eaLnBrk="1" fontAlgn="auto" hangingPunct="1">
              <a:spcAft>
                <a:spcPts val="0"/>
              </a:spcAft>
              <a:buFont typeface="Wingdings" panose="05000000000000000000" pitchFamily="2" charset="2"/>
              <a:buNone/>
              <a:tabLst>
                <a:tab pos="442913" algn="l"/>
              </a:tabLst>
              <a:defRPr/>
            </a:pPr>
            <a:r>
              <a:rPr lang="en-US" sz="2000" b="1" dirty="0" smtClean="0"/>
              <a:t>	-  </a:t>
            </a:r>
            <a:r>
              <a:rPr lang="en-US" sz="2000" b="1" dirty="0" err="1" smtClean="0"/>
              <a:t>Disebarluaskan</a:t>
            </a:r>
            <a:r>
              <a:rPr lang="en-US" sz="2000" b="1" dirty="0" smtClean="0"/>
              <a:t>/</a:t>
            </a:r>
            <a:r>
              <a:rPr lang="en-US" sz="2000" b="1" dirty="0" err="1" smtClean="0"/>
              <a:t>Dijual</a:t>
            </a:r>
            <a:r>
              <a:rPr lang="en-US" sz="2000" b="1" dirty="0" smtClean="0"/>
              <a:t> di </a:t>
            </a:r>
            <a:r>
              <a:rPr lang="en-US" sz="2000" b="1" dirty="0" err="1" smtClean="0"/>
              <a:t>pasaran</a:t>
            </a:r>
            <a:endParaRPr lang="en-US" sz="2000" b="1" dirty="0" smtClean="0"/>
          </a:p>
          <a:p>
            <a:pPr marL="0" indent="0" eaLnBrk="1" fontAlgn="auto" hangingPunct="1">
              <a:spcAft>
                <a:spcPts val="0"/>
              </a:spcAft>
              <a:buFont typeface="Wingdings" panose="05000000000000000000" pitchFamily="2" charset="2"/>
              <a:buNone/>
              <a:tabLst>
                <a:tab pos="442913" algn="l"/>
              </a:tabLst>
              <a:defRPr/>
            </a:pPr>
            <a:r>
              <a:rPr lang="en-US" sz="2000" b="1" dirty="0" smtClean="0"/>
              <a:t>	-  </a:t>
            </a:r>
            <a:r>
              <a:rPr lang="en-US" sz="2000" b="1" dirty="0" err="1" smtClean="0"/>
              <a:t>Angka</a:t>
            </a:r>
            <a:r>
              <a:rPr lang="en-US" sz="2000" b="1" dirty="0" smtClean="0"/>
              <a:t> </a:t>
            </a:r>
            <a:r>
              <a:rPr lang="en-US" sz="2000" b="1" dirty="0" err="1" smtClean="0"/>
              <a:t>Kredit</a:t>
            </a:r>
            <a:r>
              <a:rPr lang="en-US" sz="2000" b="1" dirty="0" smtClean="0"/>
              <a:t> </a:t>
            </a:r>
            <a:r>
              <a:rPr lang="en-US" sz="2000" b="1" dirty="0" err="1" smtClean="0"/>
              <a:t>Maksimal</a:t>
            </a:r>
            <a:r>
              <a:rPr lang="en-US" sz="2000" b="1" dirty="0" smtClean="0"/>
              <a:t> : 20 </a:t>
            </a:r>
            <a:r>
              <a:rPr lang="en-US" sz="2000" b="1" dirty="0" smtClean="0">
                <a:cs typeface="Arial" panose="020B0604020202020204" pitchFamily="34" charset="0"/>
              </a:rPr>
              <a:t>   </a:t>
            </a:r>
            <a:endParaRPr lang="en-US" sz="2000" b="1" dirty="0" smtClean="0"/>
          </a:p>
          <a:p>
            <a:pPr marL="0" indent="0" eaLnBrk="1" fontAlgn="auto" hangingPunct="1">
              <a:spcAft>
                <a:spcPts val="0"/>
              </a:spcAft>
              <a:buFont typeface="Wingdings" panose="05000000000000000000" pitchFamily="2" charset="2"/>
              <a:buNone/>
              <a:tabLst>
                <a:tab pos="231775" algn="l"/>
              </a:tabLst>
              <a:defRPr/>
            </a:pPr>
            <a:endParaRPr lang="en-US" sz="2400" dirty="0" smtClean="0"/>
          </a:p>
          <a:p>
            <a:pPr marL="0" indent="0" eaLnBrk="1" fontAlgn="auto" hangingPunct="1">
              <a:spcAft>
                <a:spcPts val="0"/>
              </a:spcAft>
              <a:buFont typeface="Wingdings" panose="05000000000000000000" pitchFamily="2" charset="2"/>
              <a:buNone/>
              <a:tabLst>
                <a:tab pos="231775" algn="l"/>
              </a:tabLst>
              <a:defRPr/>
            </a:pPr>
            <a:endParaRPr lang="en-US" sz="2400" dirty="0" smtClean="0"/>
          </a:p>
          <a:p>
            <a:pPr marL="0" indent="0" eaLnBrk="1" fontAlgn="auto" hangingPunct="1">
              <a:spcAft>
                <a:spcPts val="0"/>
              </a:spcAft>
              <a:buFont typeface="Wingdings" panose="05000000000000000000" pitchFamily="2" charset="2"/>
              <a:buNone/>
              <a:tabLst>
                <a:tab pos="231775" algn="l"/>
              </a:tabLst>
              <a:defRPr/>
            </a:pPr>
            <a:endParaRPr lang="en-US" sz="2400" dirty="0" smtClean="0"/>
          </a:p>
        </p:txBody>
      </p:sp>
      <p:sp>
        <p:nvSpPr>
          <p:cNvPr id="44035" name="Slide Number Placeholder 5"/>
          <p:cNvSpPr>
            <a:spLocks noGrp="1"/>
          </p:cNvSpPr>
          <p:nvPr>
            <p:ph type="sldNum" sz="quarter" idx="4294967295"/>
          </p:nvPr>
        </p:nvSpPr>
        <p:spPr>
          <a:xfrm>
            <a:off x="7885113" y="5883275"/>
            <a:ext cx="573087" cy="365125"/>
          </a:xfrm>
          <a:noFill/>
          <a:ln>
            <a:miter lim="800000"/>
            <a:headEnd/>
            <a:tailEnd/>
          </a:ln>
        </p:spPr>
        <p:txBody>
          <a:bodyPr/>
          <a:lstStyle/>
          <a:p>
            <a:fld id="{92012348-F980-4D8B-B2E4-AAC7DDC68F08}" type="slidenum">
              <a:rPr lang="en-US" altLang="en-US" sz="1200" smtClean="0">
                <a:solidFill>
                  <a:srgbClr val="898989"/>
                </a:solidFill>
                <a:latin typeface="Verdana" pitchFamily="34" charset="0"/>
              </a:rPr>
              <a:pPr/>
              <a:t>32</a:t>
            </a:fld>
            <a:endParaRPr lang="en-US" altLang="en-US" sz="1200" smtClean="0">
              <a:solidFill>
                <a:srgbClr val="898989"/>
              </a:solidFill>
              <a:latin typeface="Verdana" pitchFamily="34" charset="0"/>
            </a:endParaRPr>
          </a:p>
        </p:txBody>
      </p:sp>
    </p:spTree>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Slide Number Placeholder 3"/>
          <p:cNvSpPr>
            <a:spLocks noGrp="1"/>
          </p:cNvSpPr>
          <p:nvPr>
            <p:ph type="sldNum" sz="quarter" idx="12"/>
          </p:nvPr>
        </p:nvSpPr>
        <p:spPr>
          <a:noFill/>
          <a:ln>
            <a:miter lim="800000"/>
            <a:headEnd/>
            <a:tailEnd/>
          </a:ln>
        </p:spPr>
        <p:txBody>
          <a:bodyPr/>
          <a:lstStyle/>
          <a:p>
            <a:fld id="{B25772AB-1D9B-4218-8FEC-650F87C8599D}" type="slidenum">
              <a:rPr lang="en-US" altLang="en-US" sz="1200" smtClean="0">
                <a:solidFill>
                  <a:srgbClr val="898989"/>
                </a:solidFill>
                <a:latin typeface="Verdana" pitchFamily="34" charset="0"/>
              </a:rPr>
              <a:pPr/>
              <a:t>33</a:t>
            </a:fld>
            <a:endParaRPr lang="en-US" altLang="en-US" sz="1200" smtClean="0">
              <a:solidFill>
                <a:srgbClr val="898989"/>
              </a:solidFill>
              <a:latin typeface="Verdana" pitchFamily="34" charset="0"/>
            </a:endParaRPr>
          </a:p>
        </p:txBody>
      </p:sp>
      <p:sp>
        <p:nvSpPr>
          <p:cNvPr id="49156" name="Rectangle 4"/>
          <p:cNvSpPr>
            <a:spLocks noChangeArrowheads="1"/>
          </p:cNvSpPr>
          <p:nvPr/>
        </p:nvSpPr>
        <p:spPr bwMode="auto">
          <a:xfrm>
            <a:off x="1295400" y="809625"/>
            <a:ext cx="6019800" cy="2170113"/>
          </a:xfrm>
          <a:prstGeom prst="rect">
            <a:avLst/>
          </a:prstGeom>
          <a:noFill/>
          <a:ln w="9525">
            <a:noFill/>
            <a:miter lim="800000"/>
            <a:headEnd/>
            <a:tailEnd/>
          </a:ln>
          <a:effectLst/>
        </p:spPr>
        <p:txBody>
          <a:bodyPr>
            <a:spAutoFit/>
          </a:bodyPr>
          <a:lstStyle/>
          <a:p>
            <a:pPr>
              <a:spcBef>
                <a:spcPct val="30000"/>
              </a:spcBef>
              <a:buSzPct val="110000"/>
              <a:buFontTx/>
              <a:buChar char="•"/>
              <a:defRPr/>
            </a:pPr>
            <a:r>
              <a:rPr lang="en-US" b="1" dirty="0">
                <a:latin typeface="+mn-lt"/>
              </a:rPr>
              <a:t> DIKTAT, </a:t>
            </a:r>
            <a:r>
              <a:rPr lang="en-US" b="1" dirty="0" err="1">
                <a:latin typeface="+mn-lt"/>
              </a:rPr>
              <a:t>adalah</a:t>
            </a:r>
            <a:r>
              <a:rPr lang="en-US" b="1" dirty="0">
                <a:latin typeface="+mn-lt"/>
              </a:rPr>
              <a:t> :  </a:t>
            </a:r>
          </a:p>
          <a:p>
            <a:pPr>
              <a:spcBef>
                <a:spcPct val="30000"/>
              </a:spcBef>
              <a:buSzPct val="90000"/>
              <a:defRPr/>
            </a:pPr>
            <a:r>
              <a:rPr lang="en-US" b="1" dirty="0">
                <a:latin typeface="+mn-lt"/>
              </a:rPr>
              <a:t>   -  </a:t>
            </a:r>
            <a:r>
              <a:rPr lang="en-US" b="1" dirty="0" err="1">
                <a:latin typeface="+mn-lt"/>
              </a:rPr>
              <a:t>Bahan</a:t>
            </a:r>
            <a:r>
              <a:rPr lang="en-US" b="1" dirty="0">
                <a:latin typeface="+mn-lt"/>
              </a:rPr>
              <a:t> Ajar </a:t>
            </a:r>
            <a:r>
              <a:rPr lang="en-US" b="1" dirty="0" err="1">
                <a:latin typeface="+mn-lt"/>
              </a:rPr>
              <a:t>Untuk</a:t>
            </a:r>
            <a:r>
              <a:rPr lang="en-US" b="1" dirty="0">
                <a:latin typeface="+mn-lt"/>
              </a:rPr>
              <a:t> </a:t>
            </a:r>
            <a:r>
              <a:rPr lang="en-US" b="1" dirty="0" err="1">
                <a:latin typeface="+mn-lt"/>
              </a:rPr>
              <a:t>Suatu</a:t>
            </a:r>
            <a:r>
              <a:rPr lang="en-US" b="1" dirty="0">
                <a:latin typeface="+mn-lt"/>
              </a:rPr>
              <a:t> Mata </a:t>
            </a:r>
            <a:r>
              <a:rPr lang="en-US" b="1" dirty="0" err="1">
                <a:latin typeface="+mn-lt"/>
              </a:rPr>
              <a:t>Kuliah</a:t>
            </a:r>
            <a:endParaRPr lang="en-US" b="1" dirty="0">
              <a:latin typeface="+mn-lt"/>
            </a:endParaRPr>
          </a:p>
          <a:p>
            <a:pPr>
              <a:spcBef>
                <a:spcPct val="30000"/>
              </a:spcBef>
              <a:defRPr/>
            </a:pPr>
            <a:r>
              <a:rPr lang="en-US" b="1" dirty="0">
                <a:latin typeface="+mn-lt"/>
              </a:rPr>
              <a:t>    -  </a:t>
            </a:r>
            <a:r>
              <a:rPr lang="en-US" b="1" dirty="0" err="1">
                <a:latin typeface="+mn-lt"/>
              </a:rPr>
              <a:t>Ditulis</a:t>
            </a:r>
            <a:r>
              <a:rPr lang="en-US" b="1" dirty="0">
                <a:latin typeface="+mn-lt"/>
              </a:rPr>
              <a:t> </a:t>
            </a:r>
            <a:r>
              <a:rPr lang="en-US" b="1" dirty="0" err="1">
                <a:latin typeface="+mn-lt"/>
              </a:rPr>
              <a:t>oleh</a:t>
            </a:r>
            <a:r>
              <a:rPr lang="en-US" b="1" dirty="0">
                <a:latin typeface="+mn-lt"/>
              </a:rPr>
              <a:t> </a:t>
            </a:r>
            <a:r>
              <a:rPr lang="en-US" b="1" dirty="0" err="1">
                <a:latin typeface="+mn-lt"/>
              </a:rPr>
              <a:t>Pengajar</a:t>
            </a:r>
            <a:r>
              <a:rPr lang="en-US" b="1" dirty="0">
                <a:latin typeface="+mn-lt"/>
              </a:rPr>
              <a:t> Mata </a:t>
            </a:r>
            <a:r>
              <a:rPr lang="en-US" b="1" dirty="0" err="1">
                <a:latin typeface="+mn-lt"/>
              </a:rPr>
              <a:t>Kuliah</a:t>
            </a:r>
            <a:r>
              <a:rPr lang="en-US" b="1" dirty="0">
                <a:latin typeface="+mn-lt"/>
              </a:rPr>
              <a:t> </a:t>
            </a:r>
            <a:r>
              <a:rPr lang="en-US" b="1" dirty="0" err="1">
                <a:latin typeface="+mn-lt"/>
              </a:rPr>
              <a:t>Tersebut</a:t>
            </a:r>
            <a:endParaRPr lang="en-US" b="1" dirty="0">
              <a:latin typeface="+mn-lt"/>
            </a:endParaRPr>
          </a:p>
          <a:p>
            <a:pPr>
              <a:spcBef>
                <a:spcPct val="30000"/>
              </a:spcBef>
              <a:defRPr/>
            </a:pPr>
            <a:r>
              <a:rPr lang="en-US" b="1" dirty="0">
                <a:latin typeface="+mn-lt"/>
              </a:rPr>
              <a:t>    -  </a:t>
            </a:r>
            <a:r>
              <a:rPr lang="en-US" b="1" dirty="0" err="1">
                <a:latin typeface="+mn-lt"/>
              </a:rPr>
              <a:t>Mengikuti</a:t>
            </a:r>
            <a:r>
              <a:rPr lang="en-US" b="1" dirty="0">
                <a:latin typeface="+mn-lt"/>
              </a:rPr>
              <a:t> </a:t>
            </a:r>
            <a:r>
              <a:rPr lang="en-US" b="1" dirty="0" err="1">
                <a:latin typeface="+mn-lt"/>
              </a:rPr>
              <a:t>Kaidah</a:t>
            </a:r>
            <a:r>
              <a:rPr lang="en-US" b="1" dirty="0">
                <a:latin typeface="+mn-lt"/>
              </a:rPr>
              <a:t> </a:t>
            </a:r>
            <a:r>
              <a:rPr lang="en-US" b="1" dirty="0" err="1">
                <a:latin typeface="+mn-lt"/>
              </a:rPr>
              <a:t>Penulisan</a:t>
            </a:r>
            <a:r>
              <a:rPr lang="en-US" b="1" dirty="0">
                <a:latin typeface="+mn-lt"/>
              </a:rPr>
              <a:t> </a:t>
            </a:r>
            <a:r>
              <a:rPr lang="en-US" b="1" dirty="0" err="1">
                <a:latin typeface="+mn-lt"/>
              </a:rPr>
              <a:t>Ilmiah</a:t>
            </a:r>
            <a:endParaRPr lang="en-US" b="1" dirty="0">
              <a:latin typeface="+mn-lt"/>
            </a:endParaRPr>
          </a:p>
          <a:p>
            <a:pPr>
              <a:spcBef>
                <a:spcPct val="30000"/>
              </a:spcBef>
              <a:defRPr/>
            </a:pPr>
            <a:r>
              <a:rPr lang="en-US" b="1" dirty="0">
                <a:latin typeface="+mn-lt"/>
              </a:rPr>
              <a:t>    -  </a:t>
            </a:r>
            <a:r>
              <a:rPr lang="en-US" b="1" dirty="0" err="1">
                <a:latin typeface="+mn-lt"/>
              </a:rPr>
              <a:t>Disebarluaskan</a:t>
            </a:r>
            <a:r>
              <a:rPr lang="en-US" b="1" dirty="0">
                <a:latin typeface="+mn-lt"/>
              </a:rPr>
              <a:t> </a:t>
            </a:r>
            <a:r>
              <a:rPr lang="en-US" b="1" dirty="0" err="1">
                <a:latin typeface="+mn-lt"/>
              </a:rPr>
              <a:t>Kepada</a:t>
            </a:r>
            <a:r>
              <a:rPr lang="en-US" b="1" dirty="0">
                <a:latin typeface="+mn-lt"/>
              </a:rPr>
              <a:t> </a:t>
            </a:r>
            <a:r>
              <a:rPr lang="en-US" b="1" dirty="0" err="1">
                <a:latin typeface="+mn-lt"/>
              </a:rPr>
              <a:t>Peserta</a:t>
            </a:r>
            <a:r>
              <a:rPr lang="en-US" b="1" dirty="0">
                <a:latin typeface="+mn-lt"/>
              </a:rPr>
              <a:t> </a:t>
            </a:r>
            <a:r>
              <a:rPr lang="en-US" b="1" dirty="0" err="1">
                <a:latin typeface="+mn-lt"/>
              </a:rPr>
              <a:t>Kuliah</a:t>
            </a:r>
            <a:endParaRPr lang="en-US" b="1" dirty="0">
              <a:latin typeface="+mn-lt"/>
            </a:endParaRPr>
          </a:p>
          <a:p>
            <a:pPr>
              <a:spcBef>
                <a:spcPct val="30000"/>
              </a:spcBef>
              <a:defRPr/>
            </a:pPr>
            <a:r>
              <a:rPr lang="en-US" b="1" dirty="0">
                <a:latin typeface="+mn-lt"/>
              </a:rPr>
              <a:t>    -  </a:t>
            </a:r>
            <a:r>
              <a:rPr lang="en-US" b="1" dirty="0" err="1">
                <a:latin typeface="+mn-lt"/>
              </a:rPr>
              <a:t>Angka</a:t>
            </a:r>
            <a:r>
              <a:rPr lang="en-US" b="1" dirty="0">
                <a:latin typeface="+mn-lt"/>
              </a:rPr>
              <a:t> </a:t>
            </a:r>
            <a:r>
              <a:rPr lang="en-US" b="1" dirty="0" err="1">
                <a:latin typeface="+mn-lt"/>
              </a:rPr>
              <a:t>Kredit</a:t>
            </a:r>
            <a:r>
              <a:rPr lang="en-US" b="1" dirty="0">
                <a:latin typeface="+mn-lt"/>
              </a:rPr>
              <a:t> </a:t>
            </a:r>
            <a:r>
              <a:rPr lang="en-US" b="1" dirty="0" err="1">
                <a:latin typeface="+mn-lt"/>
              </a:rPr>
              <a:t>Maksimal</a:t>
            </a:r>
            <a:r>
              <a:rPr lang="en-US" b="1" dirty="0">
                <a:latin typeface="+mn-lt"/>
              </a:rPr>
              <a:t> : 5  	  </a:t>
            </a:r>
          </a:p>
        </p:txBody>
      </p:sp>
      <p:sp>
        <p:nvSpPr>
          <p:cNvPr id="49157" name="Text Box 5"/>
          <p:cNvSpPr txBox="1">
            <a:spLocks noChangeArrowheads="1"/>
          </p:cNvSpPr>
          <p:nvPr/>
        </p:nvSpPr>
        <p:spPr bwMode="auto">
          <a:xfrm>
            <a:off x="762000" y="3810000"/>
            <a:ext cx="6934200" cy="519113"/>
          </a:xfrm>
          <a:prstGeom prst="rect">
            <a:avLst/>
          </a:prstGeom>
          <a:noFill/>
          <a:ln w="9525">
            <a:noFill/>
            <a:miter lim="800000"/>
            <a:headEnd/>
            <a:tailEnd/>
          </a:ln>
          <a:effectLst/>
        </p:spPr>
        <p:txBody>
          <a:bodyPr>
            <a:spAutoFit/>
          </a:bodyPr>
          <a:lstStyle/>
          <a:p>
            <a:pPr>
              <a:spcBef>
                <a:spcPct val="50000"/>
              </a:spcBef>
              <a:defRPr/>
            </a:pPr>
            <a:endParaRPr lang="en-GB" sz="2800" b="1">
              <a:effectLst>
                <a:outerShdw blurRad="38100" dist="38100" dir="2700000" algn="tl">
                  <a:srgbClr val="000000"/>
                </a:outerShdw>
              </a:effectLst>
              <a:latin typeface="Tahoma" pitchFamily="34" charset="0"/>
            </a:endParaRPr>
          </a:p>
        </p:txBody>
      </p:sp>
      <p:sp>
        <p:nvSpPr>
          <p:cNvPr id="49158" name="Text Box 6"/>
          <p:cNvSpPr txBox="1">
            <a:spLocks noChangeArrowheads="1"/>
          </p:cNvSpPr>
          <p:nvPr/>
        </p:nvSpPr>
        <p:spPr bwMode="auto">
          <a:xfrm>
            <a:off x="1371600" y="3448050"/>
            <a:ext cx="6477000" cy="2170113"/>
          </a:xfrm>
          <a:prstGeom prst="rect">
            <a:avLst/>
          </a:prstGeom>
          <a:noFill/>
          <a:ln w="9525">
            <a:noFill/>
            <a:miter lim="800000"/>
            <a:headEnd/>
            <a:tailEnd/>
          </a:ln>
          <a:effectLst/>
        </p:spPr>
        <p:txBody>
          <a:bodyPr>
            <a:spAutoFit/>
          </a:bodyPr>
          <a:lstStyle/>
          <a:p>
            <a:pPr>
              <a:spcBef>
                <a:spcPct val="30000"/>
              </a:spcBef>
              <a:buFontTx/>
              <a:buChar char="•"/>
              <a:defRPr/>
            </a:pPr>
            <a:r>
              <a:rPr lang="en-US" b="1" dirty="0">
                <a:latin typeface="+mn-lt"/>
              </a:rPr>
              <a:t> MODUL, </a:t>
            </a:r>
            <a:r>
              <a:rPr lang="en-US" b="1" dirty="0" err="1">
                <a:latin typeface="+mn-lt"/>
              </a:rPr>
              <a:t>adalah</a:t>
            </a:r>
            <a:r>
              <a:rPr lang="en-US" b="1" dirty="0">
                <a:latin typeface="+mn-lt"/>
              </a:rPr>
              <a:t>  : </a:t>
            </a:r>
          </a:p>
          <a:p>
            <a:pPr>
              <a:spcBef>
                <a:spcPct val="30000"/>
              </a:spcBef>
              <a:defRPr/>
            </a:pPr>
            <a:r>
              <a:rPr lang="en-US" b="1" dirty="0">
                <a:latin typeface="+mn-lt"/>
              </a:rPr>
              <a:t>   - </a:t>
            </a:r>
            <a:r>
              <a:rPr lang="en-US" b="1" dirty="0" err="1">
                <a:latin typeface="+mn-lt"/>
              </a:rPr>
              <a:t>Bagian</a:t>
            </a:r>
            <a:r>
              <a:rPr lang="en-US" b="1" dirty="0">
                <a:latin typeface="+mn-lt"/>
              </a:rPr>
              <a:t> </a:t>
            </a:r>
            <a:r>
              <a:rPr lang="en-US" b="1" dirty="0" err="1">
                <a:latin typeface="+mn-lt"/>
              </a:rPr>
              <a:t>dari</a:t>
            </a:r>
            <a:r>
              <a:rPr lang="en-US" b="1" dirty="0">
                <a:latin typeface="+mn-lt"/>
              </a:rPr>
              <a:t> </a:t>
            </a:r>
            <a:r>
              <a:rPr lang="en-US" b="1" dirty="0" err="1">
                <a:latin typeface="+mn-lt"/>
              </a:rPr>
              <a:t>Bahan</a:t>
            </a:r>
            <a:r>
              <a:rPr lang="en-US" b="1" dirty="0">
                <a:latin typeface="+mn-lt"/>
              </a:rPr>
              <a:t> Ajar</a:t>
            </a:r>
          </a:p>
          <a:p>
            <a:pPr>
              <a:spcBef>
                <a:spcPct val="30000"/>
              </a:spcBef>
              <a:defRPr/>
            </a:pPr>
            <a:r>
              <a:rPr lang="en-US" b="1" dirty="0">
                <a:latin typeface="+mn-lt"/>
              </a:rPr>
              <a:t>   - </a:t>
            </a:r>
            <a:r>
              <a:rPr lang="en-US" b="1" dirty="0" err="1">
                <a:latin typeface="+mn-lt"/>
              </a:rPr>
              <a:t>Ditulis</a:t>
            </a:r>
            <a:r>
              <a:rPr lang="en-US" b="1" dirty="0">
                <a:latin typeface="+mn-lt"/>
              </a:rPr>
              <a:t> </a:t>
            </a:r>
            <a:r>
              <a:rPr lang="en-US" b="1" dirty="0" err="1">
                <a:latin typeface="+mn-lt"/>
              </a:rPr>
              <a:t>oleh</a:t>
            </a:r>
            <a:r>
              <a:rPr lang="en-US" b="1" dirty="0">
                <a:latin typeface="+mn-lt"/>
              </a:rPr>
              <a:t> </a:t>
            </a:r>
            <a:r>
              <a:rPr lang="en-US" b="1" dirty="0" err="1">
                <a:latin typeface="+mn-lt"/>
              </a:rPr>
              <a:t>Pengajar</a:t>
            </a:r>
            <a:r>
              <a:rPr lang="en-US" b="1" dirty="0">
                <a:latin typeface="+mn-lt"/>
              </a:rPr>
              <a:t> Mata </a:t>
            </a:r>
            <a:r>
              <a:rPr lang="en-US" b="1" dirty="0" err="1">
                <a:latin typeface="+mn-lt"/>
              </a:rPr>
              <a:t>Kuliah</a:t>
            </a:r>
            <a:r>
              <a:rPr lang="en-US" b="1" dirty="0">
                <a:latin typeface="+mn-lt"/>
              </a:rPr>
              <a:t> </a:t>
            </a:r>
            <a:r>
              <a:rPr lang="en-US" b="1" dirty="0" err="1">
                <a:latin typeface="+mn-lt"/>
              </a:rPr>
              <a:t>Tersebut</a:t>
            </a:r>
            <a:endParaRPr lang="en-US" b="1" dirty="0">
              <a:latin typeface="+mn-lt"/>
            </a:endParaRPr>
          </a:p>
          <a:p>
            <a:pPr>
              <a:spcBef>
                <a:spcPct val="30000"/>
              </a:spcBef>
              <a:defRPr/>
            </a:pPr>
            <a:r>
              <a:rPr lang="en-US" b="1" dirty="0">
                <a:latin typeface="+mn-lt"/>
              </a:rPr>
              <a:t>   - </a:t>
            </a:r>
            <a:r>
              <a:rPr lang="en-US" b="1" dirty="0" err="1">
                <a:latin typeface="+mn-lt"/>
              </a:rPr>
              <a:t>Mengikuti</a:t>
            </a:r>
            <a:r>
              <a:rPr lang="en-US" b="1" dirty="0">
                <a:latin typeface="+mn-lt"/>
              </a:rPr>
              <a:t> </a:t>
            </a:r>
            <a:r>
              <a:rPr lang="en-US" b="1" dirty="0" err="1">
                <a:latin typeface="+mn-lt"/>
              </a:rPr>
              <a:t>Kaidah</a:t>
            </a:r>
            <a:r>
              <a:rPr lang="en-US" b="1" dirty="0">
                <a:latin typeface="+mn-lt"/>
              </a:rPr>
              <a:t> </a:t>
            </a:r>
            <a:r>
              <a:rPr lang="en-US" b="1" dirty="0" err="1">
                <a:latin typeface="+mn-lt"/>
              </a:rPr>
              <a:t>Penulisan</a:t>
            </a:r>
            <a:r>
              <a:rPr lang="en-US" b="1" dirty="0">
                <a:latin typeface="+mn-lt"/>
              </a:rPr>
              <a:t> </a:t>
            </a:r>
            <a:r>
              <a:rPr lang="en-US" b="1" dirty="0" err="1">
                <a:latin typeface="+mn-lt"/>
              </a:rPr>
              <a:t>Ilmiah</a:t>
            </a:r>
            <a:endParaRPr lang="en-US" b="1" dirty="0">
              <a:latin typeface="+mn-lt"/>
            </a:endParaRPr>
          </a:p>
          <a:p>
            <a:pPr>
              <a:spcBef>
                <a:spcPct val="30000"/>
              </a:spcBef>
              <a:defRPr/>
            </a:pPr>
            <a:r>
              <a:rPr lang="en-US" b="1" dirty="0">
                <a:latin typeface="+mn-lt"/>
              </a:rPr>
              <a:t>   - </a:t>
            </a:r>
            <a:r>
              <a:rPr lang="en-US" b="1" dirty="0" err="1">
                <a:latin typeface="+mn-lt"/>
              </a:rPr>
              <a:t>Disebarluaskan</a:t>
            </a:r>
            <a:r>
              <a:rPr lang="en-US" b="1" dirty="0">
                <a:latin typeface="+mn-lt"/>
              </a:rPr>
              <a:t> </a:t>
            </a:r>
            <a:r>
              <a:rPr lang="en-US" b="1" dirty="0" err="1">
                <a:latin typeface="+mn-lt"/>
              </a:rPr>
              <a:t>Kepada</a:t>
            </a:r>
            <a:r>
              <a:rPr lang="en-US" b="1" dirty="0">
                <a:latin typeface="+mn-lt"/>
              </a:rPr>
              <a:t> </a:t>
            </a:r>
            <a:r>
              <a:rPr lang="en-US" b="1" dirty="0" err="1">
                <a:latin typeface="+mn-lt"/>
              </a:rPr>
              <a:t>Peserta</a:t>
            </a:r>
            <a:r>
              <a:rPr lang="en-US" b="1" dirty="0">
                <a:latin typeface="+mn-lt"/>
              </a:rPr>
              <a:t> </a:t>
            </a:r>
            <a:r>
              <a:rPr lang="en-US" b="1" dirty="0" err="1">
                <a:latin typeface="+mn-lt"/>
              </a:rPr>
              <a:t>Kuliah</a:t>
            </a:r>
            <a:endParaRPr lang="en-US" b="1" dirty="0">
              <a:latin typeface="+mn-lt"/>
            </a:endParaRPr>
          </a:p>
          <a:p>
            <a:pPr>
              <a:spcBef>
                <a:spcPct val="30000"/>
              </a:spcBef>
              <a:defRPr/>
            </a:pPr>
            <a:r>
              <a:rPr lang="en-US" b="1" dirty="0">
                <a:latin typeface="+mn-lt"/>
              </a:rPr>
              <a:t>   - </a:t>
            </a:r>
            <a:r>
              <a:rPr lang="en-US" b="1" dirty="0" err="1">
                <a:latin typeface="+mn-lt"/>
              </a:rPr>
              <a:t>Angka</a:t>
            </a:r>
            <a:r>
              <a:rPr lang="en-US" b="1" dirty="0">
                <a:latin typeface="+mn-lt"/>
              </a:rPr>
              <a:t> </a:t>
            </a:r>
            <a:r>
              <a:rPr lang="en-US" b="1" dirty="0" err="1">
                <a:latin typeface="+mn-lt"/>
              </a:rPr>
              <a:t>Kredit</a:t>
            </a:r>
            <a:r>
              <a:rPr lang="en-US" b="1" dirty="0">
                <a:latin typeface="+mn-lt"/>
              </a:rPr>
              <a:t> </a:t>
            </a:r>
            <a:r>
              <a:rPr lang="en-US" b="1" dirty="0" err="1">
                <a:latin typeface="+mn-lt"/>
              </a:rPr>
              <a:t>Maksimal</a:t>
            </a:r>
            <a:r>
              <a:rPr lang="en-US" b="1" dirty="0">
                <a:latin typeface="+mn-lt"/>
              </a:rPr>
              <a:t> : 5  </a:t>
            </a:r>
          </a:p>
        </p:txBody>
      </p:sp>
    </p:spTree>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Slide Number Placeholder 3"/>
          <p:cNvSpPr>
            <a:spLocks noGrp="1"/>
          </p:cNvSpPr>
          <p:nvPr>
            <p:ph type="sldNum" sz="quarter" idx="12"/>
          </p:nvPr>
        </p:nvSpPr>
        <p:spPr>
          <a:noFill/>
          <a:ln>
            <a:miter lim="800000"/>
            <a:headEnd/>
            <a:tailEnd/>
          </a:ln>
        </p:spPr>
        <p:txBody>
          <a:bodyPr/>
          <a:lstStyle/>
          <a:p>
            <a:fld id="{AE5A474B-E0C6-4F9A-BDD2-E048CE274098}" type="slidenum">
              <a:rPr lang="en-US" altLang="en-US" sz="1200" smtClean="0">
                <a:solidFill>
                  <a:srgbClr val="898989"/>
                </a:solidFill>
                <a:latin typeface="Verdana" pitchFamily="34" charset="0"/>
              </a:rPr>
              <a:pPr/>
              <a:t>34</a:t>
            </a:fld>
            <a:endParaRPr lang="en-US" altLang="en-US" sz="1200" smtClean="0">
              <a:solidFill>
                <a:srgbClr val="898989"/>
              </a:solidFill>
              <a:latin typeface="Verdana" pitchFamily="34" charset="0"/>
            </a:endParaRPr>
          </a:p>
        </p:txBody>
      </p:sp>
      <p:sp>
        <p:nvSpPr>
          <p:cNvPr id="51204" name="Text Box 4"/>
          <p:cNvSpPr txBox="1">
            <a:spLocks noChangeArrowheads="1"/>
          </p:cNvSpPr>
          <p:nvPr/>
        </p:nvSpPr>
        <p:spPr bwMode="auto">
          <a:xfrm>
            <a:off x="1447800" y="830263"/>
            <a:ext cx="5181600" cy="1643062"/>
          </a:xfrm>
          <a:prstGeom prst="rect">
            <a:avLst/>
          </a:prstGeom>
          <a:noFill/>
          <a:ln w="9525">
            <a:noFill/>
            <a:miter lim="800000"/>
            <a:headEnd/>
            <a:tailEnd/>
          </a:ln>
          <a:effectLst/>
        </p:spPr>
        <p:txBody>
          <a:bodyPr>
            <a:spAutoFit/>
          </a:bodyPr>
          <a:lstStyle/>
          <a:p>
            <a:pPr>
              <a:spcBef>
                <a:spcPct val="30000"/>
              </a:spcBef>
              <a:buFontTx/>
              <a:buChar char="•"/>
              <a:defRPr/>
            </a:pPr>
            <a:r>
              <a:rPr lang="en-US" b="1" dirty="0">
                <a:latin typeface="+mn-lt"/>
              </a:rPr>
              <a:t> </a:t>
            </a:r>
            <a:r>
              <a:rPr lang="en-US" b="1" dirty="0" err="1">
                <a:latin typeface="+mn-lt"/>
              </a:rPr>
              <a:t>Penuntun</a:t>
            </a:r>
            <a:r>
              <a:rPr lang="en-US" b="1" dirty="0">
                <a:latin typeface="+mn-lt"/>
              </a:rPr>
              <a:t> </a:t>
            </a:r>
            <a:r>
              <a:rPr lang="en-US" b="1" dirty="0" err="1">
                <a:latin typeface="+mn-lt"/>
              </a:rPr>
              <a:t>Praktikum</a:t>
            </a:r>
            <a:r>
              <a:rPr lang="en-US" b="1" dirty="0">
                <a:latin typeface="+mn-lt"/>
              </a:rPr>
              <a:t>, </a:t>
            </a:r>
            <a:r>
              <a:rPr lang="en-US" b="1" dirty="0" err="1">
                <a:latin typeface="+mn-lt"/>
              </a:rPr>
              <a:t>adalah</a:t>
            </a:r>
            <a:r>
              <a:rPr lang="en-US" b="1" dirty="0">
                <a:latin typeface="+mn-lt"/>
              </a:rPr>
              <a:t>:</a:t>
            </a:r>
          </a:p>
          <a:p>
            <a:pPr>
              <a:spcBef>
                <a:spcPct val="30000"/>
              </a:spcBef>
              <a:defRPr/>
            </a:pPr>
            <a:r>
              <a:rPr lang="en-US" b="1" dirty="0">
                <a:latin typeface="+mn-lt"/>
              </a:rPr>
              <a:t>   </a:t>
            </a:r>
            <a:r>
              <a:rPr lang="id-ID" b="1" dirty="0">
                <a:latin typeface="+mn-lt"/>
              </a:rPr>
              <a:t> </a:t>
            </a:r>
            <a:r>
              <a:rPr lang="en-US" b="1" dirty="0">
                <a:latin typeface="+mn-lt"/>
              </a:rPr>
              <a:t>- </a:t>
            </a:r>
            <a:r>
              <a:rPr lang="en-US" b="1" dirty="0" err="1">
                <a:latin typeface="+mn-lt"/>
              </a:rPr>
              <a:t>Pedoman</a:t>
            </a:r>
            <a:r>
              <a:rPr lang="en-US" b="1" dirty="0">
                <a:latin typeface="+mn-lt"/>
              </a:rPr>
              <a:t> </a:t>
            </a:r>
            <a:r>
              <a:rPr lang="en-US" b="1" dirty="0" err="1">
                <a:latin typeface="+mn-lt"/>
              </a:rPr>
              <a:t>Pelaksanaan</a:t>
            </a:r>
            <a:r>
              <a:rPr lang="en-US" b="1" dirty="0">
                <a:latin typeface="+mn-lt"/>
              </a:rPr>
              <a:t> </a:t>
            </a:r>
            <a:r>
              <a:rPr lang="en-US" b="1" dirty="0" err="1">
                <a:latin typeface="+mn-lt"/>
              </a:rPr>
              <a:t>Praktikum</a:t>
            </a:r>
            <a:endParaRPr lang="en-US" b="1" dirty="0">
              <a:latin typeface="+mn-lt"/>
            </a:endParaRPr>
          </a:p>
          <a:p>
            <a:pPr>
              <a:spcBef>
                <a:spcPct val="30000"/>
              </a:spcBef>
              <a:defRPr/>
            </a:pPr>
            <a:r>
              <a:rPr lang="en-US" b="1" dirty="0">
                <a:latin typeface="+mn-lt"/>
              </a:rPr>
              <a:t>  </a:t>
            </a:r>
            <a:r>
              <a:rPr lang="id-ID" b="1" dirty="0">
                <a:latin typeface="+mn-lt"/>
              </a:rPr>
              <a:t> </a:t>
            </a:r>
            <a:r>
              <a:rPr lang="en-US" b="1" dirty="0">
                <a:latin typeface="+mn-lt"/>
              </a:rPr>
              <a:t> - </a:t>
            </a:r>
            <a:r>
              <a:rPr lang="en-US" b="1" dirty="0" err="1">
                <a:latin typeface="+mn-lt"/>
              </a:rPr>
              <a:t>Disusun</a:t>
            </a:r>
            <a:r>
              <a:rPr lang="en-US" b="1" dirty="0">
                <a:latin typeface="+mn-lt"/>
              </a:rPr>
              <a:t> </a:t>
            </a:r>
            <a:r>
              <a:rPr lang="en-US" b="1" dirty="0" err="1">
                <a:latin typeface="+mn-lt"/>
              </a:rPr>
              <a:t>oleh</a:t>
            </a:r>
            <a:r>
              <a:rPr lang="en-US" b="1" dirty="0">
                <a:latin typeface="+mn-lt"/>
              </a:rPr>
              <a:t> </a:t>
            </a:r>
            <a:r>
              <a:rPr lang="en-US" b="1" dirty="0" err="1">
                <a:latin typeface="+mn-lt"/>
              </a:rPr>
              <a:t>Kelompok</a:t>
            </a:r>
            <a:r>
              <a:rPr lang="en-US" b="1" dirty="0">
                <a:latin typeface="+mn-lt"/>
              </a:rPr>
              <a:t> </a:t>
            </a:r>
            <a:r>
              <a:rPr lang="en-US" b="1" dirty="0" err="1">
                <a:latin typeface="+mn-lt"/>
              </a:rPr>
              <a:t>Dosen</a:t>
            </a:r>
            <a:endParaRPr lang="en-US" b="1" dirty="0">
              <a:latin typeface="+mn-lt"/>
            </a:endParaRPr>
          </a:p>
          <a:p>
            <a:pPr>
              <a:spcBef>
                <a:spcPts val="0"/>
              </a:spcBef>
              <a:defRPr/>
            </a:pPr>
            <a:r>
              <a:rPr lang="en-US" b="1" dirty="0">
                <a:latin typeface="+mn-lt"/>
              </a:rPr>
              <a:t>  </a:t>
            </a:r>
            <a:r>
              <a:rPr lang="id-ID" b="1" dirty="0">
                <a:latin typeface="+mn-lt"/>
              </a:rPr>
              <a:t> </a:t>
            </a:r>
            <a:r>
              <a:rPr lang="en-US" b="1" dirty="0">
                <a:latin typeface="+mn-lt"/>
              </a:rPr>
              <a:t> - </a:t>
            </a:r>
            <a:r>
              <a:rPr lang="en-US" b="1" dirty="0" err="1">
                <a:latin typeface="+mn-lt"/>
              </a:rPr>
              <a:t>Mengikuti</a:t>
            </a:r>
            <a:r>
              <a:rPr lang="en-US" b="1" dirty="0">
                <a:latin typeface="+mn-lt"/>
              </a:rPr>
              <a:t> </a:t>
            </a:r>
            <a:r>
              <a:rPr lang="en-US" b="1" dirty="0" err="1">
                <a:latin typeface="+mn-lt"/>
              </a:rPr>
              <a:t>Kaidah</a:t>
            </a:r>
            <a:r>
              <a:rPr lang="en-US" b="1" dirty="0">
                <a:latin typeface="+mn-lt"/>
              </a:rPr>
              <a:t> </a:t>
            </a:r>
            <a:r>
              <a:rPr lang="en-US" b="1" dirty="0" err="1">
                <a:latin typeface="+mn-lt"/>
              </a:rPr>
              <a:t>Penulisan</a:t>
            </a:r>
            <a:r>
              <a:rPr lang="en-US" b="1" dirty="0">
                <a:latin typeface="+mn-lt"/>
              </a:rPr>
              <a:t> </a:t>
            </a:r>
            <a:r>
              <a:rPr lang="en-US" b="1" dirty="0" err="1">
                <a:latin typeface="+mn-lt"/>
              </a:rPr>
              <a:t>Ilmiah</a:t>
            </a:r>
            <a:r>
              <a:rPr lang="en-US" b="1" dirty="0">
                <a:latin typeface="+mn-lt"/>
              </a:rPr>
              <a:t> </a:t>
            </a:r>
            <a:endParaRPr lang="id-ID" b="1" dirty="0">
              <a:latin typeface="+mn-lt"/>
            </a:endParaRPr>
          </a:p>
          <a:p>
            <a:pPr>
              <a:spcBef>
                <a:spcPts val="0"/>
              </a:spcBef>
              <a:defRPr/>
            </a:pPr>
            <a:r>
              <a:rPr lang="id-ID" b="1" dirty="0">
                <a:latin typeface="+mn-lt"/>
              </a:rPr>
              <a:t>    </a:t>
            </a:r>
            <a:r>
              <a:rPr lang="en-US" b="1" dirty="0">
                <a:latin typeface="+mn-lt"/>
              </a:rPr>
              <a:t>- </a:t>
            </a:r>
            <a:r>
              <a:rPr lang="en-US" b="1" dirty="0" err="1">
                <a:latin typeface="+mn-lt"/>
              </a:rPr>
              <a:t>Angka</a:t>
            </a:r>
            <a:r>
              <a:rPr lang="en-US" b="1" dirty="0">
                <a:latin typeface="+mn-lt"/>
              </a:rPr>
              <a:t> </a:t>
            </a:r>
            <a:r>
              <a:rPr lang="en-US" b="1" dirty="0" err="1">
                <a:latin typeface="+mn-lt"/>
              </a:rPr>
              <a:t>Kredit</a:t>
            </a:r>
            <a:r>
              <a:rPr lang="en-US" b="1" dirty="0">
                <a:latin typeface="+mn-lt"/>
              </a:rPr>
              <a:t> </a:t>
            </a:r>
            <a:r>
              <a:rPr lang="en-US" b="1" dirty="0" err="1">
                <a:latin typeface="+mn-lt"/>
              </a:rPr>
              <a:t>Maksimal</a:t>
            </a:r>
            <a:r>
              <a:rPr lang="en-US" b="1" dirty="0">
                <a:latin typeface="+mn-lt"/>
              </a:rPr>
              <a:t> : 5        </a:t>
            </a:r>
          </a:p>
        </p:txBody>
      </p:sp>
      <p:sp>
        <p:nvSpPr>
          <p:cNvPr id="51205" name="Text Box 5"/>
          <p:cNvSpPr txBox="1">
            <a:spLocks noChangeArrowheads="1"/>
          </p:cNvSpPr>
          <p:nvPr/>
        </p:nvSpPr>
        <p:spPr bwMode="auto">
          <a:xfrm>
            <a:off x="1447800" y="2636838"/>
            <a:ext cx="5486400" cy="1727200"/>
          </a:xfrm>
          <a:prstGeom prst="rect">
            <a:avLst/>
          </a:prstGeom>
          <a:noFill/>
          <a:ln w="9525">
            <a:noFill/>
            <a:miter lim="800000"/>
            <a:headEnd/>
            <a:tailEnd/>
          </a:ln>
          <a:effectLst/>
        </p:spPr>
        <p:txBody>
          <a:bodyPr>
            <a:spAutoFit/>
          </a:bodyPr>
          <a:lstStyle/>
          <a:p>
            <a:pPr>
              <a:spcBef>
                <a:spcPct val="30000"/>
              </a:spcBef>
              <a:buFontTx/>
              <a:buChar char="•"/>
              <a:defRPr/>
            </a:pPr>
            <a:r>
              <a:rPr lang="en-US" b="1" dirty="0">
                <a:latin typeface="+mn-lt"/>
              </a:rPr>
              <a:t> Model, </a:t>
            </a:r>
            <a:r>
              <a:rPr lang="en-US" b="1" dirty="0" err="1">
                <a:latin typeface="+mn-lt"/>
              </a:rPr>
              <a:t>adalah</a:t>
            </a:r>
            <a:r>
              <a:rPr lang="en-US" b="1" dirty="0">
                <a:latin typeface="+mn-lt"/>
              </a:rPr>
              <a:t>: </a:t>
            </a:r>
          </a:p>
          <a:p>
            <a:pPr>
              <a:spcBef>
                <a:spcPts val="0"/>
              </a:spcBef>
              <a:defRPr/>
            </a:pPr>
            <a:r>
              <a:rPr lang="en-US" b="1" dirty="0">
                <a:latin typeface="+mn-lt"/>
              </a:rPr>
              <a:t>   </a:t>
            </a:r>
            <a:r>
              <a:rPr lang="id-ID" b="1" dirty="0">
                <a:latin typeface="+mn-lt"/>
              </a:rPr>
              <a:t> </a:t>
            </a:r>
            <a:r>
              <a:rPr lang="en-US" b="1" dirty="0">
                <a:latin typeface="+mn-lt"/>
              </a:rPr>
              <a:t>- </a:t>
            </a:r>
            <a:r>
              <a:rPr lang="en-US" b="1" dirty="0" err="1">
                <a:latin typeface="+mn-lt"/>
              </a:rPr>
              <a:t>Alat</a:t>
            </a:r>
            <a:r>
              <a:rPr lang="en-US" b="1" dirty="0">
                <a:latin typeface="+mn-lt"/>
              </a:rPr>
              <a:t> </a:t>
            </a:r>
            <a:r>
              <a:rPr lang="en-US" b="1" dirty="0" err="1">
                <a:latin typeface="+mn-lt"/>
              </a:rPr>
              <a:t>Peraga</a:t>
            </a:r>
            <a:endParaRPr lang="en-US" b="1" dirty="0">
              <a:latin typeface="+mn-lt"/>
            </a:endParaRPr>
          </a:p>
          <a:p>
            <a:pPr>
              <a:spcBef>
                <a:spcPct val="30000"/>
              </a:spcBef>
              <a:defRPr/>
            </a:pPr>
            <a:r>
              <a:rPr lang="en-US" b="1" dirty="0">
                <a:latin typeface="+mn-lt"/>
              </a:rPr>
              <a:t>    - </a:t>
            </a:r>
            <a:r>
              <a:rPr lang="en-US" b="1" dirty="0" err="1">
                <a:latin typeface="+mn-lt"/>
              </a:rPr>
              <a:t>Menjelaskan</a:t>
            </a:r>
            <a:r>
              <a:rPr lang="en-US" b="1" dirty="0">
                <a:latin typeface="+mn-lt"/>
              </a:rPr>
              <a:t> </a:t>
            </a:r>
            <a:r>
              <a:rPr lang="en-US" b="1" dirty="0" err="1">
                <a:latin typeface="+mn-lt"/>
              </a:rPr>
              <a:t>Fenomena</a:t>
            </a:r>
            <a:r>
              <a:rPr lang="en-US" b="1" dirty="0">
                <a:latin typeface="+mn-lt"/>
              </a:rPr>
              <a:t> </a:t>
            </a:r>
            <a:r>
              <a:rPr lang="en-US" b="1" dirty="0" err="1">
                <a:latin typeface="+mn-lt"/>
              </a:rPr>
              <a:t>Dalam</a:t>
            </a:r>
            <a:r>
              <a:rPr lang="en-US" b="1" dirty="0">
                <a:latin typeface="+mn-lt"/>
              </a:rPr>
              <a:t> </a:t>
            </a:r>
            <a:r>
              <a:rPr lang="en-US" b="1" dirty="0" err="1">
                <a:latin typeface="+mn-lt"/>
              </a:rPr>
              <a:t>Kuliah</a:t>
            </a:r>
            <a:endParaRPr lang="en-US" b="1" dirty="0">
              <a:latin typeface="+mn-lt"/>
            </a:endParaRPr>
          </a:p>
          <a:p>
            <a:pPr>
              <a:spcBef>
                <a:spcPct val="30000"/>
              </a:spcBef>
              <a:defRPr/>
            </a:pPr>
            <a:r>
              <a:rPr lang="en-US" b="1" dirty="0">
                <a:latin typeface="+mn-lt"/>
              </a:rPr>
              <a:t>    - </a:t>
            </a:r>
            <a:r>
              <a:rPr lang="en-US" b="1" dirty="0" err="1">
                <a:latin typeface="+mn-lt"/>
              </a:rPr>
              <a:t>Meningkatkan</a:t>
            </a:r>
            <a:r>
              <a:rPr lang="en-US" b="1" dirty="0">
                <a:latin typeface="+mn-lt"/>
              </a:rPr>
              <a:t> </a:t>
            </a:r>
            <a:r>
              <a:rPr lang="en-US" b="1" dirty="0" err="1">
                <a:latin typeface="+mn-lt"/>
              </a:rPr>
              <a:t>Pemahaman</a:t>
            </a:r>
            <a:r>
              <a:rPr lang="en-US" b="1" dirty="0">
                <a:latin typeface="+mn-lt"/>
              </a:rPr>
              <a:t> </a:t>
            </a:r>
            <a:r>
              <a:rPr lang="en-US" b="1" dirty="0" err="1">
                <a:latin typeface="+mn-lt"/>
              </a:rPr>
              <a:t>Peserta</a:t>
            </a:r>
            <a:r>
              <a:rPr lang="en-US" b="1" dirty="0">
                <a:latin typeface="+mn-lt"/>
              </a:rPr>
              <a:t> </a:t>
            </a:r>
            <a:r>
              <a:rPr lang="en-US" b="1" dirty="0" err="1">
                <a:latin typeface="+mn-lt"/>
              </a:rPr>
              <a:t>Kuliah</a:t>
            </a:r>
            <a:endParaRPr lang="en-US" b="1" dirty="0">
              <a:latin typeface="+mn-lt"/>
            </a:endParaRPr>
          </a:p>
          <a:p>
            <a:pPr>
              <a:spcBef>
                <a:spcPct val="30000"/>
              </a:spcBef>
              <a:defRPr/>
            </a:pPr>
            <a:r>
              <a:rPr lang="en-US" b="1" dirty="0">
                <a:latin typeface="+mn-lt"/>
              </a:rPr>
              <a:t>    - </a:t>
            </a:r>
            <a:r>
              <a:rPr lang="en-US" b="1" dirty="0" err="1">
                <a:latin typeface="+mn-lt"/>
              </a:rPr>
              <a:t>Angka</a:t>
            </a:r>
            <a:r>
              <a:rPr lang="en-US" b="1" dirty="0">
                <a:latin typeface="+mn-lt"/>
              </a:rPr>
              <a:t> </a:t>
            </a:r>
            <a:r>
              <a:rPr lang="en-US" b="1" dirty="0" err="1">
                <a:latin typeface="+mn-lt"/>
              </a:rPr>
              <a:t>Kredit</a:t>
            </a:r>
            <a:r>
              <a:rPr lang="en-US" b="1" dirty="0">
                <a:latin typeface="+mn-lt"/>
              </a:rPr>
              <a:t> </a:t>
            </a:r>
            <a:r>
              <a:rPr lang="en-US" b="1" dirty="0" err="1">
                <a:latin typeface="+mn-lt"/>
              </a:rPr>
              <a:t>Maksimal</a:t>
            </a:r>
            <a:r>
              <a:rPr lang="en-US" b="1" dirty="0">
                <a:latin typeface="+mn-lt"/>
              </a:rPr>
              <a:t> : 5  </a:t>
            </a:r>
          </a:p>
        </p:txBody>
      </p:sp>
      <p:sp>
        <p:nvSpPr>
          <p:cNvPr id="51206" name="Text Box 6"/>
          <p:cNvSpPr txBox="1">
            <a:spLocks noChangeArrowheads="1"/>
          </p:cNvSpPr>
          <p:nvPr/>
        </p:nvSpPr>
        <p:spPr bwMode="auto">
          <a:xfrm>
            <a:off x="1447800" y="4689475"/>
            <a:ext cx="5867400" cy="922338"/>
          </a:xfrm>
          <a:prstGeom prst="rect">
            <a:avLst/>
          </a:prstGeom>
          <a:noFill/>
          <a:ln w="9525">
            <a:noFill/>
            <a:miter lim="800000"/>
            <a:headEnd/>
            <a:tailEnd/>
          </a:ln>
          <a:effectLst/>
        </p:spPr>
        <p:txBody>
          <a:bodyPr>
            <a:spAutoFit/>
          </a:bodyPr>
          <a:lstStyle/>
          <a:p>
            <a:pPr>
              <a:defRPr/>
            </a:pPr>
            <a:r>
              <a:rPr lang="en-US" b="1" dirty="0">
                <a:latin typeface="+mn-lt"/>
              </a:rPr>
              <a:t>Batas </a:t>
            </a:r>
            <a:r>
              <a:rPr lang="id-ID" b="1" dirty="0">
                <a:latin typeface="+mn-lt"/>
              </a:rPr>
              <a:t>maksimal</a:t>
            </a:r>
            <a:r>
              <a:rPr lang="en-US" b="1" dirty="0">
                <a:latin typeface="+mn-lt"/>
              </a:rPr>
              <a:t>: </a:t>
            </a:r>
          </a:p>
          <a:p>
            <a:pPr>
              <a:defRPr/>
            </a:pPr>
            <a:r>
              <a:rPr lang="en-US" b="1" dirty="0">
                <a:latin typeface="+mn-lt"/>
              </a:rPr>
              <a:t>     -  </a:t>
            </a:r>
            <a:r>
              <a:rPr lang="en-US" b="1" dirty="0" err="1">
                <a:latin typeface="+mn-lt"/>
              </a:rPr>
              <a:t>Buku</a:t>
            </a:r>
            <a:r>
              <a:rPr lang="en-US" b="1" dirty="0">
                <a:latin typeface="+mn-lt"/>
              </a:rPr>
              <a:t> Ajar / </a:t>
            </a:r>
            <a:r>
              <a:rPr lang="en-US" b="1" dirty="0" err="1">
                <a:latin typeface="+mn-lt"/>
              </a:rPr>
              <a:t>Buku</a:t>
            </a:r>
            <a:r>
              <a:rPr lang="en-US" b="1" dirty="0">
                <a:latin typeface="+mn-lt"/>
              </a:rPr>
              <a:t> </a:t>
            </a:r>
            <a:r>
              <a:rPr lang="en-US" b="1" dirty="0" err="1">
                <a:latin typeface="+mn-lt"/>
              </a:rPr>
              <a:t>Teks</a:t>
            </a:r>
            <a:r>
              <a:rPr lang="id-ID" b="1" dirty="0">
                <a:latin typeface="+mn-lt"/>
              </a:rPr>
              <a:t> </a:t>
            </a:r>
            <a:r>
              <a:rPr lang="en-US" b="1" dirty="0">
                <a:latin typeface="+mn-lt"/>
              </a:rPr>
              <a:t>: 1 </a:t>
            </a:r>
            <a:r>
              <a:rPr lang="en-US" b="1" dirty="0" err="1">
                <a:latin typeface="+mn-lt"/>
              </a:rPr>
              <a:t>Buku</a:t>
            </a:r>
            <a:r>
              <a:rPr lang="en-US" b="1" dirty="0">
                <a:latin typeface="+mn-lt"/>
              </a:rPr>
              <a:t>/</a:t>
            </a:r>
            <a:r>
              <a:rPr lang="en-US" b="1" dirty="0" err="1">
                <a:latin typeface="+mn-lt"/>
              </a:rPr>
              <a:t>Tahun</a:t>
            </a:r>
            <a:endParaRPr lang="en-US" b="1" dirty="0">
              <a:latin typeface="+mn-lt"/>
            </a:endParaRPr>
          </a:p>
          <a:p>
            <a:pPr>
              <a:defRPr/>
            </a:pPr>
            <a:r>
              <a:rPr lang="en-US" b="1" dirty="0">
                <a:latin typeface="+mn-lt"/>
              </a:rPr>
              <a:t>     -  Diktat </a:t>
            </a:r>
            <a:r>
              <a:rPr lang="en-US" b="1" dirty="0" err="1">
                <a:latin typeface="+mn-lt"/>
              </a:rPr>
              <a:t>dan</a:t>
            </a:r>
            <a:r>
              <a:rPr lang="en-US" b="1" dirty="0">
                <a:latin typeface="+mn-lt"/>
              </a:rPr>
              <a:t> Lain-lain	</a:t>
            </a:r>
            <a:r>
              <a:rPr lang="id-ID" b="1" dirty="0">
                <a:latin typeface="+mn-lt"/>
              </a:rPr>
              <a:t>    </a:t>
            </a:r>
            <a:r>
              <a:rPr lang="en-US" b="1" dirty="0">
                <a:latin typeface="+mn-lt"/>
              </a:rPr>
              <a:t>: 1 Diktat/Semester</a:t>
            </a:r>
          </a:p>
        </p:txBody>
      </p:sp>
    </p:spTree>
  </p:cSld>
  <p:clrMapOvr>
    <a:masterClrMapping/>
  </p:clrMapOvr>
  <p:transition spd="slow">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3"/>
          <p:cNvSpPr>
            <a:spLocks noGrp="1" noChangeArrowheads="1"/>
          </p:cNvSpPr>
          <p:nvPr>
            <p:ph sz="quarter" idx="4294967295"/>
          </p:nvPr>
        </p:nvSpPr>
        <p:spPr>
          <a:xfrm>
            <a:off x="1143000" y="838200"/>
            <a:ext cx="7239000" cy="4876800"/>
          </a:xfrm>
        </p:spPr>
        <p:txBody>
          <a:bodyPr/>
          <a:lstStyle/>
          <a:p>
            <a:pPr eaLnBrk="1" hangingPunct="1">
              <a:lnSpc>
                <a:spcPct val="90000"/>
              </a:lnSpc>
              <a:buFont typeface="Wingdings" pitchFamily="2" charset="2"/>
              <a:buNone/>
            </a:pPr>
            <a:r>
              <a:rPr lang="en-US" altLang="en-US" sz="2000" smtClean="0"/>
              <a:t>	</a:t>
            </a:r>
            <a:endParaRPr lang="en-US" altLang="en-US" sz="2000" b="1" smtClean="0">
              <a:cs typeface="Arial" charset="0"/>
            </a:endParaRPr>
          </a:p>
          <a:p>
            <a:pPr eaLnBrk="1" hangingPunct="1">
              <a:lnSpc>
                <a:spcPct val="90000"/>
              </a:lnSpc>
              <a:buFont typeface="Wingdings" pitchFamily="2" charset="2"/>
              <a:buNone/>
            </a:pPr>
            <a:r>
              <a:rPr lang="en-US" altLang="en-US" sz="2000" b="1" smtClean="0">
                <a:cs typeface="Arial" charset="0"/>
              </a:rPr>
              <a:t>(</a:t>
            </a:r>
            <a:r>
              <a:rPr lang="id-ID" altLang="en-US" sz="2000" b="1" smtClean="0">
                <a:cs typeface="Arial" charset="0"/>
              </a:rPr>
              <a:t>i</a:t>
            </a:r>
            <a:r>
              <a:rPr lang="en-US" altLang="en-US" sz="2000" b="1" smtClean="0">
                <a:cs typeface="Arial" charset="0"/>
              </a:rPr>
              <a:t>) </a:t>
            </a:r>
            <a:r>
              <a:rPr lang="id-ID" altLang="en-US" sz="2000" b="1" smtClean="0">
                <a:cs typeface="Arial" charset="0"/>
              </a:rPr>
              <a:t> </a:t>
            </a:r>
            <a:r>
              <a:rPr lang="en-US" altLang="en-US" sz="2000" b="1" smtClean="0">
                <a:cs typeface="Arial" charset="0"/>
              </a:rPr>
              <a:t>Orasi Ilmiah:</a:t>
            </a:r>
          </a:p>
          <a:p>
            <a:pPr eaLnBrk="1" hangingPunct="1">
              <a:lnSpc>
                <a:spcPct val="90000"/>
              </a:lnSpc>
              <a:buFont typeface="Wingdings" pitchFamily="2" charset="2"/>
              <a:buNone/>
            </a:pPr>
            <a:r>
              <a:rPr lang="en-US" altLang="en-US" sz="2000" b="1" smtClean="0">
                <a:cs typeface="Arial" charset="0"/>
              </a:rPr>
              <a:t>      - Pidato Ilmiah </a:t>
            </a:r>
          </a:p>
          <a:p>
            <a:pPr eaLnBrk="1" hangingPunct="1">
              <a:lnSpc>
                <a:spcPct val="90000"/>
              </a:lnSpc>
              <a:buFont typeface="Wingdings" pitchFamily="2" charset="2"/>
              <a:buNone/>
            </a:pPr>
            <a:r>
              <a:rPr lang="en-US" altLang="en-US" sz="2000" b="1" smtClean="0">
                <a:cs typeface="Arial" charset="0"/>
              </a:rPr>
              <a:t>	 - Forum Kegiatan Tradisi Akademik</a:t>
            </a:r>
          </a:p>
          <a:p>
            <a:pPr eaLnBrk="1" hangingPunct="1">
              <a:lnSpc>
                <a:spcPct val="90000"/>
              </a:lnSpc>
              <a:buFont typeface="Wingdings" pitchFamily="2" charset="2"/>
              <a:buNone/>
            </a:pPr>
            <a:r>
              <a:rPr lang="en-US" altLang="en-US" sz="2000" b="1" smtClean="0">
                <a:cs typeface="Arial" charset="0"/>
              </a:rPr>
              <a:t>	 - Diesnatalis</a:t>
            </a:r>
          </a:p>
          <a:p>
            <a:pPr eaLnBrk="1" hangingPunct="1">
              <a:lnSpc>
                <a:spcPct val="90000"/>
              </a:lnSpc>
              <a:buFont typeface="Wingdings" pitchFamily="2" charset="2"/>
              <a:buNone/>
            </a:pPr>
            <a:r>
              <a:rPr lang="en-US" altLang="en-US" sz="2000" b="1" smtClean="0">
                <a:cs typeface="Arial" charset="0"/>
              </a:rPr>
              <a:t>	 - Wisuda Lulusan</a:t>
            </a:r>
            <a:endParaRPr lang="id-ID" altLang="en-US" sz="2000" b="1" smtClean="0">
              <a:cs typeface="Arial" charset="0"/>
            </a:endParaRPr>
          </a:p>
          <a:p>
            <a:pPr eaLnBrk="1" hangingPunct="1">
              <a:lnSpc>
                <a:spcPct val="90000"/>
              </a:lnSpc>
              <a:buFont typeface="Wingdings" pitchFamily="2" charset="2"/>
              <a:buNone/>
            </a:pPr>
            <a:r>
              <a:rPr lang="id-ID" altLang="en-US" sz="2000" b="1" smtClean="0">
                <a:cs typeface="Arial" charset="0"/>
              </a:rPr>
              <a:t>      -  A.K = 5</a:t>
            </a:r>
            <a:endParaRPr lang="en-US" altLang="en-US" sz="2000" b="1" smtClean="0">
              <a:cs typeface="Arial" charset="0"/>
            </a:endParaRPr>
          </a:p>
          <a:p>
            <a:pPr eaLnBrk="1" hangingPunct="1">
              <a:lnSpc>
                <a:spcPct val="90000"/>
              </a:lnSpc>
              <a:buFont typeface="Wingdings" pitchFamily="2" charset="2"/>
              <a:buNone/>
            </a:pPr>
            <a:endParaRPr lang="en-US" altLang="en-US" sz="2000" b="1" smtClean="0">
              <a:cs typeface="Arial" charset="0"/>
            </a:endParaRPr>
          </a:p>
          <a:p>
            <a:pPr eaLnBrk="1" hangingPunct="1">
              <a:lnSpc>
                <a:spcPct val="90000"/>
              </a:lnSpc>
              <a:buFont typeface="Wingdings" pitchFamily="2" charset="2"/>
              <a:buNone/>
            </a:pPr>
            <a:r>
              <a:rPr lang="en-US" altLang="en-US" sz="2000" b="1" smtClean="0"/>
              <a:t>	Batas </a:t>
            </a:r>
            <a:r>
              <a:rPr lang="id-ID" altLang="en-US" sz="2000" b="1" smtClean="0"/>
              <a:t>maksimal</a:t>
            </a:r>
            <a:r>
              <a:rPr lang="en-US" altLang="en-US" sz="2000" b="1" smtClean="0"/>
              <a:t> : - 2 PERGURUAN TINGGI/semester </a:t>
            </a:r>
            <a:r>
              <a:rPr lang="en-US" altLang="en-US" sz="2000" smtClean="0"/>
              <a:t> 		</a:t>
            </a:r>
          </a:p>
        </p:txBody>
      </p:sp>
      <p:sp>
        <p:nvSpPr>
          <p:cNvPr id="47107" name="Slide Number Placeholder 5"/>
          <p:cNvSpPr>
            <a:spLocks noGrp="1"/>
          </p:cNvSpPr>
          <p:nvPr>
            <p:ph type="sldNum" sz="quarter" idx="4294967295"/>
          </p:nvPr>
        </p:nvSpPr>
        <p:spPr>
          <a:xfrm>
            <a:off x="7885113" y="5883275"/>
            <a:ext cx="573087" cy="365125"/>
          </a:xfrm>
          <a:noFill/>
          <a:ln>
            <a:miter lim="800000"/>
            <a:headEnd/>
            <a:tailEnd/>
          </a:ln>
        </p:spPr>
        <p:txBody>
          <a:bodyPr/>
          <a:lstStyle/>
          <a:p>
            <a:fld id="{5A1C9595-F2A3-47FD-A744-7D98378A8DC7}" type="slidenum">
              <a:rPr lang="en-US" altLang="en-US" sz="1200" smtClean="0">
                <a:solidFill>
                  <a:srgbClr val="898989"/>
                </a:solidFill>
                <a:latin typeface="Verdana" pitchFamily="34" charset="0"/>
              </a:rPr>
              <a:pPr/>
              <a:t>35</a:t>
            </a:fld>
            <a:endParaRPr lang="en-US" altLang="en-US" sz="1200" smtClean="0">
              <a:solidFill>
                <a:srgbClr val="898989"/>
              </a:solidFill>
              <a:latin typeface="Verdana" pitchFamily="34" charset="0"/>
            </a:endParaRPr>
          </a:p>
        </p:txBody>
      </p:sp>
    </p:spTree>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3"/>
          <p:cNvSpPr>
            <a:spLocks noGrp="1" noChangeArrowheads="1"/>
          </p:cNvSpPr>
          <p:nvPr>
            <p:ph sz="quarter" idx="4294967295"/>
          </p:nvPr>
        </p:nvSpPr>
        <p:spPr>
          <a:xfrm>
            <a:off x="1200150" y="914400"/>
            <a:ext cx="7440613" cy="5029200"/>
          </a:xfrm>
        </p:spPr>
        <p:txBody>
          <a:bodyPr>
            <a:normAutofit fontScale="62500" lnSpcReduction="20000"/>
          </a:bodyPr>
          <a:lstStyle/>
          <a:p>
            <a:pPr marL="406400" indent="-406400" eaLnBrk="1" fontAlgn="auto" hangingPunct="1">
              <a:spcAft>
                <a:spcPts val="0"/>
              </a:spcAft>
              <a:buFont typeface="Wingdings" panose="05000000000000000000" pitchFamily="2" charset="2"/>
              <a:buNone/>
              <a:defRPr/>
            </a:pPr>
            <a:r>
              <a:rPr lang="en-US" altLang="en-US" b="1" dirty="0" smtClean="0">
                <a:cs typeface="Arial" panose="020B0604020202020204" pitchFamily="34" charset="0"/>
              </a:rPr>
              <a:t>(</a:t>
            </a:r>
            <a:r>
              <a:rPr lang="id-ID" altLang="en-US" b="1" dirty="0" smtClean="0">
                <a:cs typeface="Arial" panose="020B0604020202020204" pitchFamily="34" charset="0"/>
              </a:rPr>
              <a:t>j</a:t>
            </a:r>
            <a:r>
              <a:rPr lang="en-US" altLang="en-US" b="1" dirty="0" smtClean="0">
                <a:cs typeface="Arial" panose="020B0604020202020204" pitchFamily="34" charset="0"/>
              </a:rPr>
              <a:t>) </a:t>
            </a:r>
            <a:r>
              <a:rPr lang="en-US" altLang="en-US" b="1" dirty="0" err="1" smtClean="0">
                <a:cs typeface="Arial" panose="020B0604020202020204" pitchFamily="34" charset="0"/>
              </a:rPr>
              <a:t>Menduduki</a:t>
            </a:r>
            <a:r>
              <a:rPr lang="en-US" altLang="en-US" b="1" dirty="0" smtClean="0">
                <a:cs typeface="Arial" panose="020B0604020202020204" pitchFamily="34" charset="0"/>
              </a:rPr>
              <a:t> </a:t>
            </a:r>
            <a:r>
              <a:rPr lang="en-US" altLang="en-US" b="1" dirty="0" err="1" smtClean="0">
                <a:cs typeface="Arial" panose="020B0604020202020204" pitchFamily="34" charset="0"/>
              </a:rPr>
              <a:t>Jabatan</a:t>
            </a:r>
            <a:r>
              <a:rPr lang="en-US" altLang="en-US" b="1" dirty="0" smtClean="0">
                <a:cs typeface="Arial" panose="020B0604020202020204" pitchFamily="34" charset="0"/>
              </a:rPr>
              <a:t> </a:t>
            </a:r>
            <a:r>
              <a:rPr lang="en-US" altLang="en-US" b="1" dirty="0" err="1" smtClean="0">
                <a:cs typeface="Arial" panose="020B0604020202020204" pitchFamily="34" charset="0"/>
              </a:rPr>
              <a:t>Perguruan</a:t>
            </a:r>
            <a:r>
              <a:rPr lang="en-US" altLang="en-US" b="1" dirty="0" smtClean="0">
                <a:cs typeface="Arial" panose="020B0604020202020204" pitchFamily="34" charset="0"/>
              </a:rPr>
              <a:t> </a:t>
            </a:r>
            <a:r>
              <a:rPr lang="en-US" altLang="en-US" b="1" dirty="0" err="1" smtClean="0">
                <a:cs typeface="Arial" panose="020B0604020202020204" pitchFamily="34" charset="0"/>
              </a:rPr>
              <a:t>Tinggi</a:t>
            </a:r>
            <a:r>
              <a:rPr lang="en-US" altLang="en-US" b="1" dirty="0" smtClean="0">
                <a:cs typeface="Arial" panose="020B0604020202020204" pitchFamily="34" charset="0"/>
              </a:rPr>
              <a:t> (</a:t>
            </a:r>
            <a:r>
              <a:rPr lang="en-US" altLang="en-US" b="1" dirty="0" err="1" smtClean="0">
                <a:cs typeface="Arial" panose="020B0604020202020204" pitchFamily="34" charset="0"/>
              </a:rPr>
              <a:t>nilai</a:t>
            </a:r>
            <a:r>
              <a:rPr lang="en-US" altLang="en-US" b="1" dirty="0" smtClean="0">
                <a:cs typeface="Arial" panose="020B0604020202020204" pitchFamily="34" charset="0"/>
              </a:rPr>
              <a:t> </a:t>
            </a:r>
            <a:r>
              <a:rPr lang="en-US" altLang="en-US" b="1" dirty="0" err="1" smtClean="0">
                <a:cs typeface="Arial" panose="020B0604020202020204" pitchFamily="34" charset="0"/>
              </a:rPr>
              <a:t>angka</a:t>
            </a:r>
            <a:r>
              <a:rPr lang="en-US" altLang="en-US" b="1" dirty="0" smtClean="0">
                <a:cs typeface="Arial" panose="020B0604020202020204" pitchFamily="34" charset="0"/>
              </a:rPr>
              <a:t> </a:t>
            </a:r>
            <a:r>
              <a:rPr lang="en-US" altLang="en-US" b="1" dirty="0" err="1" smtClean="0">
                <a:cs typeface="Arial" panose="020B0604020202020204" pitchFamily="34" charset="0"/>
              </a:rPr>
              <a:t>kreditnya</a:t>
            </a:r>
            <a:r>
              <a:rPr lang="en-US" altLang="en-US" b="1" dirty="0" smtClean="0">
                <a:cs typeface="Arial" panose="020B0604020202020204" pitchFamily="34" charset="0"/>
              </a:rPr>
              <a:t> </a:t>
            </a:r>
            <a:r>
              <a:rPr lang="en-US" altLang="en-US" b="1" dirty="0" err="1" smtClean="0">
                <a:cs typeface="Arial" panose="020B0604020202020204" pitchFamily="34" charset="0"/>
              </a:rPr>
              <a:t>sesuai</a:t>
            </a:r>
            <a:r>
              <a:rPr lang="en-US" altLang="en-US" b="1" dirty="0" smtClean="0">
                <a:cs typeface="Arial" panose="020B0604020202020204" pitchFamily="34" charset="0"/>
              </a:rPr>
              <a:t> </a:t>
            </a:r>
            <a:r>
              <a:rPr lang="en-US" altLang="en-US" b="1" dirty="0" err="1" smtClean="0">
                <a:cs typeface="Arial" panose="020B0604020202020204" pitchFamily="34" charset="0"/>
              </a:rPr>
              <a:t>dengan</a:t>
            </a:r>
            <a:r>
              <a:rPr lang="en-US" altLang="en-US" b="1" dirty="0" smtClean="0">
                <a:cs typeface="Arial" panose="020B0604020202020204" pitchFamily="34" charset="0"/>
              </a:rPr>
              <a:t> </a:t>
            </a:r>
            <a:r>
              <a:rPr lang="en-US" altLang="en-US" b="1" dirty="0" err="1" smtClean="0">
                <a:cs typeface="Arial" panose="020B0604020202020204" pitchFamily="34" charset="0"/>
              </a:rPr>
              <a:t>Pedoman</a:t>
            </a:r>
            <a:r>
              <a:rPr lang="en-US" altLang="en-US" b="1" dirty="0" smtClean="0">
                <a:cs typeface="Arial" panose="020B0604020202020204" pitchFamily="34" charset="0"/>
              </a:rPr>
              <a:t> </a:t>
            </a:r>
            <a:r>
              <a:rPr lang="en-US" altLang="en-US" b="1" dirty="0" err="1" smtClean="0">
                <a:cs typeface="Arial" panose="020B0604020202020204" pitchFamily="34" charset="0"/>
              </a:rPr>
              <a:t>Operasional</a:t>
            </a:r>
            <a:r>
              <a:rPr lang="en-US" altLang="en-US" b="1" dirty="0">
                <a:cs typeface="Arial" panose="020B0604020202020204" pitchFamily="34" charset="0"/>
              </a:rPr>
              <a:t> </a:t>
            </a:r>
            <a:r>
              <a:rPr lang="en-US" altLang="en-US" b="1" dirty="0" err="1" smtClean="0">
                <a:cs typeface="Arial" panose="020B0604020202020204" pitchFamily="34" charset="0"/>
              </a:rPr>
              <a:t>tahun</a:t>
            </a:r>
            <a:r>
              <a:rPr lang="en-US" altLang="en-US" b="1" dirty="0" smtClean="0">
                <a:cs typeface="Arial" panose="020B0604020202020204" pitchFamily="34" charset="0"/>
              </a:rPr>
              <a:t> 2009)</a:t>
            </a:r>
            <a:endParaRPr lang="en-US" altLang="en-US" dirty="0" smtClean="0">
              <a:cs typeface="Arial" panose="020B0604020202020204" pitchFamily="34" charset="0"/>
            </a:endParaRPr>
          </a:p>
          <a:p>
            <a:pPr marL="406400" indent="-406400" eaLnBrk="1" fontAlgn="auto" hangingPunct="1">
              <a:spcAft>
                <a:spcPts val="0"/>
              </a:spcAft>
              <a:buFont typeface="Wingdings" panose="05000000000000000000" pitchFamily="2" charset="2"/>
              <a:buNone/>
              <a:defRPr/>
            </a:pPr>
            <a:r>
              <a:rPr lang="en-US" altLang="en-US" b="1" dirty="0" smtClean="0">
                <a:cs typeface="Arial" panose="020B0604020202020204" pitchFamily="34" charset="0"/>
              </a:rPr>
              <a:t>	   - </a:t>
            </a:r>
            <a:r>
              <a:rPr lang="en-US" altLang="en-US" b="1" dirty="0" err="1" smtClean="0">
                <a:cs typeface="Arial" panose="020B0604020202020204" pitchFamily="34" charset="0"/>
              </a:rPr>
              <a:t>Jabatan</a:t>
            </a:r>
            <a:r>
              <a:rPr lang="en-US" altLang="en-US" b="1" dirty="0" smtClean="0">
                <a:cs typeface="Arial" panose="020B0604020202020204" pitchFamily="34" charset="0"/>
              </a:rPr>
              <a:t> </a:t>
            </a:r>
            <a:r>
              <a:rPr lang="en-US" altLang="en-US" b="1" dirty="0" err="1" smtClean="0">
                <a:cs typeface="Arial" panose="020B0604020202020204" pitchFamily="34" charset="0"/>
              </a:rPr>
              <a:t>Tertentu</a:t>
            </a:r>
            <a:r>
              <a:rPr lang="en-US" altLang="en-US" b="1" dirty="0" smtClean="0">
                <a:cs typeface="Arial" panose="020B0604020202020204" pitchFamily="34" charset="0"/>
              </a:rPr>
              <a:t> Di PT</a:t>
            </a:r>
          </a:p>
          <a:p>
            <a:pPr marL="406400" indent="-406400" eaLnBrk="1" fontAlgn="auto" hangingPunct="1">
              <a:spcAft>
                <a:spcPts val="0"/>
              </a:spcAft>
              <a:buFont typeface="Wingdings" panose="05000000000000000000" pitchFamily="2" charset="2"/>
              <a:buNone/>
              <a:defRPr/>
            </a:pPr>
            <a:r>
              <a:rPr lang="en-US" altLang="en-US" b="1" dirty="0" smtClean="0">
                <a:cs typeface="Arial" panose="020B0604020202020204" pitchFamily="34" charset="0"/>
              </a:rPr>
              <a:t>	   - </a:t>
            </a:r>
            <a:r>
              <a:rPr lang="en-US" altLang="en-US" b="1" dirty="0" err="1" smtClean="0">
                <a:cs typeface="Arial" panose="020B0604020202020204" pitchFamily="34" charset="0"/>
              </a:rPr>
              <a:t>Pimpinan</a:t>
            </a:r>
            <a:r>
              <a:rPr lang="en-US" altLang="en-US" b="1" dirty="0" smtClean="0">
                <a:cs typeface="Arial" panose="020B0604020202020204" pitchFamily="34" charset="0"/>
              </a:rPr>
              <a:t> Di PT</a:t>
            </a:r>
          </a:p>
          <a:p>
            <a:pPr marL="406400" indent="-406400" eaLnBrk="1" fontAlgn="auto" hangingPunct="1">
              <a:spcAft>
                <a:spcPts val="0"/>
              </a:spcAft>
              <a:buFont typeface="Wingdings" panose="05000000000000000000" pitchFamily="2" charset="2"/>
              <a:buNone/>
              <a:defRPr/>
            </a:pPr>
            <a:endParaRPr lang="en-US" altLang="en-US" b="1" dirty="0" smtClean="0">
              <a:cs typeface="Arial" panose="020B0604020202020204" pitchFamily="34" charset="0"/>
            </a:endParaRPr>
          </a:p>
          <a:p>
            <a:pPr marL="406400" indent="-406400" eaLnBrk="1" fontAlgn="auto" hangingPunct="1">
              <a:spcAft>
                <a:spcPts val="0"/>
              </a:spcAft>
              <a:buFont typeface="Wingdings" panose="05000000000000000000" pitchFamily="2" charset="2"/>
              <a:buNone/>
              <a:defRPr/>
            </a:pPr>
            <a:r>
              <a:rPr lang="en-US" altLang="en-US" b="1" dirty="0" smtClean="0">
                <a:cs typeface="Arial" panose="020B0604020202020204" pitchFamily="34" charset="0"/>
              </a:rPr>
              <a:t>(</a:t>
            </a:r>
            <a:r>
              <a:rPr lang="id-ID" altLang="en-US" b="1" dirty="0" smtClean="0">
                <a:cs typeface="Arial" panose="020B0604020202020204" pitchFamily="34" charset="0"/>
              </a:rPr>
              <a:t>k</a:t>
            </a:r>
            <a:r>
              <a:rPr lang="en-US" altLang="en-US" b="1" dirty="0" smtClean="0">
                <a:cs typeface="Arial" panose="020B0604020202020204" pitchFamily="34" charset="0"/>
              </a:rPr>
              <a:t>) </a:t>
            </a:r>
            <a:r>
              <a:rPr lang="en-US" altLang="en-US" b="1" dirty="0" err="1" smtClean="0">
                <a:cs typeface="Arial" panose="020B0604020202020204" pitchFamily="34" charset="0"/>
              </a:rPr>
              <a:t>Membimbing</a:t>
            </a:r>
            <a:r>
              <a:rPr lang="en-US" altLang="en-US" b="1" dirty="0" smtClean="0">
                <a:cs typeface="Arial" panose="020B0604020202020204" pitchFamily="34" charset="0"/>
              </a:rPr>
              <a:t> </a:t>
            </a:r>
            <a:r>
              <a:rPr lang="en-US" altLang="en-US" b="1" dirty="0" err="1" smtClean="0">
                <a:cs typeface="Arial" panose="020B0604020202020204" pitchFamily="34" charset="0"/>
              </a:rPr>
              <a:t>Dosen</a:t>
            </a:r>
            <a:r>
              <a:rPr lang="en-US" altLang="en-US" b="1" dirty="0" smtClean="0">
                <a:cs typeface="Arial" panose="020B0604020202020204" pitchFamily="34" charset="0"/>
              </a:rPr>
              <a:t> yang </a:t>
            </a:r>
            <a:r>
              <a:rPr lang="en-US" altLang="en-US" b="1" dirty="0" err="1" smtClean="0">
                <a:cs typeface="Arial" panose="020B0604020202020204" pitchFamily="34" charset="0"/>
              </a:rPr>
              <a:t>Lebih</a:t>
            </a:r>
            <a:r>
              <a:rPr lang="en-US" altLang="en-US" b="1" dirty="0" smtClean="0">
                <a:cs typeface="Arial" panose="020B0604020202020204" pitchFamily="34" charset="0"/>
              </a:rPr>
              <a:t> </a:t>
            </a:r>
            <a:r>
              <a:rPr lang="en-US" altLang="en-US" b="1" dirty="0" err="1" smtClean="0">
                <a:cs typeface="Arial" panose="020B0604020202020204" pitchFamily="34" charset="0"/>
              </a:rPr>
              <a:t>Rendah</a:t>
            </a:r>
            <a:r>
              <a:rPr lang="en-US" altLang="en-US" b="1" dirty="0" smtClean="0">
                <a:cs typeface="Arial" panose="020B0604020202020204" pitchFamily="34" charset="0"/>
              </a:rPr>
              <a:t> </a:t>
            </a:r>
            <a:r>
              <a:rPr lang="en-US" altLang="en-US" b="1" dirty="0" err="1" smtClean="0">
                <a:cs typeface="Arial" panose="020B0604020202020204" pitchFamily="34" charset="0"/>
              </a:rPr>
              <a:t>Jabatan</a:t>
            </a:r>
            <a:r>
              <a:rPr lang="en-US" altLang="en-US" b="1" dirty="0" smtClean="0">
                <a:cs typeface="Arial" panose="020B0604020202020204" pitchFamily="34" charset="0"/>
              </a:rPr>
              <a:t> </a:t>
            </a:r>
            <a:r>
              <a:rPr lang="en-US" altLang="en-US" b="1" dirty="0" err="1" smtClean="0">
                <a:cs typeface="Arial" panose="020B0604020202020204" pitchFamily="34" charset="0"/>
              </a:rPr>
              <a:t>Fungsionalnya</a:t>
            </a:r>
            <a:r>
              <a:rPr lang="en-US" altLang="en-US" b="1" dirty="0" smtClean="0">
                <a:cs typeface="Arial" panose="020B0604020202020204" pitchFamily="34" charset="0"/>
              </a:rPr>
              <a:t>      </a:t>
            </a:r>
          </a:p>
          <a:p>
            <a:pPr marL="406400" indent="-406400" eaLnBrk="1" fontAlgn="auto" hangingPunct="1">
              <a:spcAft>
                <a:spcPts val="0"/>
              </a:spcAft>
              <a:buFont typeface="Wingdings" panose="05000000000000000000" pitchFamily="2" charset="2"/>
              <a:buNone/>
              <a:defRPr/>
            </a:pPr>
            <a:r>
              <a:rPr lang="en-US" altLang="en-US" b="1" dirty="0" smtClean="0">
                <a:cs typeface="Arial" panose="020B0604020202020204" pitchFamily="34" charset="0"/>
              </a:rPr>
              <a:t>	   - </a:t>
            </a:r>
            <a:r>
              <a:rPr lang="id-ID" altLang="en-US" b="1" dirty="0" smtClean="0">
                <a:cs typeface="Arial" panose="020B0604020202020204" pitchFamily="34" charset="0"/>
              </a:rPr>
              <a:t>pembimbingan </a:t>
            </a:r>
            <a:r>
              <a:rPr lang="en-US" altLang="en-US" b="1" dirty="0" err="1" smtClean="0">
                <a:cs typeface="Arial" panose="020B0604020202020204" pitchFamily="34" charset="0"/>
              </a:rPr>
              <a:t>Pencakokan</a:t>
            </a:r>
            <a:r>
              <a:rPr lang="id-ID" altLang="en-US" b="1" dirty="0" smtClean="0">
                <a:cs typeface="Arial" panose="020B0604020202020204" pitchFamily="34" charset="0"/>
              </a:rPr>
              <a:t>; A.K =2</a:t>
            </a:r>
            <a:endParaRPr lang="en-US" altLang="en-US" b="1" dirty="0" smtClean="0">
              <a:cs typeface="Arial" panose="020B0604020202020204" pitchFamily="34" charset="0"/>
            </a:endParaRPr>
          </a:p>
          <a:p>
            <a:pPr marL="406400" indent="-406400" eaLnBrk="1" fontAlgn="auto" hangingPunct="1">
              <a:spcAft>
                <a:spcPts val="0"/>
              </a:spcAft>
              <a:buFont typeface="Arial" panose="020B0604020202020204" pitchFamily="34" charset="0"/>
              <a:buNone/>
              <a:defRPr/>
            </a:pPr>
            <a:r>
              <a:rPr lang="en-US" altLang="en-US" b="1" dirty="0" smtClean="0">
                <a:cs typeface="Arial" panose="020B0604020202020204" pitchFamily="34" charset="0"/>
              </a:rPr>
              <a:t>	   - </a:t>
            </a:r>
            <a:r>
              <a:rPr lang="en-US" altLang="en-US" b="1" dirty="0" err="1" smtClean="0">
                <a:cs typeface="Arial" panose="020B0604020202020204" pitchFamily="34" charset="0"/>
              </a:rPr>
              <a:t>Reguler</a:t>
            </a:r>
            <a:r>
              <a:rPr lang="id-ID" altLang="en-US" b="1" dirty="0" smtClean="0">
                <a:cs typeface="Arial" panose="020B0604020202020204" pitchFamily="34" charset="0"/>
              </a:rPr>
              <a:t>;</a:t>
            </a:r>
            <a:r>
              <a:rPr lang="en-US" altLang="en-US" b="1" dirty="0" smtClean="0">
                <a:cs typeface="Arial" panose="020B0604020202020204" pitchFamily="34" charset="0"/>
              </a:rPr>
              <a:t> </a:t>
            </a:r>
            <a:r>
              <a:rPr lang="id-ID" altLang="en-US" b="1" dirty="0" smtClean="0">
                <a:cs typeface="Arial" panose="020B0604020202020204" pitchFamily="34" charset="0"/>
              </a:rPr>
              <a:t>A.K =2</a:t>
            </a:r>
            <a:endParaRPr lang="en-US" altLang="en-US" b="1" dirty="0" smtClean="0">
              <a:cs typeface="Arial" panose="020B0604020202020204" pitchFamily="34" charset="0"/>
            </a:endParaRPr>
          </a:p>
          <a:p>
            <a:pPr marL="406400" indent="-406400" eaLnBrk="1" fontAlgn="auto" hangingPunct="1">
              <a:spcAft>
                <a:spcPts val="0"/>
              </a:spcAft>
              <a:buFont typeface="Wingdings" panose="05000000000000000000" pitchFamily="2" charset="2"/>
              <a:buNone/>
              <a:defRPr/>
            </a:pPr>
            <a:r>
              <a:rPr lang="en-US" altLang="en-US" b="1" dirty="0" smtClean="0">
                <a:cs typeface="Arial" panose="020B0604020202020204" pitchFamily="34" charset="0"/>
              </a:rPr>
              <a:t>		</a:t>
            </a:r>
          </a:p>
          <a:p>
            <a:pPr marL="406400" indent="-406400" eaLnBrk="1" fontAlgn="auto" hangingPunct="1">
              <a:spcAft>
                <a:spcPts val="0"/>
              </a:spcAft>
              <a:buFont typeface="Wingdings" panose="05000000000000000000" pitchFamily="2" charset="2"/>
              <a:buNone/>
              <a:defRPr/>
            </a:pPr>
            <a:r>
              <a:rPr lang="en-US" altLang="en-US" b="1" dirty="0" smtClean="0"/>
              <a:t> </a:t>
            </a:r>
            <a:r>
              <a:rPr lang="en-US" altLang="en-US" b="1" dirty="0" smtClean="0">
                <a:cs typeface="Arial" panose="020B0604020202020204" pitchFamily="34" charset="0"/>
              </a:rPr>
              <a:t>(</a:t>
            </a:r>
            <a:r>
              <a:rPr lang="id-ID" altLang="en-US" b="1" dirty="0" smtClean="0">
                <a:cs typeface="Arial" panose="020B0604020202020204" pitchFamily="34" charset="0"/>
              </a:rPr>
              <a:t>l</a:t>
            </a:r>
            <a:r>
              <a:rPr lang="en-US" altLang="en-US" b="1" dirty="0" smtClean="0">
                <a:cs typeface="Arial" panose="020B0604020202020204" pitchFamily="34" charset="0"/>
              </a:rPr>
              <a:t>) </a:t>
            </a:r>
            <a:r>
              <a:rPr lang="id-ID" altLang="en-US" b="1" dirty="0" smtClean="0">
                <a:cs typeface="Arial" panose="020B0604020202020204" pitchFamily="34" charset="0"/>
              </a:rPr>
              <a:t>Melaksanakan </a:t>
            </a:r>
            <a:r>
              <a:rPr lang="en-US" altLang="en-US" b="1" dirty="0" err="1" smtClean="0">
                <a:cs typeface="Arial" panose="020B0604020202020204" pitchFamily="34" charset="0"/>
              </a:rPr>
              <a:t>Kegiatan</a:t>
            </a:r>
            <a:r>
              <a:rPr lang="en-US" altLang="en-US" b="1" dirty="0" smtClean="0">
                <a:cs typeface="Arial" panose="020B0604020202020204" pitchFamily="34" charset="0"/>
              </a:rPr>
              <a:t> </a:t>
            </a:r>
            <a:r>
              <a:rPr lang="en-US" altLang="en-US" b="1" dirty="0" err="1" smtClean="0">
                <a:cs typeface="Arial" panose="020B0604020202020204" pitchFamily="34" charset="0"/>
              </a:rPr>
              <a:t>Detasering</a:t>
            </a:r>
            <a:r>
              <a:rPr lang="en-US" altLang="en-US" b="1" dirty="0" smtClean="0">
                <a:cs typeface="Arial" panose="020B0604020202020204" pitchFamily="34" charset="0"/>
              </a:rPr>
              <a:t> </a:t>
            </a:r>
            <a:r>
              <a:rPr lang="id-ID" altLang="en-US" b="1" dirty="0" smtClean="0">
                <a:cs typeface="Arial" panose="020B0604020202020204" pitchFamily="34" charset="0"/>
              </a:rPr>
              <a:t>dan pencangkokan di luar institusi tempat bekerja (setiap semester)</a:t>
            </a:r>
            <a:r>
              <a:rPr lang="en-US" altLang="en-US" b="1" dirty="0" smtClean="0">
                <a:cs typeface="Arial" panose="020B0604020202020204" pitchFamily="34" charset="0"/>
              </a:rPr>
              <a:t>       </a:t>
            </a:r>
          </a:p>
          <a:p>
            <a:pPr marL="406400" indent="-406400" eaLnBrk="1" fontAlgn="auto" hangingPunct="1">
              <a:spcAft>
                <a:spcPts val="0"/>
              </a:spcAft>
              <a:buFont typeface="Wingdings" panose="05000000000000000000" pitchFamily="2" charset="2"/>
              <a:buNone/>
              <a:defRPr/>
            </a:pPr>
            <a:r>
              <a:rPr lang="en-US" altLang="en-US" b="1" dirty="0" smtClean="0">
                <a:cs typeface="Arial" panose="020B0604020202020204" pitchFamily="34" charset="0"/>
              </a:rPr>
              <a:t>	   - </a:t>
            </a:r>
            <a:r>
              <a:rPr lang="id-ID" altLang="en-US" b="1" dirty="0" smtClean="0">
                <a:cs typeface="Arial" panose="020B0604020202020204" pitchFamily="34" charset="0"/>
              </a:rPr>
              <a:t>Datasering        : A.K = 5</a:t>
            </a:r>
          </a:p>
          <a:p>
            <a:pPr marL="406400" indent="-406400" eaLnBrk="1" fontAlgn="auto" hangingPunct="1">
              <a:spcAft>
                <a:spcPts val="0"/>
              </a:spcAft>
              <a:buFont typeface="Wingdings" panose="05000000000000000000" pitchFamily="2" charset="2"/>
              <a:buNone/>
              <a:defRPr/>
            </a:pPr>
            <a:r>
              <a:rPr lang="en-US" altLang="en-US" b="1" dirty="0" smtClean="0">
                <a:cs typeface="Arial" panose="020B0604020202020204" pitchFamily="34" charset="0"/>
              </a:rPr>
              <a:t>	   - </a:t>
            </a:r>
            <a:r>
              <a:rPr lang="id-ID" altLang="en-US" b="1" dirty="0" smtClean="0">
                <a:cs typeface="Arial" panose="020B0604020202020204" pitchFamily="34" charset="0"/>
              </a:rPr>
              <a:t>Pencangkokan : A.K = 4</a:t>
            </a:r>
            <a:endParaRPr lang="en-US" altLang="en-US" b="1" dirty="0" smtClean="0">
              <a:cs typeface="Arial" panose="020B0604020202020204" pitchFamily="34" charset="0"/>
            </a:endParaRPr>
          </a:p>
          <a:p>
            <a:pPr marL="406400" indent="-406400" eaLnBrk="1" fontAlgn="auto" hangingPunct="1">
              <a:spcAft>
                <a:spcPts val="0"/>
              </a:spcAft>
              <a:buFont typeface="Wingdings" panose="05000000000000000000" pitchFamily="2" charset="2"/>
              <a:buNone/>
              <a:defRPr/>
            </a:pPr>
            <a:r>
              <a:rPr lang="en-US" altLang="en-US" b="1" dirty="0" smtClean="0">
                <a:cs typeface="Arial" panose="020B0604020202020204" pitchFamily="34" charset="0"/>
              </a:rPr>
              <a:t>	   </a:t>
            </a:r>
          </a:p>
          <a:p>
            <a:pPr marL="406400" indent="-406400" eaLnBrk="1" fontAlgn="auto" hangingPunct="1">
              <a:spcAft>
                <a:spcPts val="0"/>
              </a:spcAft>
              <a:buFont typeface="Wingdings" panose="05000000000000000000" pitchFamily="2" charset="2"/>
              <a:buNone/>
              <a:defRPr/>
            </a:pPr>
            <a:r>
              <a:rPr lang="en-US" altLang="en-US" b="1" dirty="0" smtClean="0">
                <a:cs typeface="Arial" panose="020B0604020202020204" pitchFamily="34" charset="0"/>
              </a:rPr>
              <a:t>         </a:t>
            </a:r>
            <a:endParaRPr lang="en-US" altLang="en-US" b="1" dirty="0" smtClean="0"/>
          </a:p>
        </p:txBody>
      </p:sp>
      <p:sp>
        <p:nvSpPr>
          <p:cNvPr id="48131" name="Slide Number Placeholder 5"/>
          <p:cNvSpPr>
            <a:spLocks noGrp="1"/>
          </p:cNvSpPr>
          <p:nvPr>
            <p:ph type="sldNum" sz="quarter" idx="4294967295"/>
          </p:nvPr>
        </p:nvSpPr>
        <p:spPr>
          <a:xfrm>
            <a:off x="7885113" y="5883275"/>
            <a:ext cx="573087" cy="365125"/>
          </a:xfrm>
          <a:noFill/>
          <a:ln>
            <a:miter lim="800000"/>
            <a:headEnd/>
            <a:tailEnd/>
          </a:ln>
        </p:spPr>
        <p:txBody>
          <a:bodyPr/>
          <a:lstStyle/>
          <a:p>
            <a:fld id="{CB4C3E54-7800-408F-8C44-E502B67C6FD9}" type="slidenum">
              <a:rPr lang="en-US" altLang="en-US" sz="1200" smtClean="0">
                <a:solidFill>
                  <a:srgbClr val="898989"/>
                </a:solidFill>
                <a:latin typeface="Verdana" pitchFamily="34" charset="0"/>
              </a:rPr>
              <a:pPr/>
              <a:t>36</a:t>
            </a:fld>
            <a:endParaRPr lang="en-US" altLang="en-US" sz="1200" smtClean="0">
              <a:solidFill>
                <a:srgbClr val="898989"/>
              </a:solidFill>
              <a:latin typeface="Verdana" pitchFamily="34" charset="0"/>
            </a:endParaRPr>
          </a:p>
        </p:txBody>
      </p:sp>
    </p:spTree>
  </p:cSld>
  <p:clrMapOvr>
    <a:masterClrMapping/>
  </p:clrMapOvr>
  <p:transition spd="slow">
    <p:cov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Slide Number Placeholder 3"/>
          <p:cNvSpPr>
            <a:spLocks noGrp="1"/>
          </p:cNvSpPr>
          <p:nvPr>
            <p:ph type="sldNum" sz="quarter" idx="4294967295"/>
          </p:nvPr>
        </p:nvSpPr>
        <p:spPr>
          <a:xfrm>
            <a:off x="7885113" y="5883275"/>
            <a:ext cx="573087" cy="365125"/>
          </a:xfrm>
          <a:noFill/>
          <a:ln>
            <a:miter lim="800000"/>
            <a:headEnd/>
            <a:tailEnd/>
          </a:ln>
        </p:spPr>
        <p:txBody>
          <a:bodyPr/>
          <a:lstStyle/>
          <a:p>
            <a:fld id="{8335DBB3-C07A-45B5-9908-6D619638145F}" type="slidenum">
              <a:rPr lang="en-US" altLang="en-US" sz="1200" smtClean="0">
                <a:solidFill>
                  <a:srgbClr val="898989"/>
                </a:solidFill>
                <a:latin typeface="Verdana" pitchFamily="34" charset="0"/>
              </a:rPr>
              <a:pPr/>
              <a:t>37</a:t>
            </a:fld>
            <a:endParaRPr lang="en-US" altLang="en-US" sz="1200" smtClean="0">
              <a:solidFill>
                <a:srgbClr val="898989"/>
              </a:solidFill>
              <a:latin typeface="Verdana" pitchFamily="34" charset="0"/>
            </a:endParaRPr>
          </a:p>
        </p:txBody>
      </p:sp>
      <p:sp>
        <p:nvSpPr>
          <p:cNvPr id="6" name="Rectangle 5"/>
          <p:cNvSpPr/>
          <p:nvPr/>
        </p:nvSpPr>
        <p:spPr>
          <a:xfrm>
            <a:off x="835025" y="620713"/>
            <a:ext cx="7162800" cy="779462"/>
          </a:xfrm>
          <a:prstGeom prst="rect">
            <a:avLst/>
          </a:prstGeom>
          <a:solidFill>
            <a:srgbClr val="FFFF00"/>
          </a:solidFill>
        </p:spPr>
        <p:txBody>
          <a:bodyPr>
            <a:spAutoFit/>
          </a:bodyPr>
          <a:lstStyle/>
          <a:p>
            <a:pPr marL="442913" indent="-442913">
              <a:lnSpc>
                <a:spcPct val="115000"/>
              </a:lnSpc>
              <a:spcBef>
                <a:spcPts val="200"/>
              </a:spcBef>
              <a:spcAft>
                <a:spcPts val="200"/>
              </a:spcAft>
              <a:tabLst>
                <a:tab pos="228600" algn="l"/>
              </a:tabLst>
              <a:defRPr/>
            </a:pPr>
            <a:r>
              <a:rPr lang="id-ID" sz="2000" b="1" dirty="0">
                <a:latin typeface="+mn-lt"/>
              </a:rPr>
              <a:t>(m) Melaksanakan pengembangan diri  untuk meningkatkan kompetensi:</a:t>
            </a:r>
            <a:endParaRPr lang="en-GB" sz="2000" b="1" dirty="0">
              <a:latin typeface="+mn-lt"/>
              <a:ea typeface="Calibri" panose="020F0502020204030204" pitchFamily="34" charset="0"/>
              <a:cs typeface="Times New Roman" panose="02020603050405020304" pitchFamily="18" charset="0"/>
            </a:endParaRPr>
          </a:p>
        </p:txBody>
      </p:sp>
      <p:graphicFrame>
        <p:nvGraphicFramePr>
          <p:cNvPr id="7" name="Table 6"/>
          <p:cNvGraphicFramePr>
            <a:graphicFrameLocks noGrp="1"/>
          </p:cNvGraphicFramePr>
          <p:nvPr/>
        </p:nvGraphicFramePr>
        <p:xfrm>
          <a:off x="1236663" y="1592263"/>
          <a:ext cx="6934200" cy="4213223"/>
        </p:xfrm>
        <a:graphic>
          <a:graphicData uri="http://schemas.openxmlformats.org/drawingml/2006/table">
            <a:tbl>
              <a:tblPr firstRow="1" firstCol="1" lastRow="1" lastCol="1" bandRow="1" bandCol="1">
                <a:tableStyleId>{5C22544A-7EE6-4342-B048-85BDC9FD1C3A}</a:tableStyleId>
              </a:tblPr>
              <a:tblGrid>
                <a:gridCol w="5729179"/>
                <a:gridCol w="1205021"/>
              </a:tblGrid>
              <a:tr h="601889">
                <a:tc>
                  <a:txBody>
                    <a:bodyPr/>
                    <a:lstStyle/>
                    <a:p>
                      <a:pPr marL="0" lvl="0" indent="0" algn="just">
                        <a:lnSpc>
                          <a:spcPct val="115000"/>
                        </a:lnSpc>
                        <a:spcBef>
                          <a:spcPts val="200"/>
                        </a:spcBef>
                        <a:spcAft>
                          <a:spcPts val="200"/>
                        </a:spcAft>
                        <a:buSzPts val="1000"/>
                        <a:buFont typeface="Calibri" panose="020F0502020204030204" pitchFamily="34" charset="0"/>
                        <a:buNone/>
                        <a:tabLst>
                          <a:tab pos="228600" algn="l"/>
                        </a:tabLst>
                      </a:pPr>
                      <a:r>
                        <a:rPr lang="id-ID" sz="2000" b="0" dirty="0" smtClean="0">
                          <a:solidFill>
                            <a:schemeClr val="tx1"/>
                          </a:solidFill>
                          <a:effectLst/>
                        </a:rPr>
                        <a:t>1)</a:t>
                      </a:r>
                      <a:r>
                        <a:rPr lang="id-ID" sz="2000" b="0" baseline="0" dirty="0" smtClean="0">
                          <a:solidFill>
                            <a:schemeClr val="tx1"/>
                          </a:solidFill>
                          <a:effectLst/>
                        </a:rPr>
                        <a:t> </a:t>
                      </a:r>
                      <a:r>
                        <a:rPr lang="id-ID" sz="2000" b="0" dirty="0" smtClean="0">
                          <a:solidFill>
                            <a:schemeClr val="tx1"/>
                          </a:solidFill>
                          <a:effectLst/>
                        </a:rPr>
                        <a:t>Lamanya </a:t>
                      </a:r>
                      <a:r>
                        <a:rPr lang="id-ID" sz="2000" b="0" dirty="0">
                          <a:solidFill>
                            <a:schemeClr val="tx1"/>
                          </a:solidFill>
                          <a:effectLst/>
                        </a:rPr>
                        <a:t>lebih dari 960 </a:t>
                      </a:r>
                      <a:r>
                        <a:rPr lang="id-ID" sz="2000" b="0" dirty="0" smtClean="0">
                          <a:solidFill>
                            <a:schemeClr val="tx1"/>
                          </a:solidFill>
                          <a:effectLst/>
                        </a:rPr>
                        <a:t>jam                     A.K</a:t>
                      </a:r>
                      <a:r>
                        <a:rPr lang="id-ID" sz="2000" b="0" baseline="0" dirty="0" smtClean="0">
                          <a:solidFill>
                            <a:schemeClr val="tx1"/>
                          </a:solidFill>
                          <a:effectLst/>
                        </a:rPr>
                        <a:t> </a:t>
                      </a:r>
                      <a:endParaRPr lang="en-GB"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75" marR="68575" marT="0" marB="0" anchor="ctr">
                    <a:noFill/>
                  </a:tcPr>
                </a:tc>
                <a:tc>
                  <a:txBody>
                    <a:bodyPr/>
                    <a:lstStyle/>
                    <a:p>
                      <a:pPr algn="ctr">
                        <a:lnSpc>
                          <a:spcPct val="115000"/>
                        </a:lnSpc>
                        <a:spcBef>
                          <a:spcPts val="200"/>
                        </a:spcBef>
                        <a:spcAft>
                          <a:spcPts val="200"/>
                        </a:spcAft>
                        <a:tabLst>
                          <a:tab pos="228600" algn="l"/>
                        </a:tabLst>
                      </a:pPr>
                      <a:r>
                        <a:rPr lang="id-ID" sz="2000" b="0" dirty="0">
                          <a:solidFill>
                            <a:schemeClr val="tx1"/>
                          </a:solidFill>
                          <a:effectLst/>
                        </a:rPr>
                        <a:t>15</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noFill/>
                  </a:tcPr>
                </a:tc>
              </a:tr>
              <a:tr h="601889">
                <a:tc>
                  <a:txBody>
                    <a:bodyPr/>
                    <a:lstStyle/>
                    <a:p>
                      <a:pPr marL="0" lvl="0" indent="0" algn="just">
                        <a:lnSpc>
                          <a:spcPct val="115000"/>
                        </a:lnSpc>
                        <a:spcBef>
                          <a:spcPts val="200"/>
                        </a:spcBef>
                        <a:spcAft>
                          <a:spcPts val="200"/>
                        </a:spcAft>
                        <a:buSzPts val="1000"/>
                        <a:buFont typeface="Calibri" panose="020F0502020204030204" pitchFamily="34" charset="0"/>
                        <a:buNone/>
                        <a:tabLst>
                          <a:tab pos="228600" algn="l"/>
                        </a:tabLst>
                      </a:pPr>
                      <a:r>
                        <a:rPr lang="id-ID" sz="2000" b="0" dirty="0" smtClean="0">
                          <a:solidFill>
                            <a:schemeClr val="tx1"/>
                          </a:solidFill>
                          <a:effectLst/>
                        </a:rPr>
                        <a:t>2)</a:t>
                      </a:r>
                      <a:r>
                        <a:rPr lang="id-ID" sz="2000" b="0" baseline="0" dirty="0" smtClean="0">
                          <a:solidFill>
                            <a:schemeClr val="tx1"/>
                          </a:solidFill>
                          <a:effectLst/>
                        </a:rPr>
                        <a:t> </a:t>
                      </a:r>
                      <a:r>
                        <a:rPr lang="id-ID" sz="2000" b="0" dirty="0" smtClean="0">
                          <a:solidFill>
                            <a:schemeClr val="tx1"/>
                          </a:solidFill>
                          <a:effectLst/>
                        </a:rPr>
                        <a:t>Lamanya </a:t>
                      </a:r>
                      <a:r>
                        <a:rPr lang="id-ID" sz="2000" b="0" dirty="0">
                          <a:solidFill>
                            <a:schemeClr val="tx1"/>
                          </a:solidFill>
                          <a:effectLst/>
                        </a:rPr>
                        <a:t>antara  641- 960 </a:t>
                      </a:r>
                      <a:r>
                        <a:rPr lang="id-ID" sz="2000" b="0" dirty="0" smtClean="0">
                          <a:solidFill>
                            <a:schemeClr val="tx1"/>
                          </a:solidFill>
                          <a:effectLst/>
                        </a:rPr>
                        <a:t>jam                A.K</a:t>
                      </a:r>
                      <a:endParaRPr lang="en-GB"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75" marR="68575" marT="0" marB="0" anchor="ctr">
                    <a:noFill/>
                  </a:tcPr>
                </a:tc>
                <a:tc>
                  <a:txBody>
                    <a:bodyPr/>
                    <a:lstStyle/>
                    <a:p>
                      <a:pPr algn="ctr">
                        <a:lnSpc>
                          <a:spcPct val="115000"/>
                        </a:lnSpc>
                        <a:spcBef>
                          <a:spcPts val="200"/>
                        </a:spcBef>
                        <a:spcAft>
                          <a:spcPts val="200"/>
                        </a:spcAft>
                        <a:tabLst>
                          <a:tab pos="228600" algn="l"/>
                        </a:tabLst>
                      </a:pPr>
                      <a:r>
                        <a:rPr lang="id-ID" sz="2000" b="0" dirty="0">
                          <a:solidFill>
                            <a:schemeClr val="tx1"/>
                          </a:solidFill>
                          <a:effectLst/>
                        </a:rPr>
                        <a:t>9</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noFill/>
                  </a:tcPr>
                </a:tc>
              </a:tr>
              <a:tr h="601889">
                <a:tc>
                  <a:txBody>
                    <a:bodyPr/>
                    <a:lstStyle/>
                    <a:p>
                      <a:pPr marL="0" lvl="0" indent="0" algn="just">
                        <a:lnSpc>
                          <a:spcPct val="115000"/>
                        </a:lnSpc>
                        <a:spcBef>
                          <a:spcPts val="200"/>
                        </a:spcBef>
                        <a:spcAft>
                          <a:spcPts val="200"/>
                        </a:spcAft>
                        <a:buSzPts val="1000"/>
                        <a:buFont typeface="Calibri" panose="020F0502020204030204" pitchFamily="34" charset="0"/>
                        <a:buNone/>
                        <a:tabLst>
                          <a:tab pos="228600" algn="l"/>
                        </a:tabLst>
                      </a:pPr>
                      <a:r>
                        <a:rPr lang="id-ID" sz="2000" b="0" dirty="0" smtClean="0">
                          <a:solidFill>
                            <a:schemeClr val="tx1"/>
                          </a:solidFill>
                          <a:effectLst/>
                        </a:rPr>
                        <a:t>3) Lamanya </a:t>
                      </a:r>
                      <a:r>
                        <a:rPr lang="id-ID" sz="2000" b="0" dirty="0">
                          <a:solidFill>
                            <a:schemeClr val="tx1"/>
                          </a:solidFill>
                          <a:effectLst/>
                        </a:rPr>
                        <a:t>antar</a:t>
                      </a:r>
                      <a:r>
                        <a:rPr lang="en-US" sz="2000" b="0" dirty="0">
                          <a:solidFill>
                            <a:schemeClr val="tx1"/>
                          </a:solidFill>
                          <a:effectLst/>
                        </a:rPr>
                        <a:t>a</a:t>
                      </a:r>
                      <a:r>
                        <a:rPr lang="id-ID" sz="2000" b="0" dirty="0">
                          <a:solidFill>
                            <a:schemeClr val="tx1"/>
                          </a:solidFill>
                          <a:effectLst/>
                        </a:rPr>
                        <a:t> 481- 640 </a:t>
                      </a:r>
                      <a:r>
                        <a:rPr lang="id-ID" sz="2000" b="0" dirty="0" smtClean="0">
                          <a:solidFill>
                            <a:schemeClr val="tx1"/>
                          </a:solidFill>
                          <a:effectLst/>
                        </a:rPr>
                        <a:t>jam                 A.K</a:t>
                      </a:r>
                      <a:endParaRPr lang="en-GB"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75" marR="68575" marT="0" marB="0" anchor="ctr">
                    <a:noFill/>
                  </a:tcPr>
                </a:tc>
                <a:tc>
                  <a:txBody>
                    <a:bodyPr/>
                    <a:lstStyle/>
                    <a:p>
                      <a:pPr algn="ctr">
                        <a:lnSpc>
                          <a:spcPct val="115000"/>
                        </a:lnSpc>
                        <a:spcBef>
                          <a:spcPts val="200"/>
                        </a:spcBef>
                        <a:spcAft>
                          <a:spcPts val="200"/>
                        </a:spcAft>
                        <a:tabLst>
                          <a:tab pos="228600" algn="l"/>
                        </a:tabLst>
                      </a:pPr>
                      <a:r>
                        <a:rPr lang="id-ID" sz="2000" b="0">
                          <a:solidFill>
                            <a:schemeClr val="tx1"/>
                          </a:solidFill>
                          <a:effectLst/>
                        </a:rPr>
                        <a:t>6</a:t>
                      </a:r>
                      <a:endParaRPr lang="en-GB" sz="20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noFill/>
                  </a:tcPr>
                </a:tc>
              </a:tr>
              <a:tr h="601889">
                <a:tc>
                  <a:txBody>
                    <a:bodyPr/>
                    <a:lstStyle/>
                    <a:p>
                      <a:pPr marL="0" lvl="0" indent="0" algn="just">
                        <a:lnSpc>
                          <a:spcPct val="115000"/>
                        </a:lnSpc>
                        <a:spcBef>
                          <a:spcPts val="200"/>
                        </a:spcBef>
                        <a:spcAft>
                          <a:spcPts val="200"/>
                        </a:spcAft>
                        <a:buSzPts val="1000"/>
                        <a:buFont typeface="Calibri" panose="020F0502020204030204" pitchFamily="34" charset="0"/>
                        <a:buNone/>
                        <a:tabLst>
                          <a:tab pos="228600" algn="l"/>
                        </a:tabLst>
                      </a:pPr>
                      <a:r>
                        <a:rPr lang="id-ID" sz="2000" b="0" dirty="0" smtClean="0">
                          <a:solidFill>
                            <a:schemeClr val="tx1"/>
                          </a:solidFill>
                          <a:effectLst/>
                        </a:rPr>
                        <a:t>4) Lamanya </a:t>
                      </a:r>
                      <a:r>
                        <a:rPr lang="id-ID" sz="2000" b="0" dirty="0">
                          <a:solidFill>
                            <a:schemeClr val="tx1"/>
                          </a:solidFill>
                          <a:effectLst/>
                        </a:rPr>
                        <a:t>antara 161- 480 </a:t>
                      </a:r>
                      <a:r>
                        <a:rPr lang="id-ID" sz="2000" b="0" dirty="0" smtClean="0">
                          <a:solidFill>
                            <a:schemeClr val="tx1"/>
                          </a:solidFill>
                          <a:effectLst/>
                        </a:rPr>
                        <a:t>jam                 A.K</a:t>
                      </a:r>
                      <a:endParaRPr lang="en-GB"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75" marR="68575" marT="0" marB="0" anchor="ctr">
                    <a:noFill/>
                  </a:tcPr>
                </a:tc>
                <a:tc>
                  <a:txBody>
                    <a:bodyPr/>
                    <a:lstStyle/>
                    <a:p>
                      <a:pPr algn="ctr">
                        <a:lnSpc>
                          <a:spcPct val="115000"/>
                        </a:lnSpc>
                        <a:spcBef>
                          <a:spcPts val="200"/>
                        </a:spcBef>
                        <a:spcAft>
                          <a:spcPts val="200"/>
                        </a:spcAft>
                        <a:tabLst>
                          <a:tab pos="228600" algn="l"/>
                        </a:tabLst>
                      </a:pPr>
                      <a:r>
                        <a:rPr lang="id-ID" sz="2000" b="0">
                          <a:solidFill>
                            <a:schemeClr val="tx1"/>
                          </a:solidFill>
                          <a:effectLst/>
                        </a:rPr>
                        <a:t>3</a:t>
                      </a:r>
                      <a:endParaRPr lang="en-GB" sz="20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noFill/>
                  </a:tcPr>
                </a:tc>
              </a:tr>
              <a:tr h="601889">
                <a:tc>
                  <a:txBody>
                    <a:bodyPr/>
                    <a:lstStyle/>
                    <a:p>
                      <a:pPr marL="0" lvl="0" indent="0" algn="just">
                        <a:lnSpc>
                          <a:spcPct val="115000"/>
                        </a:lnSpc>
                        <a:spcBef>
                          <a:spcPts val="200"/>
                        </a:spcBef>
                        <a:spcAft>
                          <a:spcPts val="200"/>
                        </a:spcAft>
                        <a:buSzPts val="1000"/>
                        <a:buFont typeface="Calibri" panose="020F0502020204030204" pitchFamily="34" charset="0"/>
                        <a:buNone/>
                        <a:tabLst>
                          <a:tab pos="228600" algn="l"/>
                        </a:tabLst>
                      </a:pPr>
                      <a:r>
                        <a:rPr lang="id-ID" sz="2000" b="0" dirty="0" smtClean="0">
                          <a:solidFill>
                            <a:schemeClr val="tx1"/>
                          </a:solidFill>
                          <a:effectLst/>
                        </a:rPr>
                        <a:t>5) Lamanya </a:t>
                      </a:r>
                      <a:r>
                        <a:rPr lang="id-ID" sz="2000" b="0" dirty="0">
                          <a:solidFill>
                            <a:schemeClr val="tx1"/>
                          </a:solidFill>
                          <a:effectLst/>
                        </a:rPr>
                        <a:t>antara   81- 160 </a:t>
                      </a:r>
                      <a:r>
                        <a:rPr lang="id-ID" sz="2000" b="0" dirty="0" smtClean="0">
                          <a:solidFill>
                            <a:schemeClr val="tx1"/>
                          </a:solidFill>
                          <a:effectLst/>
                        </a:rPr>
                        <a:t>jam                 A.K</a:t>
                      </a:r>
                      <a:endParaRPr lang="en-GB"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75" marR="68575" marT="0" marB="0" anchor="ctr">
                    <a:noFill/>
                  </a:tcPr>
                </a:tc>
                <a:tc>
                  <a:txBody>
                    <a:bodyPr/>
                    <a:lstStyle/>
                    <a:p>
                      <a:pPr algn="ctr">
                        <a:lnSpc>
                          <a:spcPct val="115000"/>
                        </a:lnSpc>
                        <a:spcBef>
                          <a:spcPts val="200"/>
                        </a:spcBef>
                        <a:spcAft>
                          <a:spcPts val="200"/>
                        </a:spcAft>
                        <a:tabLst>
                          <a:tab pos="228600" algn="l"/>
                        </a:tabLst>
                      </a:pPr>
                      <a:r>
                        <a:rPr lang="id-ID" sz="2000" b="0">
                          <a:solidFill>
                            <a:schemeClr val="tx1"/>
                          </a:solidFill>
                          <a:effectLst/>
                        </a:rPr>
                        <a:t>2</a:t>
                      </a:r>
                      <a:endParaRPr lang="en-GB" sz="20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noFill/>
                  </a:tcPr>
                </a:tc>
              </a:tr>
              <a:tr h="601889">
                <a:tc>
                  <a:txBody>
                    <a:bodyPr/>
                    <a:lstStyle/>
                    <a:p>
                      <a:pPr marL="0" lvl="0" indent="0" algn="just">
                        <a:lnSpc>
                          <a:spcPct val="115000"/>
                        </a:lnSpc>
                        <a:spcBef>
                          <a:spcPts val="200"/>
                        </a:spcBef>
                        <a:spcAft>
                          <a:spcPts val="200"/>
                        </a:spcAft>
                        <a:buSzPts val="1000"/>
                        <a:buFont typeface="Calibri" panose="020F0502020204030204" pitchFamily="34" charset="0"/>
                        <a:buNone/>
                        <a:tabLst>
                          <a:tab pos="228600" algn="l"/>
                        </a:tabLst>
                      </a:pPr>
                      <a:r>
                        <a:rPr lang="id-ID" sz="2000" b="0" dirty="0" smtClean="0">
                          <a:solidFill>
                            <a:schemeClr val="tx1"/>
                          </a:solidFill>
                          <a:effectLst/>
                        </a:rPr>
                        <a:t>6) Lamanya </a:t>
                      </a:r>
                      <a:r>
                        <a:rPr lang="id-ID" sz="2000" b="0" dirty="0">
                          <a:solidFill>
                            <a:schemeClr val="tx1"/>
                          </a:solidFill>
                          <a:effectLst/>
                        </a:rPr>
                        <a:t>antara 30 - 80 </a:t>
                      </a:r>
                      <a:r>
                        <a:rPr lang="id-ID" sz="2000" b="0" dirty="0" smtClean="0">
                          <a:solidFill>
                            <a:schemeClr val="tx1"/>
                          </a:solidFill>
                          <a:effectLst/>
                        </a:rPr>
                        <a:t>jam                    A.K</a:t>
                      </a:r>
                      <a:endParaRPr lang="en-GB"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75" marR="68575" marT="0" marB="0" anchor="ctr">
                    <a:noFill/>
                  </a:tcPr>
                </a:tc>
                <a:tc>
                  <a:txBody>
                    <a:bodyPr/>
                    <a:lstStyle/>
                    <a:p>
                      <a:pPr algn="ctr">
                        <a:lnSpc>
                          <a:spcPct val="115000"/>
                        </a:lnSpc>
                        <a:spcBef>
                          <a:spcPts val="200"/>
                        </a:spcBef>
                        <a:spcAft>
                          <a:spcPts val="200"/>
                        </a:spcAft>
                        <a:tabLst>
                          <a:tab pos="228600" algn="l"/>
                        </a:tabLst>
                      </a:pPr>
                      <a:r>
                        <a:rPr lang="id-ID" sz="2000" b="0" dirty="0">
                          <a:solidFill>
                            <a:schemeClr val="tx1"/>
                          </a:solidFill>
                          <a:effectLst/>
                        </a:rPr>
                        <a:t>1</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noFill/>
                  </a:tcPr>
                </a:tc>
              </a:tr>
              <a:tr h="601889">
                <a:tc>
                  <a:txBody>
                    <a:bodyPr/>
                    <a:lstStyle/>
                    <a:p>
                      <a:pPr marL="0" lvl="0" indent="0" algn="just">
                        <a:lnSpc>
                          <a:spcPct val="115000"/>
                        </a:lnSpc>
                        <a:spcBef>
                          <a:spcPts val="200"/>
                        </a:spcBef>
                        <a:spcAft>
                          <a:spcPts val="200"/>
                        </a:spcAft>
                        <a:buSzPts val="1000"/>
                        <a:buFont typeface="Calibri" panose="020F0502020204030204" pitchFamily="34" charset="0"/>
                        <a:buNone/>
                        <a:tabLst>
                          <a:tab pos="228600" algn="l"/>
                        </a:tabLst>
                      </a:pPr>
                      <a:r>
                        <a:rPr lang="id-ID" sz="2000" b="0" dirty="0" smtClean="0">
                          <a:solidFill>
                            <a:schemeClr val="tx1"/>
                          </a:solidFill>
                          <a:effectLst/>
                        </a:rPr>
                        <a:t>7) Lamanya </a:t>
                      </a:r>
                      <a:r>
                        <a:rPr lang="id-ID" sz="2000" b="0" dirty="0">
                          <a:solidFill>
                            <a:schemeClr val="tx1"/>
                          </a:solidFill>
                          <a:effectLst/>
                        </a:rPr>
                        <a:t>antara 10 - 30 </a:t>
                      </a:r>
                      <a:r>
                        <a:rPr lang="id-ID" sz="2000" b="0" dirty="0" smtClean="0">
                          <a:solidFill>
                            <a:schemeClr val="tx1"/>
                          </a:solidFill>
                          <a:effectLst/>
                        </a:rPr>
                        <a:t>jam                    A.K</a:t>
                      </a:r>
                      <a:endParaRPr lang="en-GB"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75" marR="68575" marT="0" marB="0" anchor="ctr">
                    <a:noFill/>
                  </a:tcPr>
                </a:tc>
                <a:tc>
                  <a:txBody>
                    <a:bodyPr/>
                    <a:lstStyle/>
                    <a:p>
                      <a:pPr algn="ctr">
                        <a:lnSpc>
                          <a:spcPct val="115000"/>
                        </a:lnSpc>
                        <a:spcBef>
                          <a:spcPts val="200"/>
                        </a:spcBef>
                        <a:spcAft>
                          <a:spcPts val="200"/>
                        </a:spcAft>
                        <a:tabLst>
                          <a:tab pos="228600" algn="l"/>
                        </a:tabLst>
                      </a:pPr>
                      <a:r>
                        <a:rPr lang="id-ID" sz="2000" b="0" dirty="0">
                          <a:solidFill>
                            <a:schemeClr val="tx1"/>
                          </a:solidFill>
                          <a:effectLst/>
                        </a:rPr>
                        <a:t>0,5</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nchor="ctr">
                    <a:noFill/>
                  </a:tcPr>
                </a:tc>
              </a:tr>
            </a:tbl>
          </a:graphicData>
        </a:graphic>
      </p:graphicFrame>
    </p:spTree>
  </p:cSld>
  <p:clrMapOvr>
    <a:masterClrMapping/>
  </p:clrMapOvr>
  <p:transition spd="slow">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Slide Number Placeholder 3"/>
          <p:cNvSpPr>
            <a:spLocks noGrp="1"/>
          </p:cNvSpPr>
          <p:nvPr>
            <p:ph type="sldNum" sz="quarter" idx="12"/>
          </p:nvPr>
        </p:nvSpPr>
        <p:spPr>
          <a:noFill/>
          <a:ln>
            <a:miter lim="800000"/>
            <a:headEnd/>
            <a:tailEnd/>
          </a:ln>
        </p:spPr>
        <p:txBody>
          <a:bodyPr/>
          <a:lstStyle/>
          <a:p>
            <a:fld id="{5899B97F-19CE-4D96-B0E2-86416FA4AF5D}" type="slidenum">
              <a:rPr lang="en-US" altLang="en-US" sz="1200" smtClean="0">
                <a:solidFill>
                  <a:srgbClr val="898989"/>
                </a:solidFill>
                <a:latin typeface="Verdana" pitchFamily="34" charset="0"/>
              </a:rPr>
              <a:pPr/>
              <a:t>38</a:t>
            </a:fld>
            <a:endParaRPr lang="en-US" altLang="en-US" sz="1200" smtClean="0">
              <a:solidFill>
                <a:srgbClr val="898989"/>
              </a:solidFill>
              <a:latin typeface="Verdana" pitchFamily="34" charset="0"/>
            </a:endParaRPr>
          </a:p>
        </p:txBody>
      </p:sp>
      <p:sp>
        <p:nvSpPr>
          <p:cNvPr id="50179" name="Text Box 4"/>
          <p:cNvSpPr txBox="1">
            <a:spLocks noChangeArrowheads="1"/>
          </p:cNvSpPr>
          <p:nvPr/>
        </p:nvSpPr>
        <p:spPr bwMode="auto">
          <a:xfrm>
            <a:off x="754063" y="663575"/>
            <a:ext cx="7315200" cy="1169988"/>
          </a:xfrm>
          <a:prstGeom prst="rect">
            <a:avLst/>
          </a:prstGeom>
          <a:solidFill>
            <a:srgbClr val="92D050"/>
          </a:solidFill>
          <a:ln w="9525">
            <a:noFill/>
            <a:miter lim="800000"/>
            <a:headEnd/>
            <a:tailEnd/>
          </a:ln>
        </p:spPr>
        <p:txBody>
          <a:bodyPr>
            <a:spAutoFit/>
          </a:bodyPr>
          <a:lstStyle/>
          <a:p>
            <a:pPr>
              <a:spcBef>
                <a:spcPct val="50000"/>
              </a:spcBef>
            </a:pPr>
            <a:r>
              <a:rPr lang="id-ID" altLang="id-ID" sz="2800" b="1">
                <a:solidFill>
                  <a:srgbClr val="FF0000"/>
                </a:solidFill>
                <a:latin typeface="Agency FB" pitchFamily="34" charset="0"/>
              </a:rPr>
              <a:t>B</a:t>
            </a:r>
            <a:r>
              <a:rPr lang="en-US" altLang="id-ID" sz="2800" b="1">
                <a:solidFill>
                  <a:srgbClr val="FF0000"/>
                </a:solidFill>
                <a:latin typeface="Agency FB" pitchFamily="34" charset="0"/>
              </a:rPr>
              <a:t>. PUBLIKASI ILMIAH</a:t>
            </a:r>
            <a:endParaRPr lang="id-ID" altLang="id-ID" sz="2800" b="1">
              <a:solidFill>
                <a:srgbClr val="FF0000"/>
              </a:solidFill>
              <a:latin typeface="Agency FB" pitchFamily="34" charset="0"/>
            </a:endParaRPr>
          </a:p>
          <a:p>
            <a:pPr>
              <a:spcBef>
                <a:spcPct val="50000"/>
              </a:spcBef>
            </a:pPr>
            <a:r>
              <a:rPr lang="en-US" altLang="id-ID" sz="2800" b="1">
                <a:solidFill>
                  <a:srgbClr val="FF0000"/>
                </a:solidFill>
                <a:latin typeface="Agency FB" pitchFamily="34" charset="0"/>
              </a:rPr>
              <a:t>     Hasil Penelitian atau Hasil Pemikiran</a:t>
            </a:r>
          </a:p>
        </p:txBody>
      </p:sp>
      <p:sp>
        <p:nvSpPr>
          <p:cNvPr id="58373" name="Text Box 5"/>
          <p:cNvSpPr txBox="1">
            <a:spLocks noChangeArrowheads="1"/>
          </p:cNvSpPr>
          <p:nvPr/>
        </p:nvSpPr>
        <p:spPr bwMode="auto">
          <a:xfrm>
            <a:off x="754063" y="2154238"/>
            <a:ext cx="7932737" cy="3524250"/>
          </a:xfrm>
          <a:prstGeom prst="rect">
            <a:avLst/>
          </a:prstGeom>
          <a:noFill/>
          <a:ln w="9525">
            <a:noFill/>
            <a:miter lim="800000"/>
            <a:headEnd/>
            <a:tailEnd/>
          </a:ln>
          <a:effectLst/>
        </p:spPr>
        <p:txBody>
          <a:bodyPr>
            <a:spAutoFit/>
          </a:bodyPr>
          <a:lstStyle/>
          <a:p>
            <a:pPr>
              <a:spcBef>
                <a:spcPts val="600"/>
              </a:spcBef>
              <a:defRPr/>
            </a:pPr>
            <a:r>
              <a:rPr lang="en-US" sz="2800" b="1" dirty="0" err="1">
                <a:solidFill>
                  <a:srgbClr val="FF0000"/>
                </a:solidFill>
                <a:latin typeface="Agency FB" panose="020B0503020202020204" pitchFamily="34" charset="0"/>
              </a:rPr>
              <a:t>Monograf</a:t>
            </a:r>
            <a:r>
              <a:rPr lang="en-US" sz="2800" b="1" dirty="0">
                <a:solidFill>
                  <a:srgbClr val="FF0000"/>
                </a:solidFill>
                <a:latin typeface="Agency FB" panose="020B0503020202020204" pitchFamily="34" charset="0"/>
              </a:rPr>
              <a:t> :  </a:t>
            </a:r>
          </a:p>
          <a:p>
            <a:pPr>
              <a:spcBef>
                <a:spcPts val="600"/>
              </a:spcBef>
              <a:buFontTx/>
              <a:buChar char="•"/>
              <a:defRPr/>
            </a:pPr>
            <a:r>
              <a:rPr lang="en-US" sz="2000" b="1" dirty="0">
                <a:latin typeface="Agency FB" panose="020B0503020202020204" pitchFamily="34" charset="0"/>
              </a:rPr>
              <a:t> </a:t>
            </a:r>
            <a:r>
              <a:rPr lang="en-US" sz="2000" b="1" dirty="0" err="1">
                <a:latin typeface="Agency FB" panose="020B0503020202020204" pitchFamily="34" charset="0"/>
              </a:rPr>
              <a:t>Substansi</a:t>
            </a:r>
            <a:r>
              <a:rPr lang="en-US" sz="2000" b="1" dirty="0">
                <a:latin typeface="Agency FB" panose="020B0503020202020204" pitchFamily="34" charset="0"/>
              </a:rPr>
              <a:t> </a:t>
            </a:r>
            <a:r>
              <a:rPr lang="id-ID" sz="2000" b="1" dirty="0">
                <a:solidFill>
                  <a:srgbClr val="FF0000"/>
                </a:solidFill>
                <a:latin typeface="Agency FB" panose="020B0503020202020204" pitchFamily="34" charset="0"/>
                <a:sym typeface="Wingdings" panose="05000000000000000000" pitchFamily="2" charset="2"/>
              </a:rPr>
              <a:t></a:t>
            </a:r>
            <a:r>
              <a:rPr lang="en-US" sz="2000" b="1" dirty="0">
                <a:latin typeface="Agency FB" panose="020B0503020202020204" pitchFamily="34" charset="0"/>
                <a:sym typeface="Wingdings" pitchFamily="2" charset="2"/>
              </a:rPr>
              <a:t> </a:t>
            </a:r>
            <a:r>
              <a:rPr lang="id-ID" sz="2000" b="1" dirty="0">
                <a:latin typeface="Agency FB" panose="020B0503020202020204" pitchFamily="34" charset="0"/>
                <a:sym typeface="Wingdings" pitchFamily="2" charset="2"/>
              </a:rPr>
              <a:t>yang dibahas adalah </a:t>
            </a:r>
            <a:r>
              <a:rPr lang="en-US" sz="2000" b="1" dirty="0" err="1">
                <a:latin typeface="Agency FB" panose="020B0503020202020204" pitchFamily="34" charset="0"/>
                <a:sym typeface="Wingdings" pitchFamily="2" charset="2"/>
              </a:rPr>
              <a:t>satu</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hal</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dalam</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satu</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bidang</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ilmu</a:t>
            </a:r>
            <a:endParaRPr lang="id-ID" sz="2000" b="1" dirty="0">
              <a:latin typeface="Agency FB" panose="020B0503020202020204" pitchFamily="34" charset="0"/>
              <a:sym typeface="Wingdings" pitchFamily="2" charset="2"/>
            </a:endParaRPr>
          </a:p>
          <a:p>
            <a:pPr>
              <a:spcBef>
                <a:spcPts val="600"/>
              </a:spcBef>
              <a:buFontTx/>
              <a:buChar char="•"/>
              <a:defRPr/>
            </a:pPr>
            <a:r>
              <a:rPr lang="id-ID" sz="2000" b="1" dirty="0">
                <a:latin typeface="Agency FB" panose="020B0503020202020204" pitchFamily="34" charset="0"/>
                <a:sym typeface="Wingdings" pitchFamily="2" charset="2"/>
              </a:rPr>
              <a:t> Isi buku sesuai dengan bidang keilmuaan penulis</a:t>
            </a:r>
            <a:endParaRPr lang="en-US" sz="2000" b="1" dirty="0">
              <a:latin typeface="Agency FB" panose="020B0503020202020204" pitchFamily="34" charset="0"/>
              <a:sym typeface="Wingdings" pitchFamily="2" charset="2"/>
            </a:endParaRPr>
          </a:p>
          <a:p>
            <a:pPr marL="185738" indent="-185738">
              <a:spcBef>
                <a:spcPts val="600"/>
              </a:spcBef>
              <a:buFontTx/>
              <a:buChar char="•"/>
              <a:defRPr/>
            </a:pPr>
            <a:r>
              <a:rPr lang="en-US" sz="2000" b="1" dirty="0" err="1">
                <a:latin typeface="Agency FB" panose="020B0503020202020204" pitchFamily="34" charset="0"/>
                <a:sym typeface="Wingdings" pitchFamily="2" charset="2"/>
              </a:rPr>
              <a:t>Memenuhi</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Kaidah</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ilmiah</a:t>
            </a:r>
            <a:r>
              <a:rPr lang="id-ID" sz="2000" b="1" dirty="0">
                <a:latin typeface="Agency FB" panose="020B0503020202020204" pitchFamily="34" charset="0"/>
                <a:sym typeface="Wingdings" pitchFamily="2" charset="2"/>
              </a:rPr>
              <a:t> dan etika keilmuan </a:t>
            </a:r>
            <a:r>
              <a:rPr lang="en-US" sz="2000" b="1" dirty="0">
                <a:latin typeface="Agency FB" panose="020B0503020202020204" pitchFamily="34" charset="0"/>
                <a:sym typeface="Wingdings" pitchFamily="2" charset="2"/>
              </a:rPr>
              <a:t> yang </a:t>
            </a:r>
            <a:r>
              <a:rPr lang="en-US" sz="2000" b="1" dirty="0" err="1">
                <a:latin typeface="Agency FB" panose="020B0503020202020204" pitchFamily="34" charset="0"/>
                <a:sym typeface="Wingdings" pitchFamily="2" charset="2"/>
              </a:rPr>
              <a:t>utuh</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rumusan</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masalah</a:t>
            </a:r>
            <a:r>
              <a:rPr lang="id-ID" sz="2000" b="1" dirty="0">
                <a:latin typeface="Agency FB" panose="020B0503020202020204" pitchFamily="34" charset="0"/>
                <a:sym typeface="Wingdings" pitchFamily="2" charset="2"/>
              </a:rPr>
              <a:t> yang mengandung kebaharuan</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pemecahan</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masalah</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dukungan</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teori</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mutakhir</a:t>
            </a:r>
            <a:r>
              <a:rPr lang="en-US" sz="2000" b="1" dirty="0">
                <a:latin typeface="Agency FB" panose="020B0503020202020204" pitchFamily="34" charset="0"/>
                <a:sym typeface="Wingdings" pitchFamily="2" charset="2"/>
              </a:rPr>
              <a:t>, </a:t>
            </a:r>
          </a:p>
          <a:p>
            <a:pPr>
              <a:spcBef>
                <a:spcPts val="600"/>
              </a:spcBef>
              <a:defRPr/>
            </a:pP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kesimpulan</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dan</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daftar</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pustaka</a:t>
            </a:r>
            <a:r>
              <a:rPr lang="en-US" sz="2000" b="1" dirty="0">
                <a:latin typeface="Agency FB" panose="020B0503020202020204" pitchFamily="34" charset="0"/>
                <a:sym typeface="Wingdings" pitchFamily="2" charset="2"/>
              </a:rPr>
              <a:t>)</a:t>
            </a:r>
          </a:p>
          <a:p>
            <a:pPr>
              <a:spcBef>
                <a:spcPts val="600"/>
              </a:spcBef>
              <a:buFontTx/>
              <a:buChar char="•"/>
              <a:defRPr/>
            </a:pP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Dalam</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bentuk</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buku</a:t>
            </a:r>
            <a:r>
              <a:rPr lang="en-US" sz="2000" b="1" dirty="0">
                <a:latin typeface="Agency FB" panose="020B0503020202020204" pitchFamily="34" charset="0"/>
                <a:sym typeface="Wingdings" pitchFamily="2" charset="2"/>
              </a:rPr>
              <a:t> </a:t>
            </a:r>
            <a:endParaRPr lang="id-ID" sz="2000" b="1" dirty="0">
              <a:latin typeface="Agency FB" panose="020B0503020202020204" pitchFamily="34" charset="0"/>
              <a:sym typeface="Wingdings" pitchFamily="2" charset="2"/>
            </a:endParaRPr>
          </a:p>
          <a:p>
            <a:pPr>
              <a:spcBef>
                <a:spcPts val="600"/>
              </a:spcBef>
              <a:buFontTx/>
              <a:buChar char="•"/>
              <a:defRPr/>
            </a:pPr>
            <a:r>
              <a:rPr lang="id-ID" sz="2000" b="1" dirty="0">
                <a:latin typeface="Agency FB" panose="020B0503020202020204" pitchFamily="34" charset="0"/>
                <a:sym typeface="Wingdings" pitchFamily="2" charset="2"/>
              </a:rPr>
              <a:t> Tebal minimal 40 halaman (15,5 x 23 cm) </a:t>
            </a:r>
          </a:p>
          <a:p>
            <a:pPr>
              <a:spcBef>
                <a:spcPts val="600"/>
              </a:spcBef>
              <a:buFontTx/>
              <a:buChar char="•"/>
              <a:defRPr/>
            </a:pPr>
            <a:r>
              <a:rPr lang="id-ID" sz="2000" b="1" dirty="0">
                <a:latin typeface="Agency FB" panose="020B0503020202020204" pitchFamily="34" charset="0"/>
                <a:sym typeface="Wingdings" pitchFamily="2" charset="2"/>
              </a:rPr>
              <a:t> ISBN, Editor, Penerbit</a:t>
            </a:r>
          </a:p>
        </p:txBody>
      </p:sp>
    </p:spTree>
  </p:cSld>
  <p:clrMapOvr>
    <a:masterClrMapping/>
  </p:clrMapOvr>
  <p:transition spd="slow">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Slide Number Placeholder 1"/>
          <p:cNvSpPr>
            <a:spLocks noGrp="1"/>
          </p:cNvSpPr>
          <p:nvPr>
            <p:ph type="sldNum" sz="quarter" idx="12"/>
          </p:nvPr>
        </p:nvSpPr>
        <p:spPr>
          <a:noFill/>
          <a:ln>
            <a:miter lim="800000"/>
            <a:headEnd/>
            <a:tailEnd/>
          </a:ln>
        </p:spPr>
        <p:txBody>
          <a:bodyPr/>
          <a:lstStyle/>
          <a:p>
            <a:fld id="{1AF3E497-88B8-4FC9-BFEF-62CA81E17C7C}" type="slidenum">
              <a:rPr lang="en-US" altLang="en-US" sz="1200" smtClean="0">
                <a:solidFill>
                  <a:srgbClr val="898989"/>
                </a:solidFill>
                <a:latin typeface="Verdana" pitchFamily="34" charset="0"/>
              </a:rPr>
              <a:pPr/>
              <a:t>39</a:t>
            </a:fld>
            <a:endParaRPr lang="en-US" altLang="en-US" sz="1200" smtClean="0">
              <a:solidFill>
                <a:srgbClr val="898989"/>
              </a:solidFill>
              <a:latin typeface="Verdana" pitchFamily="34" charset="0"/>
            </a:endParaRPr>
          </a:p>
        </p:txBody>
      </p:sp>
      <p:sp>
        <p:nvSpPr>
          <p:cNvPr id="3" name="Rectangle 2"/>
          <p:cNvSpPr/>
          <p:nvPr/>
        </p:nvSpPr>
        <p:spPr>
          <a:xfrm>
            <a:off x="1077913" y="981075"/>
            <a:ext cx="7526337" cy="2862263"/>
          </a:xfrm>
          <a:prstGeom prst="rect">
            <a:avLst/>
          </a:prstGeom>
          <a:noFill/>
        </p:spPr>
        <p:txBody>
          <a:bodyPr>
            <a:spAutoFit/>
          </a:bodyPr>
          <a:lstStyle/>
          <a:p>
            <a:pPr>
              <a:spcBef>
                <a:spcPts val="600"/>
              </a:spcBef>
              <a:defRPr/>
            </a:pPr>
            <a:r>
              <a:rPr lang="en-US" sz="3200" b="1" dirty="0" err="1">
                <a:solidFill>
                  <a:srgbClr val="FF0000"/>
                </a:solidFill>
                <a:latin typeface="Agency FB" panose="020B0503020202020204" pitchFamily="34" charset="0"/>
              </a:rPr>
              <a:t>Monograf</a:t>
            </a:r>
            <a:r>
              <a:rPr lang="en-US" sz="3200" b="1" dirty="0">
                <a:solidFill>
                  <a:srgbClr val="FF0000"/>
                </a:solidFill>
                <a:latin typeface="Agency FB" panose="020B0503020202020204" pitchFamily="34" charset="0"/>
              </a:rPr>
              <a:t> </a:t>
            </a:r>
            <a:r>
              <a:rPr lang="id-ID" sz="3200" b="1" dirty="0">
                <a:solidFill>
                  <a:srgbClr val="FF0000"/>
                </a:solidFill>
                <a:latin typeface="Agency FB" panose="020B0503020202020204" pitchFamily="34" charset="0"/>
              </a:rPr>
              <a:t>..........</a:t>
            </a:r>
            <a:endParaRPr lang="en-US" sz="3200" b="1" dirty="0">
              <a:solidFill>
                <a:srgbClr val="FF0000"/>
              </a:solidFill>
              <a:latin typeface="Agency FB" panose="020B0503020202020204" pitchFamily="34" charset="0"/>
            </a:endParaRPr>
          </a:p>
          <a:p>
            <a:pPr>
              <a:spcBef>
                <a:spcPts val="600"/>
              </a:spcBef>
              <a:defRPr/>
            </a:pPr>
            <a:endParaRPr lang="id-ID" b="1" dirty="0">
              <a:latin typeface="Agency FB" panose="020B0503020202020204" pitchFamily="34" charset="0"/>
              <a:sym typeface="Wingdings" pitchFamily="2" charset="2"/>
            </a:endParaRPr>
          </a:p>
          <a:p>
            <a:pPr>
              <a:spcBef>
                <a:spcPts val="600"/>
              </a:spcBef>
              <a:buFontTx/>
              <a:buChar char="•"/>
              <a:defRPr/>
            </a:pPr>
            <a:r>
              <a:rPr lang="id-ID" sz="2000" b="1" dirty="0">
                <a:latin typeface="Agency FB" panose="020B0503020202020204" pitchFamily="34" charset="0"/>
                <a:sym typeface="Wingdings" pitchFamily="2" charset="2"/>
              </a:rPr>
              <a:t> Tidak plagiat </a:t>
            </a:r>
          </a:p>
          <a:p>
            <a:pPr marL="185738" indent="-185738">
              <a:spcBef>
                <a:spcPts val="600"/>
              </a:spcBef>
              <a:buFontTx/>
              <a:buChar char="•"/>
              <a:defRPr/>
            </a:pPr>
            <a:r>
              <a:rPr lang="id-ID" sz="2000" b="1" dirty="0">
                <a:latin typeface="Agency FB" panose="020B0503020202020204" pitchFamily="34" charset="0"/>
                <a:sym typeface="Wingdings" pitchFamily="2" charset="2"/>
              </a:rPr>
              <a:t>Dapat di telusuri secara “on-line“ (direpositori di laman resmi PT)</a:t>
            </a:r>
            <a:endParaRPr lang="en-US" sz="2000" b="1" dirty="0">
              <a:latin typeface="Agency FB" panose="020B0503020202020204" pitchFamily="34" charset="0"/>
              <a:sym typeface="Wingdings" pitchFamily="2" charset="2"/>
            </a:endParaRPr>
          </a:p>
          <a:p>
            <a:pPr>
              <a:spcBef>
                <a:spcPts val="600"/>
              </a:spcBef>
              <a:buFontTx/>
              <a:buChar char="•"/>
              <a:defRPr/>
            </a:pP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Disebarluaskan</a:t>
            </a:r>
            <a:endParaRPr lang="en-US" sz="2000" b="1" dirty="0">
              <a:latin typeface="Agency FB" panose="020B0503020202020204" pitchFamily="34" charset="0"/>
              <a:sym typeface="Wingdings" pitchFamily="2" charset="2"/>
            </a:endParaRPr>
          </a:p>
          <a:p>
            <a:pPr>
              <a:spcBef>
                <a:spcPts val="600"/>
              </a:spcBef>
              <a:buFontTx/>
              <a:buChar char="•"/>
              <a:defRPr/>
            </a:pPr>
            <a:r>
              <a:rPr lang="en-US" sz="2000" b="1" dirty="0">
                <a:latin typeface="Agency FB" panose="020B0503020202020204" pitchFamily="34" charset="0"/>
                <a:sym typeface="Wingdings" pitchFamily="2" charset="2"/>
              </a:rPr>
              <a:t> Batas </a:t>
            </a:r>
            <a:r>
              <a:rPr lang="en-US" sz="2000" b="1" dirty="0" err="1">
                <a:latin typeface="Agency FB" panose="020B0503020202020204" pitchFamily="34" charset="0"/>
                <a:sym typeface="Wingdings" pitchFamily="2" charset="2"/>
              </a:rPr>
              <a:t>Kepatutan</a:t>
            </a:r>
            <a:r>
              <a:rPr lang="en-US" sz="2000" b="1" dirty="0">
                <a:latin typeface="Agency FB" panose="020B0503020202020204" pitchFamily="34" charset="0"/>
                <a:sym typeface="Wingdings" pitchFamily="2" charset="2"/>
              </a:rPr>
              <a:t> : 1 </a:t>
            </a:r>
            <a:r>
              <a:rPr lang="en-US" sz="2000" b="1" dirty="0" err="1">
                <a:latin typeface="Agency FB" panose="020B0503020202020204" pitchFamily="34" charset="0"/>
                <a:sym typeface="Wingdings" pitchFamily="2" charset="2"/>
              </a:rPr>
              <a:t>buku</a:t>
            </a:r>
            <a:r>
              <a:rPr lang="en-US" sz="2000" b="1" dirty="0">
                <a:latin typeface="Agency FB" panose="020B0503020202020204" pitchFamily="34" charset="0"/>
                <a:sym typeface="Wingdings" pitchFamily="2" charset="2"/>
              </a:rPr>
              <a:t>/</a:t>
            </a:r>
            <a:r>
              <a:rPr lang="en-US" sz="2000" b="1" dirty="0" err="1">
                <a:latin typeface="Agency FB" panose="020B0503020202020204" pitchFamily="34" charset="0"/>
                <a:sym typeface="Wingdings" pitchFamily="2" charset="2"/>
              </a:rPr>
              <a:t>tahun</a:t>
            </a:r>
            <a:endParaRPr lang="en-US" sz="2000" b="1" dirty="0">
              <a:latin typeface="Agency FB" panose="020B0503020202020204" pitchFamily="34" charset="0"/>
              <a:sym typeface="Wingdings" pitchFamily="2" charset="2"/>
            </a:endParaRPr>
          </a:p>
          <a:p>
            <a:pPr>
              <a:spcBef>
                <a:spcPts val="600"/>
              </a:spcBef>
              <a:buFontTx/>
              <a:buChar char="•"/>
              <a:defRPr/>
            </a:pP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Angka</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Kredit</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Maksimal</a:t>
            </a:r>
            <a:r>
              <a:rPr lang="en-US" sz="2000" b="1" dirty="0">
                <a:latin typeface="Agency FB" panose="020B0503020202020204" pitchFamily="34" charset="0"/>
                <a:sym typeface="Wingdings" pitchFamily="2" charset="2"/>
              </a:rPr>
              <a:t> : 20</a:t>
            </a:r>
            <a:endParaRPr lang="en-GB" sz="2000" dirty="0">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63"/>
          <p:cNvSpPr>
            <a:spLocks noChangeArrowheads="1"/>
          </p:cNvSpPr>
          <p:nvPr/>
        </p:nvSpPr>
        <p:spPr bwMode="auto">
          <a:xfrm>
            <a:off x="728663" y="1079500"/>
            <a:ext cx="7804150" cy="461963"/>
          </a:xfrm>
          <a:prstGeom prst="rect">
            <a:avLst/>
          </a:prstGeom>
          <a:solidFill>
            <a:schemeClr val="accent1"/>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sz="2400" b="1" dirty="0">
                <a:solidFill>
                  <a:srgbClr val="191919"/>
                </a:solidFill>
                <a:latin typeface="Agency FB" panose="020B0503020202020204" pitchFamily="34" charset="0"/>
              </a:rPr>
              <a:t>Syarat Menjadi Dosen</a:t>
            </a:r>
            <a:endParaRPr lang="en-US" sz="2400" b="1" dirty="0">
              <a:solidFill>
                <a:srgbClr val="191919"/>
              </a:solidFill>
              <a:latin typeface="Agency FB" panose="020B0503020202020204" pitchFamily="34" charset="0"/>
            </a:endParaRPr>
          </a:p>
        </p:txBody>
      </p:sp>
      <p:sp>
        <p:nvSpPr>
          <p:cNvPr id="15363" name="TextBox 8"/>
          <p:cNvSpPr txBox="1">
            <a:spLocks noChangeArrowheads="1"/>
          </p:cNvSpPr>
          <p:nvPr/>
        </p:nvSpPr>
        <p:spPr bwMode="auto">
          <a:xfrm>
            <a:off x="908050" y="1925638"/>
            <a:ext cx="7551738" cy="1323975"/>
          </a:xfrm>
          <a:prstGeom prst="rect">
            <a:avLst/>
          </a:prstGeom>
          <a:noFill/>
          <a:ln w="9525">
            <a:noFill/>
            <a:miter lim="800000"/>
            <a:headEnd/>
            <a:tailEnd/>
          </a:ln>
        </p:spPr>
        <p:txBody>
          <a:bodyPr>
            <a:spAutoFit/>
          </a:bodyPr>
          <a:lstStyle/>
          <a:p>
            <a:pPr marL="342900" indent="-342900" algn="just" eaLnBrk="1" hangingPunct="1">
              <a:buFontTx/>
              <a:buAutoNum type="arabicPeriod"/>
            </a:pPr>
            <a:r>
              <a:rPr lang="id-ID" altLang="id-ID" sz="2000" b="1">
                <a:latin typeface="Agency FB" pitchFamily="34" charset="0"/>
              </a:rPr>
              <a:t>Memiliki ijazah Magister (S2) untuk program diploma dan sarjana, serta ijazah Doktor (S3) untuk program pascasarjana (diperoleh melalui pendidikan tinggi program pascasarjana yang terakreditasi sesuai dengan bidang keahlian)</a:t>
            </a:r>
          </a:p>
          <a:p>
            <a:pPr marL="342900" indent="-342900" algn="just" eaLnBrk="1" hangingPunct="1">
              <a:buFontTx/>
              <a:buAutoNum type="arabicPeriod"/>
            </a:pPr>
            <a:r>
              <a:rPr lang="id-ID" altLang="id-ID" sz="2000" b="1">
                <a:latin typeface="Agency FB" pitchFamily="34" charset="0"/>
              </a:rPr>
              <a:t>Memiliki sertifikat pendidik.</a:t>
            </a:r>
          </a:p>
        </p:txBody>
      </p:sp>
      <p:sp>
        <p:nvSpPr>
          <p:cNvPr id="15364" name="Rectangle 6"/>
          <p:cNvSpPr>
            <a:spLocks noChangeArrowheads="1"/>
          </p:cNvSpPr>
          <p:nvPr/>
        </p:nvSpPr>
        <p:spPr bwMode="auto">
          <a:xfrm>
            <a:off x="898525" y="3238500"/>
            <a:ext cx="7561263" cy="1630363"/>
          </a:xfrm>
          <a:prstGeom prst="rect">
            <a:avLst/>
          </a:prstGeom>
          <a:noFill/>
          <a:ln w="9525">
            <a:noFill/>
            <a:miter lim="800000"/>
            <a:headEnd/>
            <a:tailEnd/>
          </a:ln>
        </p:spPr>
        <p:txBody>
          <a:bodyPr>
            <a:spAutoFit/>
          </a:bodyPr>
          <a:lstStyle/>
          <a:p>
            <a:pPr marL="800100" lvl="1" indent="-342900" eaLnBrk="1" hangingPunct="1">
              <a:buFontTx/>
              <a:buAutoNum type="alphaLcPeriod"/>
            </a:pPr>
            <a:r>
              <a:rPr lang="en-US" altLang="id-ID" sz="2000" b="1">
                <a:latin typeface="Agency FB" pitchFamily="34" charset="0"/>
              </a:rPr>
              <a:t>Sertifikat pendidik adalah bukti formal sebagai </a:t>
            </a:r>
            <a:r>
              <a:rPr lang="nb-NO" altLang="id-ID" sz="2000" b="1">
                <a:latin typeface="Agency FB" pitchFamily="34" charset="0"/>
              </a:rPr>
              <a:t>pengakuan yang diberikan kepada dosen sebagai </a:t>
            </a:r>
            <a:r>
              <a:rPr lang="en-US" altLang="id-ID" sz="2000" b="1">
                <a:latin typeface="Agency FB" pitchFamily="34" charset="0"/>
              </a:rPr>
              <a:t>tenaga profesional</a:t>
            </a:r>
            <a:endParaRPr lang="id-ID" altLang="id-ID" sz="2000" b="1">
              <a:latin typeface="Agency FB" pitchFamily="34" charset="0"/>
            </a:endParaRPr>
          </a:p>
          <a:p>
            <a:pPr marL="800100" lvl="1" indent="-342900" eaLnBrk="1" hangingPunct="1">
              <a:buFontTx/>
              <a:buAutoNum type="alphaLcPeriod"/>
            </a:pPr>
            <a:r>
              <a:rPr lang="en-US" altLang="id-ID" sz="2000" b="1">
                <a:latin typeface="Agency FB" pitchFamily="34" charset="0"/>
              </a:rPr>
              <a:t>Sertifikasi pendidik untuk dosen diselenggarakan </a:t>
            </a:r>
            <a:r>
              <a:rPr lang="fi-FI" altLang="id-ID" sz="2000" b="1">
                <a:latin typeface="Agency FB" pitchFamily="34" charset="0"/>
              </a:rPr>
              <a:t>oleh perguruan tinggi terakreditasi yang </a:t>
            </a:r>
            <a:r>
              <a:rPr lang="en-US" altLang="id-ID" sz="2000" b="1">
                <a:latin typeface="Agency FB" pitchFamily="34" charset="0"/>
              </a:rPr>
              <a:t>menyelenggarakan program pengadaan tenaga kependidikan yang ditetapkan oleh Pemerintah</a:t>
            </a:r>
          </a:p>
        </p:txBody>
      </p:sp>
    </p:spTree>
  </p:cSld>
  <p:clrMapOvr>
    <a:masterClrMapping/>
  </p:clrMapOvr>
  <p:transition spd="slow">
    <p:cov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Slide Number Placeholder 3"/>
          <p:cNvSpPr>
            <a:spLocks noGrp="1"/>
          </p:cNvSpPr>
          <p:nvPr>
            <p:ph type="sldNum" sz="quarter" idx="12"/>
          </p:nvPr>
        </p:nvSpPr>
        <p:spPr>
          <a:noFill/>
          <a:ln>
            <a:miter lim="800000"/>
            <a:headEnd/>
            <a:tailEnd/>
          </a:ln>
        </p:spPr>
        <p:txBody>
          <a:bodyPr/>
          <a:lstStyle/>
          <a:p>
            <a:fld id="{99B4C9E2-BD11-46E0-8696-B87AE2B84C30}" type="slidenum">
              <a:rPr lang="en-US" altLang="en-US" sz="1200" smtClean="0">
                <a:solidFill>
                  <a:srgbClr val="898989"/>
                </a:solidFill>
                <a:latin typeface="Verdana" pitchFamily="34" charset="0"/>
              </a:rPr>
              <a:pPr/>
              <a:t>40</a:t>
            </a:fld>
            <a:endParaRPr lang="en-US" altLang="en-US" sz="1200" smtClean="0">
              <a:solidFill>
                <a:srgbClr val="898989"/>
              </a:solidFill>
              <a:latin typeface="Verdana" pitchFamily="34" charset="0"/>
            </a:endParaRPr>
          </a:p>
        </p:txBody>
      </p:sp>
      <p:sp>
        <p:nvSpPr>
          <p:cNvPr id="52227" name="Text Box 4"/>
          <p:cNvSpPr txBox="1">
            <a:spLocks noChangeArrowheads="1"/>
          </p:cNvSpPr>
          <p:nvPr/>
        </p:nvSpPr>
        <p:spPr bwMode="auto">
          <a:xfrm>
            <a:off x="827088" y="765175"/>
            <a:ext cx="7751762" cy="4832350"/>
          </a:xfrm>
          <a:prstGeom prst="rect">
            <a:avLst/>
          </a:prstGeom>
          <a:noFill/>
          <a:ln w="9525">
            <a:noFill/>
            <a:miter lim="800000"/>
            <a:headEnd/>
            <a:tailEnd/>
          </a:ln>
        </p:spPr>
        <p:txBody>
          <a:bodyPr>
            <a:spAutoFit/>
          </a:bodyPr>
          <a:lstStyle/>
          <a:p>
            <a:pPr marL="185738" indent="-185738">
              <a:spcBef>
                <a:spcPct val="50000"/>
              </a:spcBef>
            </a:pPr>
            <a:r>
              <a:rPr lang="en-US" altLang="id-ID" sz="2800" b="1">
                <a:solidFill>
                  <a:srgbClr val="FF0000"/>
                </a:solidFill>
                <a:latin typeface="Agency FB" pitchFamily="34" charset="0"/>
              </a:rPr>
              <a:t>Buku Referensi :</a:t>
            </a:r>
          </a:p>
          <a:p>
            <a:pPr marL="185738" indent="-185738">
              <a:spcBef>
                <a:spcPct val="50000"/>
              </a:spcBef>
              <a:buFontTx/>
              <a:buChar char="•"/>
            </a:pPr>
            <a:r>
              <a:rPr lang="en-US" altLang="id-ID" sz="2000" b="1">
                <a:latin typeface="Agency FB" pitchFamily="34" charset="0"/>
              </a:rPr>
              <a:t>Substansi </a:t>
            </a:r>
            <a:r>
              <a:rPr lang="id-ID" altLang="id-ID" sz="2000" b="1">
                <a:latin typeface="Agency FB" pitchFamily="34" charset="0"/>
              </a:rPr>
              <a:t>yang dibahas </a:t>
            </a:r>
            <a:r>
              <a:rPr lang="en-US" altLang="id-ID" sz="2000" b="1">
                <a:latin typeface="Agency FB" pitchFamily="34" charset="0"/>
              </a:rPr>
              <a:t>satu bidang ilmu</a:t>
            </a:r>
            <a:endParaRPr lang="id-ID" altLang="id-ID" sz="2000" b="1">
              <a:latin typeface="Agency FB" pitchFamily="34" charset="0"/>
            </a:endParaRPr>
          </a:p>
          <a:p>
            <a:pPr marL="185738" indent="-185738">
              <a:spcBef>
                <a:spcPct val="50000"/>
              </a:spcBef>
              <a:buFontTx/>
              <a:buChar char="•"/>
            </a:pPr>
            <a:r>
              <a:rPr lang="id-ID" altLang="id-ID" sz="2000" b="1">
                <a:latin typeface="Agency FB" pitchFamily="34" charset="0"/>
                <a:sym typeface="Wingdings" pitchFamily="2" charset="2"/>
              </a:rPr>
              <a:t>Isi buku sesuai dengan bidang keilmuaan penulis</a:t>
            </a:r>
            <a:endParaRPr lang="en-US" altLang="id-ID" sz="2000" b="1">
              <a:latin typeface="Agency FB" pitchFamily="34" charset="0"/>
              <a:sym typeface="Wingdings" pitchFamily="2" charset="2"/>
            </a:endParaRPr>
          </a:p>
          <a:p>
            <a:pPr marL="185738" indent="-185738">
              <a:spcBef>
                <a:spcPct val="50000"/>
              </a:spcBef>
              <a:buFontTx/>
              <a:buChar char="•"/>
            </a:pPr>
            <a:r>
              <a:rPr lang="en-US" altLang="id-ID" sz="2000" b="1">
                <a:latin typeface="Agency FB" pitchFamily="34" charset="0"/>
                <a:sym typeface="Wingdings" pitchFamily="2" charset="2"/>
              </a:rPr>
              <a:t>Memenuhi Kaidah ilmiah</a:t>
            </a:r>
            <a:r>
              <a:rPr lang="id-ID" altLang="id-ID" sz="2000" b="1">
                <a:latin typeface="Agency FB" pitchFamily="34" charset="0"/>
                <a:sym typeface="Wingdings" pitchFamily="2" charset="2"/>
              </a:rPr>
              <a:t> dan etika keilmuan </a:t>
            </a:r>
            <a:r>
              <a:rPr lang="en-US" altLang="id-ID" sz="2000" b="1">
                <a:latin typeface="Agency FB" pitchFamily="34" charset="0"/>
                <a:sym typeface="Wingdings" pitchFamily="2" charset="2"/>
              </a:rPr>
              <a:t> yang utuh (rumusan  masalah</a:t>
            </a:r>
            <a:r>
              <a:rPr lang="id-ID" altLang="id-ID" sz="2000" b="1">
                <a:latin typeface="Agency FB" pitchFamily="34" charset="0"/>
                <a:sym typeface="Wingdings" pitchFamily="2" charset="2"/>
              </a:rPr>
              <a:t> yang mengandung kebaharuan</a:t>
            </a:r>
            <a:r>
              <a:rPr lang="en-US" altLang="id-ID" sz="2000" b="1">
                <a:latin typeface="Agency FB" pitchFamily="34" charset="0"/>
                <a:sym typeface="Wingdings" pitchFamily="2" charset="2"/>
              </a:rPr>
              <a:t>, pemecahan masalah, dukungan  teori mutakhir, kesimpulan dan daftar pustaka)</a:t>
            </a:r>
          </a:p>
          <a:p>
            <a:pPr marL="185738" indent="-185738">
              <a:spcBef>
                <a:spcPct val="50000"/>
              </a:spcBef>
              <a:buFontTx/>
              <a:buChar char="•"/>
            </a:pPr>
            <a:r>
              <a:rPr lang="en-US" altLang="id-ID" sz="2000" b="1">
                <a:latin typeface="Agency FB" pitchFamily="34" charset="0"/>
                <a:sym typeface="Wingdings" pitchFamily="2" charset="2"/>
              </a:rPr>
              <a:t>Tebal paling sedikit 40 halaman (15.5 cm x 23 cm)</a:t>
            </a:r>
          </a:p>
          <a:p>
            <a:pPr marL="185738" indent="-185738">
              <a:spcBef>
                <a:spcPct val="50000"/>
              </a:spcBef>
              <a:buFontTx/>
              <a:buChar char="•"/>
            </a:pPr>
            <a:r>
              <a:rPr lang="en-US" altLang="id-ID" sz="2000" b="1">
                <a:latin typeface="Agency FB" pitchFamily="34" charset="0"/>
                <a:sym typeface="Wingdings" pitchFamily="2" charset="2"/>
              </a:rPr>
              <a:t>Diterbitkan oleh Badan Ilmiah/Organisasi/ PT/Penerbit  </a:t>
            </a:r>
            <a:r>
              <a:rPr lang="id-ID" altLang="id-ID" sz="2000" b="1">
                <a:latin typeface="Agency FB" pitchFamily="34" charset="0"/>
                <a:sym typeface="Wingdings" pitchFamily="2" charset="2"/>
              </a:rPr>
              <a:t> </a:t>
            </a:r>
            <a:r>
              <a:rPr lang="en-US" altLang="id-ID" sz="2000" b="1">
                <a:latin typeface="Agency FB" pitchFamily="34" charset="0"/>
                <a:sym typeface="Wingdings" pitchFamily="2" charset="2"/>
              </a:rPr>
              <a:t>Resmi</a:t>
            </a:r>
          </a:p>
          <a:p>
            <a:pPr marL="185738" indent="-185738">
              <a:spcBef>
                <a:spcPct val="50000"/>
              </a:spcBef>
              <a:buFontTx/>
              <a:buChar char="•"/>
            </a:pPr>
            <a:r>
              <a:rPr lang="en-US" altLang="id-ID" sz="2000" b="1">
                <a:latin typeface="Agency FB" pitchFamily="34" charset="0"/>
                <a:sym typeface="Wingdings" pitchFamily="2" charset="2"/>
              </a:rPr>
              <a:t>ISBN, Editor bereputasi,  dan disebarluaskan.</a:t>
            </a:r>
          </a:p>
          <a:p>
            <a:pPr marL="185738" indent="-185738">
              <a:spcBef>
                <a:spcPct val="50000"/>
              </a:spcBef>
              <a:buFontTx/>
              <a:buChar char="•"/>
            </a:pPr>
            <a:r>
              <a:rPr lang="en-US" altLang="id-ID" sz="2000" b="1">
                <a:latin typeface="Agency FB" pitchFamily="34" charset="0"/>
                <a:sym typeface="Wingdings" pitchFamily="2" charset="2"/>
              </a:rPr>
              <a:t>Tidak menyimpang dari Panca Sila dan UUD 1945</a:t>
            </a:r>
            <a:endParaRPr lang="id-ID" altLang="id-ID" sz="2000" b="1">
              <a:latin typeface="Agency FB" pitchFamily="34" charset="0"/>
              <a:sym typeface="Wingdings" pitchFamily="2" charset="2"/>
            </a:endParaRPr>
          </a:p>
          <a:p>
            <a:pPr marL="185738" indent="-185738">
              <a:spcBef>
                <a:spcPct val="50000"/>
              </a:spcBef>
            </a:pPr>
            <a:endParaRPr lang="en-US" altLang="id-ID" sz="2000" b="1">
              <a:latin typeface="Agency FB" pitchFamily="34" charset="0"/>
            </a:endParaRPr>
          </a:p>
        </p:txBody>
      </p:sp>
    </p:spTree>
  </p:cSld>
  <p:clrMapOvr>
    <a:masterClrMapping/>
  </p:clrMapOvr>
  <p:transition spd="slow">
    <p:cov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a:noFill/>
          <a:ln>
            <a:miter lim="800000"/>
            <a:headEnd/>
            <a:tailEnd/>
          </a:ln>
        </p:spPr>
        <p:txBody>
          <a:bodyPr/>
          <a:lstStyle/>
          <a:p>
            <a:fld id="{4D4FC119-EE57-4DB6-AFD6-5D840B146390}" type="slidenum">
              <a:rPr lang="en-US" altLang="en-US" sz="1200" smtClean="0">
                <a:solidFill>
                  <a:srgbClr val="898989"/>
                </a:solidFill>
                <a:latin typeface="Verdana" pitchFamily="34" charset="0"/>
              </a:rPr>
              <a:pPr/>
              <a:t>41</a:t>
            </a:fld>
            <a:endParaRPr lang="en-US" altLang="en-US" sz="1200" smtClean="0">
              <a:solidFill>
                <a:srgbClr val="898989"/>
              </a:solidFill>
              <a:latin typeface="Verdana" pitchFamily="34" charset="0"/>
            </a:endParaRPr>
          </a:p>
        </p:txBody>
      </p:sp>
      <p:sp>
        <p:nvSpPr>
          <p:cNvPr id="3" name="Rectangle 2"/>
          <p:cNvSpPr/>
          <p:nvPr/>
        </p:nvSpPr>
        <p:spPr>
          <a:xfrm>
            <a:off x="576263" y="981075"/>
            <a:ext cx="8110537" cy="2133600"/>
          </a:xfrm>
          <a:prstGeom prst="rect">
            <a:avLst/>
          </a:prstGeom>
          <a:noFill/>
        </p:spPr>
        <p:txBody>
          <a:bodyPr>
            <a:spAutoFit/>
          </a:bodyPr>
          <a:lstStyle/>
          <a:p>
            <a:pPr>
              <a:spcBef>
                <a:spcPct val="50000"/>
              </a:spcBef>
              <a:defRPr/>
            </a:pPr>
            <a:r>
              <a:rPr lang="en-US" sz="2800" b="1" dirty="0" err="1">
                <a:solidFill>
                  <a:srgbClr val="FF0000"/>
                </a:solidFill>
                <a:latin typeface="Agency FB" panose="020B0503020202020204" pitchFamily="34" charset="0"/>
              </a:rPr>
              <a:t>Buku</a:t>
            </a:r>
            <a:r>
              <a:rPr lang="en-US" sz="2800" b="1" dirty="0">
                <a:solidFill>
                  <a:srgbClr val="FF0000"/>
                </a:solidFill>
                <a:latin typeface="Agency FB" panose="020B0503020202020204" pitchFamily="34" charset="0"/>
              </a:rPr>
              <a:t> </a:t>
            </a:r>
            <a:r>
              <a:rPr lang="en-US" sz="2800" b="1" dirty="0" err="1">
                <a:solidFill>
                  <a:srgbClr val="FF0000"/>
                </a:solidFill>
                <a:latin typeface="Agency FB" panose="020B0503020202020204" pitchFamily="34" charset="0"/>
              </a:rPr>
              <a:t>Referensi</a:t>
            </a:r>
            <a:r>
              <a:rPr lang="id-ID" sz="2800" b="1" dirty="0">
                <a:solidFill>
                  <a:srgbClr val="FF0000"/>
                </a:solidFill>
                <a:latin typeface="Agency FB" panose="020B0503020202020204" pitchFamily="34" charset="0"/>
              </a:rPr>
              <a:t>...........</a:t>
            </a:r>
            <a:endParaRPr lang="en-US" sz="2800" b="1" dirty="0">
              <a:solidFill>
                <a:srgbClr val="FF0000"/>
              </a:solidFill>
              <a:latin typeface="Agency FB" panose="020B0503020202020204" pitchFamily="34" charset="0"/>
            </a:endParaRPr>
          </a:p>
          <a:p>
            <a:pPr marL="185738" indent="-185738">
              <a:lnSpc>
                <a:spcPts val="1700"/>
              </a:lnSpc>
              <a:spcBef>
                <a:spcPct val="50000"/>
              </a:spcBef>
              <a:buFontTx/>
              <a:buChar char="•"/>
              <a:defRPr/>
            </a:pPr>
            <a:r>
              <a:rPr lang="id-ID" sz="2400" b="1" dirty="0">
                <a:latin typeface="Agency FB" panose="020B0503020202020204" pitchFamily="34" charset="0"/>
                <a:sym typeface="Wingdings" pitchFamily="2" charset="2"/>
              </a:rPr>
              <a:t>Tidak ada plagiasi</a:t>
            </a:r>
          </a:p>
          <a:p>
            <a:pPr marL="185738" indent="-185738">
              <a:lnSpc>
                <a:spcPts val="1700"/>
              </a:lnSpc>
              <a:spcBef>
                <a:spcPct val="50000"/>
              </a:spcBef>
              <a:buFontTx/>
              <a:buChar char="•"/>
              <a:defRPr/>
            </a:pPr>
            <a:r>
              <a:rPr lang="id-ID" sz="2400" b="1" dirty="0">
                <a:latin typeface="Agency FB" panose="020B0503020202020204" pitchFamily="34" charset="0"/>
                <a:sym typeface="Wingdings" pitchFamily="2" charset="2"/>
              </a:rPr>
              <a:t>Dapat di telusuri secara “on-line“ (direpositori di laman resmi PT)</a:t>
            </a:r>
            <a:endParaRPr lang="en-US" sz="2400" b="1" dirty="0">
              <a:latin typeface="Agency FB" panose="020B0503020202020204" pitchFamily="34" charset="0"/>
              <a:sym typeface="Wingdings" pitchFamily="2" charset="2"/>
            </a:endParaRPr>
          </a:p>
          <a:p>
            <a:pPr marL="185738" indent="-185738">
              <a:lnSpc>
                <a:spcPts val="1700"/>
              </a:lnSpc>
              <a:spcBef>
                <a:spcPct val="50000"/>
              </a:spcBef>
              <a:buFontTx/>
              <a:buChar char="•"/>
              <a:defRPr/>
            </a:pPr>
            <a:r>
              <a:rPr lang="en-US" sz="2400" b="1" dirty="0">
                <a:latin typeface="Agency FB" panose="020B0503020202020204" pitchFamily="34" charset="0"/>
                <a:sym typeface="Wingdings" pitchFamily="2" charset="2"/>
              </a:rPr>
              <a:t>Batas </a:t>
            </a:r>
            <a:r>
              <a:rPr lang="en-US" sz="2400" b="1" dirty="0" err="1">
                <a:latin typeface="Agency FB" panose="020B0503020202020204" pitchFamily="34" charset="0"/>
                <a:sym typeface="Wingdings" pitchFamily="2" charset="2"/>
              </a:rPr>
              <a:t>Kepatutan</a:t>
            </a:r>
            <a:r>
              <a:rPr lang="en-US" sz="2400" b="1" dirty="0">
                <a:latin typeface="Agency FB" panose="020B0503020202020204" pitchFamily="34" charset="0"/>
                <a:sym typeface="Wingdings" pitchFamily="2" charset="2"/>
              </a:rPr>
              <a:t> : 1 </a:t>
            </a:r>
            <a:r>
              <a:rPr lang="en-US" sz="2400" b="1" dirty="0" err="1">
                <a:latin typeface="Agency FB" panose="020B0503020202020204" pitchFamily="34" charset="0"/>
                <a:sym typeface="Wingdings" pitchFamily="2" charset="2"/>
              </a:rPr>
              <a:t>buku</a:t>
            </a:r>
            <a:r>
              <a:rPr lang="en-US" sz="2400" b="1" dirty="0">
                <a:latin typeface="Agency FB" panose="020B0503020202020204" pitchFamily="34" charset="0"/>
                <a:sym typeface="Wingdings" pitchFamily="2" charset="2"/>
              </a:rPr>
              <a:t>/</a:t>
            </a:r>
            <a:r>
              <a:rPr lang="en-US" sz="2400" b="1" dirty="0" err="1">
                <a:latin typeface="Agency FB" panose="020B0503020202020204" pitchFamily="34" charset="0"/>
                <a:sym typeface="Wingdings" pitchFamily="2" charset="2"/>
              </a:rPr>
              <a:t>tahun</a:t>
            </a:r>
            <a:endParaRPr lang="en-US" sz="2400" b="1" dirty="0">
              <a:latin typeface="Agency FB" panose="020B0503020202020204" pitchFamily="34" charset="0"/>
              <a:sym typeface="Wingdings" pitchFamily="2" charset="2"/>
            </a:endParaRPr>
          </a:p>
          <a:p>
            <a:pPr marL="185738" indent="-185738">
              <a:lnSpc>
                <a:spcPts val="1700"/>
              </a:lnSpc>
              <a:spcBef>
                <a:spcPct val="50000"/>
              </a:spcBef>
              <a:buFontTx/>
              <a:buChar char="•"/>
              <a:defRPr/>
            </a:pPr>
            <a:r>
              <a:rPr lang="en-US" sz="2400" b="1" dirty="0" err="1">
                <a:latin typeface="Agency FB" panose="020B0503020202020204" pitchFamily="34" charset="0"/>
                <a:sym typeface="Wingdings" pitchFamily="2" charset="2"/>
              </a:rPr>
              <a:t>Angka</a:t>
            </a:r>
            <a:r>
              <a:rPr lang="en-US" sz="2400" b="1" dirty="0">
                <a:latin typeface="Agency FB" panose="020B0503020202020204" pitchFamily="34" charset="0"/>
                <a:sym typeface="Wingdings" pitchFamily="2" charset="2"/>
              </a:rPr>
              <a:t> </a:t>
            </a:r>
            <a:r>
              <a:rPr lang="en-US" sz="2400" b="1" dirty="0" err="1">
                <a:latin typeface="Agency FB" panose="020B0503020202020204" pitchFamily="34" charset="0"/>
                <a:sym typeface="Wingdings" pitchFamily="2" charset="2"/>
              </a:rPr>
              <a:t>Kredit</a:t>
            </a:r>
            <a:r>
              <a:rPr lang="en-US" sz="2400" b="1" dirty="0">
                <a:latin typeface="Agency FB" panose="020B0503020202020204" pitchFamily="34" charset="0"/>
                <a:sym typeface="Wingdings" pitchFamily="2" charset="2"/>
              </a:rPr>
              <a:t> </a:t>
            </a:r>
            <a:r>
              <a:rPr lang="en-US" sz="2400" b="1" dirty="0" err="1">
                <a:latin typeface="Agency FB" panose="020B0503020202020204" pitchFamily="34" charset="0"/>
                <a:sym typeface="Wingdings" pitchFamily="2" charset="2"/>
              </a:rPr>
              <a:t>Maksimal</a:t>
            </a:r>
            <a:r>
              <a:rPr lang="en-US" sz="2400" b="1" dirty="0">
                <a:latin typeface="Agency FB" panose="020B0503020202020204" pitchFamily="34" charset="0"/>
                <a:sym typeface="Wingdings" pitchFamily="2" charset="2"/>
              </a:rPr>
              <a:t> : 40</a:t>
            </a:r>
          </a:p>
        </p:txBody>
      </p:sp>
      <p:sp>
        <p:nvSpPr>
          <p:cNvPr id="4" name="Rectangle 3"/>
          <p:cNvSpPr/>
          <p:nvPr/>
        </p:nvSpPr>
        <p:spPr>
          <a:xfrm>
            <a:off x="576263" y="3438525"/>
            <a:ext cx="8110537" cy="1754188"/>
          </a:xfrm>
          <a:prstGeom prst="rect">
            <a:avLst/>
          </a:prstGeom>
          <a:noFill/>
        </p:spPr>
        <p:txBody>
          <a:bodyPr>
            <a:spAutoFit/>
          </a:bodyPr>
          <a:lstStyle/>
          <a:p>
            <a:pPr marL="984250" indent="-984250">
              <a:spcBef>
                <a:spcPct val="50000"/>
              </a:spcBef>
              <a:defRPr/>
            </a:pPr>
            <a:r>
              <a:rPr lang="id-ID" sz="2400" b="1" dirty="0">
                <a:latin typeface="Agency FB" panose="020B0503020202020204" pitchFamily="34" charset="0"/>
              </a:rPr>
              <a:t>CATATAN :  </a:t>
            </a:r>
          </a:p>
          <a:p>
            <a:pPr marL="360363">
              <a:spcBef>
                <a:spcPct val="50000"/>
              </a:spcBef>
              <a:defRPr/>
            </a:pPr>
            <a:r>
              <a:rPr lang="id-ID" sz="2400" b="1" dirty="0">
                <a:latin typeface="Agency FB" panose="020B0503020202020204" pitchFamily="34" charset="0"/>
              </a:rPr>
              <a:t>MONOGRAF ATAU BUKU REFERENSI YANG DIAMBIL  DARI DESERTASI ATAU TESIS </a:t>
            </a:r>
            <a:r>
              <a:rPr lang="id-ID" sz="2400" b="1" dirty="0">
                <a:solidFill>
                  <a:srgbClr val="FF0000"/>
                </a:solidFill>
                <a:effectLst>
                  <a:outerShdw blurRad="38100" dist="38100" dir="2700000" algn="tl">
                    <a:srgbClr val="000000">
                      <a:alpha val="43137"/>
                    </a:srgbClr>
                  </a:outerShdw>
                </a:effectLst>
                <a:latin typeface="Agency FB" panose="020B0503020202020204" pitchFamily="34" charset="0"/>
              </a:rPr>
              <a:t>TIDAK DAPAT</a:t>
            </a:r>
            <a:r>
              <a:rPr lang="id-ID" sz="2400" b="1" dirty="0">
                <a:effectLst>
                  <a:outerShdw blurRad="38100" dist="38100" dir="2700000" algn="tl">
                    <a:srgbClr val="000000">
                      <a:alpha val="43137"/>
                    </a:srgbClr>
                  </a:outerShdw>
                </a:effectLst>
                <a:latin typeface="Agency FB" panose="020B0503020202020204" pitchFamily="34" charset="0"/>
              </a:rPr>
              <a:t> </a:t>
            </a:r>
            <a:r>
              <a:rPr lang="id-ID" sz="2400" b="1" dirty="0">
                <a:latin typeface="Agency FB" panose="020B0503020202020204" pitchFamily="34" charset="0"/>
              </a:rPr>
              <a:t>DI NILAI UNTUK USUL KENAIKAN JABATAN AKADEMIK/PANGKAT</a:t>
            </a:r>
            <a:endParaRPr lang="en-US" sz="2400" b="1" dirty="0">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Slide Number Placeholder 3"/>
          <p:cNvSpPr>
            <a:spLocks noGrp="1"/>
          </p:cNvSpPr>
          <p:nvPr>
            <p:ph type="sldNum" sz="quarter" idx="12"/>
          </p:nvPr>
        </p:nvSpPr>
        <p:spPr>
          <a:noFill/>
          <a:ln>
            <a:miter lim="800000"/>
            <a:headEnd/>
            <a:tailEnd/>
          </a:ln>
        </p:spPr>
        <p:txBody>
          <a:bodyPr/>
          <a:lstStyle/>
          <a:p>
            <a:fld id="{1D3E8A60-D19A-434A-9660-3BC1C8B125F1}" type="slidenum">
              <a:rPr lang="en-US" altLang="en-US" sz="1200" smtClean="0">
                <a:solidFill>
                  <a:srgbClr val="898989"/>
                </a:solidFill>
                <a:latin typeface="Verdana" pitchFamily="34" charset="0"/>
              </a:rPr>
              <a:pPr/>
              <a:t>42</a:t>
            </a:fld>
            <a:endParaRPr lang="en-US" altLang="en-US" sz="1200" smtClean="0">
              <a:solidFill>
                <a:srgbClr val="898989"/>
              </a:solidFill>
              <a:latin typeface="Verdana" pitchFamily="34" charset="0"/>
            </a:endParaRPr>
          </a:p>
        </p:txBody>
      </p:sp>
      <p:sp>
        <p:nvSpPr>
          <p:cNvPr id="60420" name="Text Box 4"/>
          <p:cNvSpPr txBox="1">
            <a:spLocks noChangeArrowheads="1"/>
          </p:cNvSpPr>
          <p:nvPr/>
        </p:nvSpPr>
        <p:spPr bwMode="auto">
          <a:xfrm>
            <a:off x="719138" y="914400"/>
            <a:ext cx="7967662" cy="3894138"/>
          </a:xfrm>
          <a:prstGeom prst="rect">
            <a:avLst/>
          </a:prstGeom>
          <a:noFill/>
          <a:ln w="9525">
            <a:noFill/>
            <a:miter lim="800000"/>
            <a:headEnd/>
            <a:tailEnd/>
          </a:ln>
          <a:effectLst/>
        </p:spPr>
        <p:txBody>
          <a:bodyPr>
            <a:spAutoFit/>
          </a:bodyPr>
          <a:lstStyle/>
          <a:p>
            <a:pPr>
              <a:spcBef>
                <a:spcPct val="50000"/>
              </a:spcBef>
              <a:defRPr/>
            </a:pPr>
            <a:r>
              <a:rPr lang="id-ID" sz="3200" b="1" dirty="0">
                <a:solidFill>
                  <a:srgbClr val="FF0000"/>
                </a:solidFill>
                <a:latin typeface="Agency FB" panose="020B0503020202020204" pitchFamily="34" charset="0"/>
              </a:rPr>
              <a:t>Jurnal </a:t>
            </a:r>
            <a:r>
              <a:rPr lang="en-US" sz="3200" b="1" dirty="0" err="1">
                <a:solidFill>
                  <a:srgbClr val="FF0000"/>
                </a:solidFill>
                <a:latin typeface="Agency FB" panose="020B0503020202020204" pitchFamily="34" charset="0"/>
              </a:rPr>
              <a:t>Ilmiah</a:t>
            </a:r>
            <a:r>
              <a:rPr lang="en-US" sz="3200" b="1" dirty="0">
                <a:solidFill>
                  <a:srgbClr val="FF0000"/>
                </a:solidFill>
                <a:latin typeface="Agency FB" panose="020B0503020202020204" pitchFamily="34" charset="0"/>
              </a:rPr>
              <a:t> </a:t>
            </a:r>
            <a:r>
              <a:rPr lang="en-US" sz="3200" b="1" dirty="0" err="1">
                <a:solidFill>
                  <a:srgbClr val="FF0000"/>
                </a:solidFill>
                <a:latin typeface="Agency FB" panose="020B0503020202020204" pitchFamily="34" charset="0"/>
              </a:rPr>
              <a:t>Nasional</a:t>
            </a:r>
            <a:endParaRPr lang="id-ID" sz="3200" b="1" dirty="0">
              <a:solidFill>
                <a:srgbClr val="FF0000"/>
              </a:solidFill>
              <a:latin typeface="Agency FB" panose="020B0503020202020204" pitchFamily="34" charset="0"/>
            </a:endParaRPr>
          </a:p>
          <a:p>
            <a:pPr>
              <a:spcBef>
                <a:spcPct val="25000"/>
              </a:spcBef>
              <a:buFontTx/>
              <a:buChar char="•"/>
              <a:defRPr/>
            </a:pPr>
            <a:r>
              <a:rPr lang="en-US" sz="2000" b="1" dirty="0">
                <a:latin typeface="Agency FB" panose="020B0503020202020204" pitchFamily="34" charset="0"/>
              </a:rPr>
              <a:t> </a:t>
            </a:r>
            <a:r>
              <a:rPr lang="en-US" sz="2000" b="1" dirty="0" err="1">
                <a:latin typeface="Agency FB" panose="020B0503020202020204" pitchFamily="34" charset="0"/>
                <a:cs typeface="Andalus" panose="02020603050405020304" pitchFamily="18" charset="-78"/>
              </a:rPr>
              <a:t>Substansi</a:t>
            </a:r>
            <a:r>
              <a:rPr lang="en-US" sz="2000" b="1" dirty="0">
                <a:latin typeface="Agency FB" panose="020B0503020202020204" pitchFamily="34" charset="0"/>
                <a:cs typeface="Andalus" panose="02020603050405020304" pitchFamily="18" charset="-78"/>
              </a:rPr>
              <a:t> </a:t>
            </a:r>
            <a:r>
              <a:rPr lang="en-US" sz="2000" b="1" dirty="0" err="1">
                <a:latin typeface="Agency FB" panose="020B0503020202020204" pitchFamily="34" charset="0"/>
                <a:cs typeface="Andalus" panose="02020603050405020304" pitchFamily="18" charset="-78"/>
              </a:rPr>
              <a:t>satu</a:t>
            </a:r>
            <a:r>
              <a:rPr lang="en-US" sz="2000" b="1" dirty="0">
                <a:latin typeface="Agency FB" panose="020B0503020202020204" pitchFamily="34" charset="0"/>
                <a:cs typeface="Andalus" panose="02020603050405020304" pitchFamily="18" charset="-78"/>
              </a:rPr>
              <a:t> </a:t>
            </a:r>
            <a:r>
              <a:rPr lang="en-US" sz="2000" b="1" dirty="0" err="1">
                <a:latin typeface="Agency FB" panose="020B0503020202020204" pitchFamily="34" charset="0"/>
                <a:cs typeface="Andalus" panose="02020603050405020304" pitchFamily="18" charset="-78"/>
              </a:rPr>
              <a:t>masalah</a:t>
            </a:r>
            <a:r>
              <a:rPr lang="en-US" sz="2000" b="1" dirty="0">
                <a:latin typeface="Agency FB" panose="020B0503020202020204" pitchFamily="34" charset="0"/>
                <a:cs typeface="Andalus" panose="02020603050405020304" pitchFamily="18" charset="-78"/>
              </a:rPr>
              <a:t> </a:t>
            </a:r>
            <a:r>
              <a:rPr lang="en-US" sz="2000" b="1" dirty="0" err="1">
                <a:latin typeface="Agency FB" panose="020B0503020202020204" pitchFamily="34" charset="0"/>
                <a:cs typeface="Andalus" panose="02020603050405020304" pitchFamily="18" charset="-78"/>
              </a:rPr>
              <a:t>dalam</a:t>
            </a:r>
            <a:r>
              <a:rPr lang="en-US" sz="2000" b="1" dirty="0">
                <a:latin typeface="Agency FB" panose="020B0503020202020204" pitchFamily="34" charset="0"/>
                <a:cs typeface="Andalus" panose="02020603050405020304" pitchFamily="18" charset="-78"/>
              </a:rPr>
              <a:t> </a:t>
            </a:r>
            <a:r>
              <a:rPr lang="en-US" sz="2000" b="1" dirty="0" err="1">
                <a:latin typeface="Agency FB" panose="020B0503020202020204" pitchFamily="34" charset="0"/>
                <a:cs typeface="Andalus" panose="02020603050405020304" pitchFamily="18" charset="-78"/>
              </a:rPr>
              <a:t>satu</a:t>
            </a:r>
            <a:r>
              <a:rPr lang="en-US" sz="2000" b="1" dirty="0">
                <a:latin typeface="Agency FB" panose="020B0503020202020204" pitchFamily="34" charset="0"/>
                <a:cs typeface="Andalus" panose="02020603050405020304" pitchFamily="18" charset="-78"/>
              </a:rPr>
              <a:t> </a:t>
            </a:r>
            <a:r>
              <a:rPr lang="en-US" sz="2000" b="1" dirty="0" err="1">
                <a:latin typeface="Agency FB" panose="020B0503020202020204" pitchFamily="34" charset="0"/>
                <a:cs typeface="Andalus" panose="02020603050405020304" pitchFamily="18" charset="-78"/>
              </a:rPr>
              <a:t>bidang</a:t>
            </a:r>
            <a:r>
              <a:rPr lang="en-US" sz="2000" b="1" dirty="0">
                <a:latin typeface="Agency FB" panose="020B0503020202020204" pitchFamily="34" charset="0"/>
                <a:cs typeface="Andalus" panose="02020603050405020304" pitchFamily="18" charset="-78"/>
              </a:rPr>
              <a:t> </a:t>
            </a:r>
            <a:r>
              <a:rPr lang="en-US" sz="2000" b="1" dirty="0" err="1">
                <a:latin typeface="Agency FB" panose="020B0503020202020204" pitchFamily="34" charset="0"/>
                <a:cs typeface="Andalus" panose="02020603050405020304" pitchFamily="18" charset="-78"/>
              </a:rPr>
              <a:t>ilmu</a:t>
            </a:r>
            <a:endParaRPr lang="en-US" sz="2000" b="1" dirty="0">
              <a:latin typeface="Agency FB" panose="020B0503020202020204" pitchFamily="34" charset="0"/>
              <a:cs typeface="Andalus" panose="02020603050405020304" pitchFamily="18" charset="-78"/>
            </a:endParaRPr>
          </a:p>
          <a:p>
            <a:pPr marL="185738" indent="-185738">
              <a:spcBef>
                <a:spcPct val="25000"/>
              </a:spcBef>
              <a:buFontTx/>
              <a:buChar char="•"/>
              <a:defRPr/>
            </a:pPr>
            <a:r>
              <a:rPr lang="en-US" sz="2000" b="1" dirty="0" err="1">
                <a:latin typeface="Agency FB" panose="020B0503020202020204" pitchFamily="34" charset="0"/>
                <a:cs typeface="Andalus" panose="02020603050405020304" pitchFamily="18" charset="-78"/>
              </a:rPr>
              <a:t>Memenuhi</a:t>
            </a:r>
            <a:r>
              <a:rPr lang="en-US" sz="2000" b="1" dirty="0">
                <a:latin typeface="Agency FB" panose="020B0503020202020204" pitchFamily="34" charset="0"/>
                <a:cs typeface="Andalus" panose="02020603050405020304" pitchFamily="18" charset="-78"/>
              </a:rPr>
              <a:t> </a:t>
            </a:r>
            <a:r>
              <a:rPr lang="en-US" sz="2000" b="1" dirty="0" err="1">
                <a:latin typeface="Agency FB" panose="020B0503020202020204" pitchFamily="34" charset="0"/>
                <a:cs typeface="Andalus" panose="02020603050405020304" pitchFamily="18" charset="-78"/>
              </a:rPr>
              <a:t>kaidah</a:t>
            </a:r>
            <a:r>
              <a:rPr lang="en-US" sz="2000" b="1" dirty="0">
                <a:latin typeface="Agency FB" panose="020B0503020202020204" pitchFamily="34" charset="0"/>
                <a:cs typeface="Andalus" panose="02020603050405020304" pitchFamily="18" charset="-78"/>
              </a:rPr>
              <a:t> </a:t>
            </a:r>
            <a:r>
              <a:rPr lang="en-US" sz="2000" b="1" dirty="0" err="1">
                <a:latin typeface="Agency FB" panose="020B0503020202020204" pitchFamily="34" charset="0"/>
                <a:cs typeface="Andalus" panose="02020603050405020304" pitchFamily="18" charset="-78"/>
              </a:rPr>
              <a:t>ilmiah</a:t>
            </a:r>
            <a:r>
              <a:rPr lang="id-ID" sz="2000" b="1" dirty="0">
                <a:latin typeface="Agency FB" panose="020B0503020202020204" pitchFamily="34" charset="0"/>
                <a:cs typeface="Andalus" panose="02020603050405020304" pitchFamily="18" charset="-78"/>
              </a:rPr>
              <a:t> dan etika keilmuan </a:t>
            </a:r>
            <a:r>
              <a:rPr lang="en-US" sz="2000" b="1" dirty="0">
                <a:latin typeface="Agency FB" panose="020B0503020202020204" pitchFamily="34" charset="0"/>
                <a:cs typeface="Andalus" panose="02020603050405020304" pitchFamily="18" charset="-78"/>
              </a:rPr>
              <a:t>yang </a:t>
            </a:r>
            <a:r>
              <a:rPr lang="en-US" sz="2000" b="1" dirty="0" err="1">
                <a:latin typeface="Agency FB" panose="020B0503020202020204" pitchFamily="34" charset="0"/>
                <a:cs typeface="Andalus" panose="02020603050405020304" pitchFamily="18" charset="-78"/>
              </a:rPr>
              <a:t>utuh</a:t>
            </a:r>
            <a:r>
              <a:rPr lang="en-US" sz="2000" b="1" dirty="0">
                <a:latin typeface="Agency FB" panose="020B0503020202020204" pitchFamily="34" charset="0"/>
                <a:cs typeface="Andalus" panose="02020603050405020304" pitchFamily="18" charset="-78"/>
              </a:rPr>
              <a:t> </a:t>
            </a:r>
            <a:r>
              <a:rPr lang="en-US" sz="2000" b="1" dirty="0">
                <a:latin typeface="Agency FB" panose="020B0503020202020204" pitchFamily="34" charset="0"/>
                <a:cs typeface="Andalus" panose="02020603050405020304" pitchFamily="18" charset="-78"/>
                <a:sym typeface="Wingdings" pitchFamily="2" charset="2"/>
              </a:rPr>
              <a:t>(</a:t>
            </a:r>
            <a:r>
              <a:rPr lang="en-US" sz="2000" b="1" dirty="0" err="1">
                <a:latin typeface="Agency FB" panose="020B0503020202020204" pitchFamily="34" charset="0"/>
                <a:cs typeface="Andalus" panose="02020603050405020304" pitchFamily="18" charset="-78"/>
                <a:sym typeface="Wingdings" pitchFamily="2" charset="2"/>
              </a:rPr>
              <a:t>rumusan</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masalah</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pemecahan</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masalah,hasil</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dan</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pembahasan</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dukungan</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teori</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mutahir</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kesimpulan</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daftar</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pustaka</a:t>
            </a:r>
            <a:r>
              <a:rPr lang="en-US" sz="2000" b="1" dirty="0">
                <a:latin typeface="Agency FB" panose="020B0503020202020204" pitchFamily="34" charset="0"/>
                <a:cs typeface="Andalus" panose="02020603050405020304" pitchFamily="18" charset="-78"/>
                <a:sym typeface="Wingdings" pitchFamily="2" charset="2"/>
              </a:rPr>
              <a:t>)</a:t>
            </a:r>
          </a:p>
          <a:p>
            <a:pPr>
              <a:spcBef>
                <a:spcPct val="25000"/>
              </a:spcBef>
              <a:buFontTx/>
              <a:buChar char="•"/>
              <a:defRPr/>
            </a:pP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Diterbitkan</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oleh</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Badan</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ilmiah</a:t>
            </a:r>
            <a:r>
              <a:rPr lang="en-US" sz="2000" b="1" dirty="0">
                <a:latin typeface="Agency FB" panose="020B0503020202020204" pitchFamily="34" charset="0"/>
                <a:cs typeface="Andalus" panose="02020603050405020304" pitchFamily="18" charset="-78"/>
                <a:sym typeface="Wingdings" pitchFamily="2" charset="2"/>
              </a:rPr>
              <a:t>/</a:t>
            </a:r>
            <a:r>
              <a:rPr lang="en-US" sz="2000" b="1" dirty="0" err="1">
                <a:latin typeface="Agency FB" panose="020B0503020202020204" pitchFamily="34" charset="0"/>
                <a:cs typeface="Andalus" panose="02020603050405020304" pitchFamily="18" charset="-78"/>
                <a:sym typeface="Wingdings" pitchFamily="2" charset="2"/>
              </a:rPr>
              <a:t>organisasi</a:t>
            </a:r>
            <a:r>
              <a:rPr lang="en-US" sz="2000" b="1" dirty="0">
                <a:latin typeface="Agency FB" panose="020B0503020202020204" pitchFamily="34" charset="0"/>
                <a:cs typeface="Andalus" panose="02020603050405020304" pitchFamily="18" charset="-78"/>
                <a:sym typeface="Wingdings" pitchFamily="2" charset="2"/>
              </a:rPr>
              <a:t>/PT</a:t>
            </a:r>
          </a:p>
          <a:p>
            <a:pPr marL="185738" indent="-185738">
              <a:spcBef>
                <a:spcPct val="25000"/>
              </a:spcBef>
              <a:buFontTx/>
              <a:buChar char="•"/>
              <a:defRPr/>
            </a:pPr>
            <a:r>
              <a:rPr lang="en-US" sz="2000" b="1" dirty="0">
                <a:latin typeface="Agency FB" panose="020B0503020202020204" pitchFamily="34" charset="0"/>
                <a:cs typeface="Andalus" panose="02020603050405020304" pitchFamily="18" charset="-78"/>
                <a:sym typeface="Wingdings" pitchFamily="2" charset="2"/>
              </a:rPr>
              <a:t>Bahasa Indonesia </a:t>
            </a:r>
            <a:r>
              <a:rPr lang="en-US" sz="2000" b="1" dirty="0" err="1">
                <a:latin typeface="Agency FB" panose="020B0503020202020204" pitchFamily="34" charset="0"/>
                <a:cs typeface="Andalus" panose="02020603050405020304" pitchFamily="18" charset="-78"/>
                <a:sym typeface="Wingdings" pitchFamily="2" charset="2"/>
              </a:rPr>
              <a:t>dan</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atau</a:t>
            </a:r>
            <a:r>
              <a:rPr lang="en-US" sz="2000" b="1" dirty="0">
                <a:latin typeface="Agency FB" panose="020B0503020202020204" pitchFamily="34" charset="0"/>
                <a:cs typeface="Andalus" panose="02020603050405020304" pitchFamily="18" charset="-78"/>
                <a:sym typeface="Wingdings" pitchFamily="2" charset="2"/>
              </a:rPr>
              <a:t> Bahasa </a:t>
            </a:r>
            <a:r>
              <a:rPr lang="en-US" sz="2000" b="1" dirty="0" err="1">
                <a:latin typeface="Agency FB" panose="020B0503020202020204" pitchFamily="34" charset="0"/>
                <a:cs typeface="Andalus" panose="02020603050405020304" pitchFamily="18" charset="-78"/>
                <a:sym typeface="Wingdings" pitchFamily="2" charset="2"/>
              </a:rPr>
              <a:t>Inggris</a:t>
            </a:r>
            <a:r>
              <a:rPr lang="id-ID" sz="2000" b="1" dirty="0">
                <a:latin typeface="Agency FB" panose="020B0503020202020204" pitchFamily="34" charset="0"/>
                <a:cs typeface="Andalus" panose="02020603050405020304" pitchFamily="18" charset="-78"/>
                <a:sym typeface="Wingdings" pitchFamily="2" charset="2"/>
              </a:rPr>
              <a:t> </a:t>
            </a:r>
          </a:p>
          <a:p>
            <a:pPr marL="185738" indent="-185738">
              <a:spcBef>
                <a:spcPct val="25000"/>
              </a:spcBef>
              <a:buFontTx/>
              <a:buChar char="•"/>
              <a:defRPr/>
            </a:pPr>
            <a:r>
              <a:rPr lang="id-ID" sz="2000" b="1" dirty="0">
                <a:latin typeface="Agency FB" panose="020B0503020202020204" pitchFamily="34" charset="0"/>
                <a:cs typeface="Andalus" panose="02020603050405020304" pitchFamily="18" charset="-78"/>
                <a:sym typeface="Wingdings" pitchFamily="2" charset="2"/>
              </a:rPr>
              <a:t>Memuat karya ilmiah dari penulis yang berasal dari minimal dua institusi berbeda</a:t>
            </a:r>
            <a:endParaRPr lang="en-US" sz="2000" b="1" dirty="0">
              <a:latin typeface="Agency FB" panose="020B0503020202020204" pitchFamily="34" charset="0"/>
              <a:cs typeface="Andalus" panose="02020603050405020304" pitchFamily="18" charset="-78"/>
              <a:sym typeface="Wingdings" pitchFamily="2" charset="2"/>
            </a:endParaRPr>
          </a:p>
          <a:p>
            <a:pPr marL="185738" indent="-185738">
              <a:spcBef>
                <a:spcPct val="25000"/>
              </a:spcBef>
              <a:buFontTx/>
              <a:buChar char="•"/>
              <a:defRPr/>
            </a:pPr>
            <a:r>
              <a:rPr lang="en-US" sz="2000" b="1" dirty="0" err="1">
                <a:latin typeface="Agency FB" panose="020B0503020202020204" pitchFamily="34" charset="0"/>
                <a:cs typeface="Andalus" panose="02020603050405020304" pitchFamily="18" charset="-78"/>
                <a:sym typeface="Wingdings" pitchFamily="2" charset="2"/>
              </a:rPr>
              <a:t>Dewan</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Redaksi</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terdiri</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dari</a:t>
            </a:r>
            <a:r>
              <a:rPr lang="en-US" sz="2000" b="1" dirty="0">
                <a:latin typeface="Agency FB" panose="020B0503020202020204" pitchFamily="34" charset="0"/>
                <a:cs typeface="Andalus" panose="02020603050405020304" pitchFamily="18" charset="-78"/>
                <a:sym typeface="Wingdings" pitchFamily="2" charset="2"/>
              </a:rPr>
              <a:t> para </a:t>
            </a:r>
            <a:r>
              <a:rPr lang="en-US" sz="2000" b="1" dirty="0" err="1">
                <a:latin typeface="Agency FB" panose="020B0503020202020204" pitchFamily="34" charset="0"/>
                <a:cs typeface="Andalus" panose="02020603050405020304" pitchFamily="18" charset="-78"/>
                <a:sym typeface="Wingdings" pitchFamily="2" charset="2"/>
              </a:rPr>
              <a:t>akhli</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dalam</a:t>
            </a:r>
            <a:r>
              <a:rPr lang="en-US"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bidangnya</a:t>
            </a:r>
            <a:r>
              <a:rPr lang="id-ID" sz="2000" b="1" dirty="0">
                <a:latin typeface="Agency FB" panose="020B0503020202020204" pitchFamily="34" charset="0"/>
                <a:cs typeface="Andalus" panose="02020603050405020304" pitchFamily="18" charset="-78"/>
                <a:sym typeface="Wingdings" pitchFamily="2" charset="2"/>
              </a:rPr>
              <a:t> dan berasal dari minimal dua institusi berbeda</a:t>
            </a:r>
            <a:endParaRPr lang="en-US" sz="2000" b="1" dirty="0">
              <a:latin typeface="Agency FB" panose="020B0503020202020204" pitchFamily="34" charset="0"/>
              <a:cs typeface="Andalus" panose="02020603050405020304" pitchFamily="18" charset="-78"/>
              <a:sym typeface="Wingdings" pitchFamily="2" charset="2"/>
            </a:endParaRPr>
          </a:p>
          <a:p>
            <a:pPr>
              <a:spcBef>
                <a:spcPct val="25000"/>
              </a:spcBef>
              <a:buFontTx/>
              <a:buChar char="•"/>
              <a:defRPr/>
            </a:pPr>
            <a:r>
              <a:rPr lang="en-US" sz="2000" b="1" dirty="0">
                <a:latin typeface="Agency FB" panose="020B0503020202020204" pitchFamily="34" charset="0"/>
                <a:cs typeface="Andalus" panose="02020603050405020304" pitchFamily="18" charset="-78"/>
                <a:sym typeface="Wingdings" pitchFamily="2" charset="2"/>
              </a:rPr>
              <a:t> </a:t>
            </a:r>
            <a:r>
              <a:rPr lang="id-ID" sz="2000" b="1" dirty="0">
                <a:latin typeface="Agency FB" panose="020B0503020202020204" pitchFamily="34" charset="0"/>
                <a:cs typeface="Andalus" panose="02020603050405020304" pitchFamily="18" charset="-78"/>
                <a:sym typeface="Wingdings" pitchFamily="2" charset="2"/>
              </a:rPr>
              <a:t> </a:t>
            </a:r>
            <a:r>
              <a:rPr lang="en-US" sz="2000" b="1" dirty="0" err="1">
                <a:latin typeface="Agency FB" panose="020B0503020202020204" pitchFamily="34" charset="0"/>
                <a:cs typeface="Andalus" panose="02020603050405020304" pitchFamily="18" charset="-78"/>
                <a:sym typeface="Wingdings" pitchFamily="2" charset="2"/>
              </a:rPr>
              <a:t>Memiliki</a:t>
            </a:r>
            <a:r>
              <a:rPr lang="en-US" sz="2000" b="1" dirty="0">
                <a:latin typeface="Agency FB" panose="020B0503020202020204" pitchFamily="34" charset="0"/>
                <a:cs typeface="Andalus" panose="02020603050405020304" pitchFamily="18" charset="-78"/>
                <a:sym typeface="Wingdings" pitchFamily="2" charset="2"/>
              </a:rPr>
              <a:t> ISSN.</a:t>
            </a:r>
            <a:endParaRPr lang="en-US" sz="2000" b="1" dirty="0">
              <a:latin typeface="Agency FB" panose="020B0503020202020204" pitchFamily="34" charset="0"/>
              <a:cs typeface="Andalus" panose="02020603050405020304" pitchFamily="18" charset="-78"/>
            </a:endParaRPr>
          </a:p>
        </p:txBody>
      </p:sp>
    </p:spTree>
  </p:cSld>
  <p:clrMapOvr>
    <a:masterClrMapping/>
  </p:clrMapOvr>
  <p:transition spd="slow">
    <p:cov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Slide Number Placeholder 1"/>
          <p:cNvSpPr>
            <a:spLocks noGrp="1"/>
          </p:cNvSpPr>
          <p:nvPr>
            <p:ph type="sldNum" sz="quarter" idx="12"/>
          </p:nvPr>
        </p:nvSpPr>
        <p:spPr>
          <a:noFill/>
          <a:ln>
            <a:miter lim="800000"/>
            <a:headEnd/>
            <a:tailEnd/>
          </a:ln>
        </p:spPr>
        <p:txBody>
          <a:bodyPr/>
          <a:lstStyle/>
          <a:p>
            <a:fld id="{418F5032-F804-426F-9577-E21D5AACE810}" type="slidenum">
              <a:rPr lang="en-US" altLang="en-US" sz="1200" smtClean="0">
                <a:solidFill>
                  <a:srgbClr val="898989"/>
                </a:solidFill>
                <a:latin typeface="Verdana" pitchFamily="34" charset="0"/>
              </a:rPr>
              <a:pPr/>
              <a:t>43</a:t>
            </a:fld>
            <a:endParaRPr lang="en-US" altLang="en-US" sz="1200" smtClean="0">
              <a:solidFill>
                <a:srgbClr val="898989"/>
              </a:solidFill>
              <a:latin typeface="Verdana" pitchFamily="34" charset="0"/>
            </a:endParaRPr>
          </a:p>
        </p:txBody>
      </p:sp>
      <p:sp>
        <p:nvSpPr>
          <p:cNvPr id="3" name="Rectangle 2"/>
          <p:cNvSpPr/>
          <p:nvPr/>
        </p:nvSpPr>
        <p:spPr>
          <a:xfrm>
            <a:off x="827088" y="765175"/>
            <a:ext cx="7859712" cy="5240338"/>
          </a:xfrm>
          <a:prstGeom prst="rect">
            <a:avLst/>
          </a:prstGeom>
          <a:noFill/>
        </p:spPr>
        <p:txBody>
          <a:bodyPr>
            <a:spAutoFit/>
          </a:bodyPr>
          <a:lstStyle/>
          <a:p>
            <a:pPr>
              <a:spcBef>
                <a:spcPct val="50000"/>
              </a:spcBef>
              <a:defRPr/>
            </a:pPr>
            <a:r>
              <a:rPr lang="id-ID" sz="2400" b="1" dirty="0">
                <a:solidFill>
                  <a:srgbClr val="FF0000"/>
                </a:solidFill>
                <a:latin typeface="Agency FB" panose="020B0503020202020204" pitchFamily="34" charset="0"/>
              </a:rPr>
              <a:t>Jurnal</a:t>
            </a:r>
            <a:r>
              <a:rPr lang="en-US" sz="2400" b="1" dirty="0">
                <a:solidFill>
                  <a:srgbClr val="FF0000"/>
                </a:solidFill>
                <a:latin typeface="Agency FB" panose="020B0503020202020204" pitchFamily="34" charset="0"/>
              </a:rPr>
              <a:t> </a:t>
            </a:r>
            <a:r>
              <a:rPr lang="en-US" sz="2400" b="1" dirty="0" err="1">
                <a:solidFill>
                  <a:srgbClr val="FF0000"/>
                </a:solidFill>
                <a:latin typeface="Agency FB" panose="020B0503020202020204" pitchFamily="34" charset="0"/>
              </a:rPr>
              <a:t>Ilmiah</a:t>
            </a:r>
            <a:r>
              <a:rPr lang="en-US" sz="2400" b="1" dirty="0">
                <a:solidFill>
                  <a:srgbClr val="FF0000"/>
                </a:solidFill>
                <a:latin typeface="Agency FB" panose="020B0503020202020204" pitchFamily="34" charset="0"/>
              </a:rPr>
              <a:t> </a:t>
            </a:r>
            <a:r>
              <a:rPr lang="en-US" sz="2400" b="1" dirty="0" err="1">
                <a:solidFill>
                  <a:srgbClr val="FF0000"/>
                </a:solidFill>
                <a:latin typeface="Agency FB" panose="020B0503020202020204" pitchFamily="34" charset="0"/>
              </a:rPr>
              <a:t>Nasional</a:t>
            </a:r>
            <a:r>
              <a:rPr lang="id-ID" sz="2400" b="1" dirty="0">
                <a:solidFill>
                  <a:srgbClr val="FF0000"/>
                </a:solidFill>
                <a:latin typeface="Agency FB" panose="020B0503020202020204" pitchFamily="34" charset="0"/>
              </a:rPr>
              <a:t>.........</a:t>
            </a:r>
          </a:p>
          <a:p>
            <a:pPr>
              <a:spcBef>
                <a:spcPct val="25000"/>
              </a:spcBef>
              <a:buFontTx/>
              <a:buChar char="•"/>
              <a:defRPr/>
            </a:pPr>
            <a:r>
              <a:rPr lang="en-US" b="1" dirty="0">
                <a:latin typeface="Arial" pitchFamily="34" charset="0"/>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Diedarkan</a:t>
            </a: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secara</a:t>
            </a: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Nasional</a:t>
            </a:r>
            <a:endParaRPr lang="en-US" b="1" dirty="0">
              <a:latin typeface="Agency FB" panose="020B0503020202020204" pitchFamily="34" charset="0"/>
              <a:cs typeface="Andalus" panose="02020603050405020304" pitchFamily="18" charset="-78"/>
              <a:sym typeface="Wingdings" pitchFamily="2" charset="2"/>
            </a:endParaRPr>
          </a:p>
          <a:p>
            <a:pPr>
              <a:spcBef>
                <a:spcPct val="25000"/>
              </a:spcBef>
              <a:buFontTx/>
              <a:buChar char="•"/>
              <a:defRPr/>
            </a:pP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Terakreditasi</a:t>
            </a:r>
            <a:r>
              <a:rPr lang="en-US" b="1" dirty="0">
                <a:latin typeface="Agency FB" panose="020B0503020202020204" pitchFamily="34" charset="0"/>
                <a:cs typeface="Andalus" panose="02020603050405020304" pitchFamily="18" charset="-78"/>
                <a:sym typeface="Wingdings" pitchFamily="2" charset="2"/>
              </a:rPr>
              <a:t> DIKTI </a:t>
            </a:r>
            <a:r>
              <a:rPr lang="en-US" b="1" dirty="0" err="1">
                <a:latin typeface="Agency FB" panose="020B0503020202020204" pitchFamily="34" charset="0"/>
                <a:cs typeface="Andalus" panose="02020603050405020304" pitchFamily="18" charset="-78"/>
                <a:sym typeface="Wingdings" pitchFamily="2" charset="2"/>
              </a:rPr>
              <a:t>atau</a:t>
            </a:r>
            <a:endParaRPr lang="en-US" b="1" dirty="0">
              <a:latin typeface="Agency FB" panose="020B0503020202020204" pitchFamily="34" charset="0"/>
              <a:cs typeface="Andalus" panose="02020603050405020304" pitchFamily="18" charset="-78"/>
              <a:sym typeface="Wingdings" pitchFamily="2" charset="2"/>
            </a:endParaRPr>
          </a:p>
          <a:p>
            <a:pPr>
              <a:spcBef>
                <a:spcPct val="25000"/>
              </a:spcBef>
              <a:buFontTx/>
              <a:buChar char="•"/>
              <a:defRPr/>
            </a:pPr>
            <a:r>
              <a:rPr lang="id-ID"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Tidak</a:t>
            </a: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terakreditasi</a:t>
            </a:r>
            <a:r>
              <a:rPr lang="en-US" b="1" dirty="0">
                <a:latin typeface="Agency FB" panose="020B0503020202020204" pitchFamily="34" charset="0"/>
                <a:cs typeface="Andalus" panose="02020603050405020304" pitchFamily="18" charset="-78"/>
                <a:sym typeface="Wingdings" pitchFamily="2" charset="2"/>
              </a:rPr>
              <a:t> DIKTI</a:t>
            </a:r>
            <a:r>
              <a:rPr lang="id-ID" b="1" dirty="0">
                <a:latin typeface="Agency FB" panose="020B0503020202020204" pitchFamily="34" charset="0"/>
                <a:cs typeface="Andalus" panose="02020603050405020304" pitchFamily="18" charset="-78"/>
                <a:sym typeface="Wingdings" pitchFamily="2" charset="2"/>
              </a:rPr>
              <a:t>, atau </a:t>
            </a:r>
          </a:p>
          <a:p>
            <a:pPr>
              <a:spcBef>
                <a:spcPct val="25000"/>
              </a:spcBef>
              <a:buFontTx/>
              <a:buChar char="•"/>
              <a:defRPr/>
            </a:pPr>
            <a:r>
              <a:rPr lang="id-ID" b="1" dirty="0">
                <a:latin typeface="Agency FB" panose="020B0503020202020204" pitchFamily="34" charset="0"/>
                <a:cs typeface="Andalus" panose="02020603050405020304" pitchFamily="18" charset="-78"/>
                <a:sym typeface="Wingdings" pitchFamily="2" charset="2"/>
              </a:rPr>
              <a:t> Tidak ter</a:t>
            </a:r>
            <a:r>
              <a:rPr lang="en-US" b="1" dirty="0">
                <a:latin typeface="Agency FB" panose="020B0503020202020204" pitchFamily="34" charset="0"/>
                <a:cs typeface="Andalus" panose="02020603050405020304" pitchFamily="18" charset="-78"/>
                <a:sym typeface="Wingdings" pitchFamily="2" charset="2"/>
              </a:rPr>
              <a:t>k</a:t>
            </a:r>
            <a:r>
              <a:rPr lang="id-ID" b="1" dirty="0">
                <a:latin typeface="Agency FB" panose="020B0503020202020204" pitchFamily="34" charset="0"/>
                <a:cs typeface="Andalus" panose="02020603050405020304" pitchFamily="18" charset="-78"/>
                <a:sym typeface="Wingdings" pitchFamily="2" charset="2"/>
              </a:rPr>
              <a:t>reditasi tapi ter </a:t>
            </a:r>
            <a:r>
              <a:rPr lang="id-ID" b="1" dirty="0">
                <a:solidFill>
                  <a:srgbClr val="FF0080"/>
                </a:solidFill>
                <a:latin typeface="Agency FB" panose="020B0503020202020204" pitchFamily="34" charset="0"/>
                <a:cs typeface="Andalus" panose="02020603050405020304" pitchFamily="18" charset="-78"/>
                <a:sym typeface="Wingdings" pitchFamily="2" charset="2"/>
              </a:rPr>
              <a:t>Indeks</a:t>
            </a:r>
            <a:r>
              <a:rPr lang="id-ID" b="1" dirty="0">
                <a:latin typeface="Agency FB" panose="020B0503020202020204" pitchFamily="34" charset="0"/>
                <a:cs typeface="Andalus" panose="02020603050405020304" pitchFamily="18" charset="-78"/>
                <a:sym typeface="Wingdings" pitchFamily="2" charset="2"/>
              </a:rPr>
              <a:t> oleh </a:t>
            </a:r>
            <a:r>
              <a:rPr lang="id-ID" b="1" i="1" dirty="0">
                <a:solidFill>
                  <a:srgbClr val="FF0000"/>
                </a:solidFill>
                <a:latin typeface="Agency FB" panose="020B0503020202020204" pitchFamily="34" charset="0"/>
                <a:cs typeface="Andalus" panose="02020603050405020304" pitchFamily="18" charset="-78"/>
                <a:sym typeface="Wingdings" pitchFamily="2" charset="2"/>
              </a:rPr>
              <a:t>DOAJ (Directory of Open Acces Journal)</a:t>
            </a:r>
          </a:p>
          <a:p>
            <a:pPr>
              <a:spcBef>
                <a:spcPct val="25000"/>
              </a:spcBef>
              <a:defRPr/>
            </a:pPr>
            <a:endParaRPr lang="id-ID" b="1" i="1" dirty="0">
              <a:solidFill>
                <a:srgbClr val="FF0000"/>
              </a:solidFill>
              <a:latin typeface="Agency FB" panose="020B0503020202020204" pitchFamily="34" charset="0"/>
              <a:cs typeface="Andalus" panose="02020603050405020304" pitchFamily="18" charset="-78"/>
              <a:sym typeface="Wingdings" pitchFamily="2" charset="2"/>
            </a:endParaRPr>
          </a:p>
          <a:p>
            <a:pPr marL="85725" indent="-85725">
              <a:spcBef>
                <a:spcPct val="25000"/>
              </a:spcBef>
              <a:buFontTx/>
              <a:buChar char="•"/>
              <a:defRPr/>
            </a:pPr>
            <a:r>
              <a:rPr lang="id-ID"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Nilai</a:t>
            </a: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Angka</a:t>
            </a: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Kreditnya</a:t>
            </a:r>
            <a:r>
              <a:rPr lang="en-US" b="1" dirty="0">
                <a:latin typeface="Agency FB" panose="020B0503020202020204" pitchFamily="34" charset="0"/>
                <a:cs typeface="Andalus" panose="02020603050405020304" pitchFamily="18" charset="-78"/>
                <a:sym typeface="Wingdings" pitchFamily="2" charset="2"/>
              </a:rPr>
              <a:t> : </a:t>
            </a:r>
          </a:p>
          <a:p>
            <a:pPr>
              <a:spcBef>
                <a:spcPct val="25000"/>
              </a:spcBef>
              <a:defRPr/>
            </a:pPr>
            <a:r>
              <a:rPr lang="en-US" b="1" dirty="0">
                <a:latin typeface="Agency FB" panose="020B0503020202020204" pitchFamily="34" charset="0"/>
                <a:cs typeface="Andalus" panose="02020603050405020304" pitchFamily="18" charset="-78"/>
                <a:sym typeface="Wingdings" pitchFamily="2" charset="2"/>
              </a:rPr>
              <a:t>	  </a:t>
            </a:r>
            <a:r>
              <a:rPr lang="id-ID"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Terakreditasi</a:t>
            </a:r>
            <a:r>
              <a:rPr lang="id-ID" b="1" dirty="0">
                <a:latin typeface="Agency FB" panose="020B0503020202020204" pitchFamily="34" charset="0"/>
                <a:cs typeface="Andalus" panose="02020603050405020304" pitchFamily="18" charset="-78"/>
                <a:sym typeface="Wingdings" pitchFamily="2" charset="2"/>
              </a:rPr>
              <a:t>           </a:t>
            </a:r>
            <a:r>
              <a:rPr lang="en-US" b="1" dirty="0">
                <a:latin typeface="Agency FB" panose="020B0503020202020204" pitchFamily="34" charset="0"/>
                <a:cs typeface="Andalus" panose="02020603050405020304" pitchFamily="18" charset="-78"/>
                <a:sym typeface="Wingdings" pitchFamily="2" charset="2"/>
              </a:rPr>
              <a:t>                                     </a:t>
            </a:r>
            <a:r>
              <a:rPr lang="id-ID" b="1" dirty="0">
                <a:latin typeface="Agency FB" panose="020B0503020202020204" pitchFamily="34" charset="0"/>
                <a:cs typeface="Andalus" panose="02020603050405020304" pitchFamily="18" charset="-78"/>
                <a:sym typeface="Wingdings" pitchFamily="2" charset="2"/>
              </a:rPr>
              <a:t>  </a:t>
            </a:r>
            <a:r>
              <a:rPr lang="en-US" b="1" dirty="0">
                <a:solidFill>
                  <a:srgbClr val="FF0000"/>
                </a:solidFill>
                <a:latin typeface="Agency FB" panose="020B0503020202020204" pitchFamily="34" charset="0"/>
                <a:cs typeface="Andalus" panose="02020603050405020304" pitchFamily="18" charset="-78"/>
                <a:sym typeface="Wingdings" pitchFamily="2" charset="2"/>
              </a:rPr>
              <a:t></a:t>
            </a:r>
            <a:r>
              <a:rPr lang="en-US" b="1" dirty="0">
                <a:latin typeface="Agency FB" panose="020B0503020202020204" pitchFamily="34" charset="0"/>
                <a:cs typeface="Andalus" panose="02020603050405020304" pitchFamily="18" charset="-78"/>
                <a:sym typeface="Wingdings" pitchFamily="2" charset="2"/>
              </a:rPr>
              <a:t> 25</a:t>
            </a:r>
            <a:endParaRPr lang="id-ID" b="1" dirty="0">
              <a:latin typeface="Agency FB" panose="020B0503020202020204" pitchFamily="34" charset="0"/>
              <a:cs typeface="Andalus" panose="02020603050405020304" pitchFamily="18" charset="-78"/>
              <a:sym typeface="Wingdings" pitchFamily="2" charset="2"/>
            </a:endParaRPr>
          </a:p>
          <a:p>
            <a:pPr marL="85725" indent="-85725">
              <a:spcBef>
                <a:spcPct val="25000"/>
              </a:spcBef>
              <a:defRPr/>
            </a:pPr>
            <a:r>
              <a:rPr lang="id-ID"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Tidak</a:t>
            </a: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terakreditasi</a:t>
            </a: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tetapi</a:t>
            </a:r>
            <a:r>
              <a:rPr lang="en-US" b="1" dirty="0">
                <a:latin typeface="Agency FB" panose="020B0503020202020204" pitchFamily="34" charset="0"/>
                <a:cs typeface="Andalus" panose="02020603050405020304" pitchFamily="18" charset="-78"/>
                <a:sym typeface="Wingdings" pitchFamily="2" charset="2"/>
              </a:rPr>
              <a:t> </a:t>
            </a:r>
            <a:r>
              <a:rPr lang="id-ID" b="1" dirty="0">
                <a:latin typeface="Agency FB" panose="020B0503020202020204" pitchFamily="34" charset="0"/>
                <a:cs typeface="Andalus" panose="02020603050405020304" pitchFamily="18" charset="-78"/>
                <a:sym typeface="Wingdings" pitchFamily="2" charset="2"/>
              </a:rPr>
              <a:t>Terindeks DOAJ   </a:t>
            </a:r>
            <a:r>
              <a:rPr lang="en-US" b="1" dirty="0">
                <a:solidFill>
                  <a:srgbClr val="FF0000"/>
                </a:solidFill>
                <a:latin typeface="Agency FB" panose="020B0503020202020204" pitchFamily="34" charset="0"/>
                <a:cs typeface="Andalus" panose="02020603050405020304" pitchFamily="18" charset="-78"/>
                <a:sym typeface="Wingdings" pitchFamily="2" charset="2"/>
              </a:rPr>
              <a:t></a:t>
            </a:r>
            <a:r>
              <a:rPr lang="en-US" b="1" dirty="0">
                <a:latin typeface="Agency FB" panose="020B0503020202020204" pitchFamily="34" charset="0"/>
                <a:cs typeface="Andalus" panose="02020603050405020304" pitchFamily="18" charset="-78"/>
                <a:sym typeface="Wingdings" pitchFamily="2" charset="2"/>
              </a:rPr>
              <a:t> </a:t>
            </a:r>
            <a:r>
              <a:rPr lang="id-ID" b="1" dirty="0">
                <a:latin typeface="Agency FB" panose="020B0503020202020204" pitchFamily="34" charset="0"/>
                <a:cs typeface="Andalus" panose="02020603050405020304" pitchFamily="18" charset="-78"/>
                <a:sym typeface="Wingdings" pitchFamily="2" charset="2"/>
              </a:rPr>
              <a:t>1</a:t>
            </a:r>
            <a:r>
              <a:rPr lang="en-US" b="1" dirty="0">
                <a:latin typeface="Agency FB" panose="020B0503020202020204" pitchFamily="34" charset="0"/>
                <a:cs typeface="Andalus" panose="02020603050405020304" pitchFamily="18" charset="-78"/>
                <a:sym typeface="Wingdings" pitchFamily="2" charset="2"/>
              </a:rPr>
              <a:t>5</a:t>
            </a:r>
            <a:r>
              <a:rPr lang="id-ID" b="1" dirty="0">
                <a:latin typeface="Agency FB" panose="020B0503020202020204" pitchFamily="34" charset="0"/>
                <a:cs typeface="Andalus" panose="02020603050405020304" pitchFamily="18" charset="-78"/>
                <a:sym typeface="Wingdings" pitchFamily="2" charset="2"/>
              </a:rPr>
              <a:t> (ditulis dalam bahasa indonesia) </a:t>
            </a:r>
            <a:endParaRPr lang="en-US" b="1" dirty="0">
              <a:latin typeface="Agency FB" panose="020B0503020202020204" pitchFamily="34" charset="0"/>
              <a:cs typeface="Andalus" panose="02020603050405020304" pitchFamily="18" charset="-78"/>
              <a:sym typeface="Wingdings" pitchFamily="2" charset="2"/>
            </a:endParaRPr>
          </a:p>
          <a:p>
            <a:pPr marL="85725" indent="-85725">
              <a:spcBef>
                <a:spcPct val="25000"/>
              </a:spcBef>
              <a:defRPr/>
            </a:pP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Tidak</a:t>
            </a: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terakreditasi</a:t>
            </a: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tetapi</a:t>
            </a:r>
            <a:r>
              <a:rPr lang="en-US" b="1" dirty="0">
                <a:latin typeface="Agency FB" panose="020B0503020202020204" pitchFamily="34" charset="0"/>
                <a:cs typeface="Andalus" panose="02020603050405020304" pitchFamily="18" charset="-78"/>
                <a:sym typeface="Wingdings" pitchFamily="2" charset="2"/>
              </a:rPr>
              <a:t> </a:t>
            </a:r>
            <a:r>
              <a:rPr lang="id-ID" b="1" dirty="0">
                <a:latin typeface="Agency FB" panose="020B0503020202020204" pitchFamily="34" charset="0"/>
                <a:cs typeface="Andalus" panose="02020603050405020304" pitchFamily="18" charset="-78"/>
                <a:sym typeface="Wingdings" pitchFamily="2" charset="2"/>
              </a:rPr>
              <a:t>Terindeks DOAJ   </a:t>
            </a:r>
            <a:r>
              <a:rPr lang="en-US" b="1" dirty="0">
                <a:solidFill>
                  <a:srgbClr val="FF0000"/>
                </a:solidFill>
                <a:latin typeface="Agency FB" panose="020B0503020202020204" pitchFamily="34" charset="0"/>
                <a:cs typeface="Andalus" panose="02020603050405020304" pitchFamily="18" charset="-78"/>
                <a:sym typeface="Wingdings" pitchFamily="2" charset="2"/>
              </a:rPr>
              <a:t></a:t>
            </a:r>
            <a:r>
              <a:rPr lang="en-US" b="1" dirty="0">
                <a:latin typeface="Agency FB" panose="020B0503020202020204" pitchFamily="34" charset="0"/>
                <a:cs typeface="Andalus" panose="02020603050405020304" pitchFamily="18" charset="-78"/>
                <a:sym typeface="Wingdings" pitchFamily="2" charset="2"/>
              </a:rPr>
              <a:t> </a:t>
            </a:r>
            <a:r>
              <a:rPr lang="id-ID" b="1" dirty="0">
                <a:latin typeface="Agency FB" panose="020B0503020202020204" pitchFamily="34" charset="0"/>
                <a:cs typeface="Andalus" panose="02020603050405020304" pitchFamily="18" charset="-78"/>
                <a:sym typeface="Wingdings" pitchFamily="2" charset="2"/>
              </a:rPr>
              <a:t>20 (ditulis dalam bahasa inggris)	    </a:t>
            </a:r>
            <a:r>
              <a:rPr lang="en-US" b="1" dirty="0" err="1">
                <a:latin typeface="Agency FB" panose="020B0503020202020204" pitchFamily="34" charset="0"/>
                <a:cs typeface="Andalus" panose="02020603050405020304" pitchFamily="18" charset="-78"/>
                <a:sym typeface="Wingdings" pitchFamily="2" charset="2"/>
              </a:rPr>
              <a:t>Tidak</a:t>
            </a:r>
            <a:r>
              <a:rPr lang="en-US"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Terakreditasi</a:t>
            </a:r>
            <a:r>
              <a:rPr lang="id-ID" b="1" dirty="0">
                <a:latin typeface="Agency FB" panose="020B0503020202020204" pitchFamily="34" charset="0"/>
                <a:cs typeface="Andalus" panose="02020603050405020304" pitchFamily="18" charset="-78"/>
                <a:sym typeface="Wingdings" pitchFamily="2" charset="2"/>
              </a:rPr>
              <a:t>   </a:t>
            </a:r>
            <a:r>
              <a:rPr lang="en-US" b="1" dirty="0">
                <a:latin typeface="Agency FB" panose="020B0503020202020204" pitchFamily="34" charset="0"/>
                <a:cs typeface="Andalus" panose="02020603050405020304" pitchFamily="18" charset="-78"/>
                <a:sym typeface="Wingdings" pitchFamily="2" charset="2"/>
              </a:rPr>
              <a:t>                                     </a:t>
            </a:r>
            <a:r>
              <a:rPr lang="en-US" b="1" dirty="0">
                <a:solidFill>
                  <a:srgbClr val="FF0000"/>
                </a:solidFill>
                <a:latin typeface="Agency FB" panose="020B0503020202020204" pitchFamily="34" charset="0"/>
                <a:cs typeface="Andalus" panose="02020603050405020304" pitchFamily="18" charset="-78"/>
                <a:sym typeface="Wingdings" pitchFamily="2" charset="2"/>
              </a:rPr>
              <a:t></a:t>
            </a:r>
            <a:r>
              <a:rPr lang="en-US" b="1" dirty="0">
                <a:latin typeface="Agency FB" panose="020B0503020202020204" pitchFamily="34" charset="0"/>
                <a:cs typeface="Andalus" panose="02020603050405020304" pitchFamily="18" charset="-78"/>
                <a:sym typeface="Wingdings" pitchFamily="2" charset="2"/>
              </a:rPr>
              <a:t> 10</a:t>
            </a:r>
            <a:r>
              <a:rPr lang="id-ID" b="1" dirty="0">
                <a:latin typeface="Agency FB" panose="020B0503020202020204" pitchFamily="34" charset="0"/>
                <a:cs typeface="Andalus" panose="02020603050405020304" pitchFamily="18" charset="-78"/>
                <a:sym typeface="Wingdings" pitchFamily="2" charset="2"/>
              </a:rPr>
              <a:t> (maksimal 25% A.K yang </a:t>
            </a:r>
            <a:endParaRPr lang="en-US" b="1" dirty="0">
              <a:latin typeface="Agency FB" panose="020B0503020202020204" pitchFamily="34" charset="0"/>
              <a:cs typeface="Andalus" panose="02020603050405020304" pitchFamily="18" charset="-78"/>
              <a:sym typeface="Wingdings" pitchFamily="2" charset="2"/>
            </a:endParaRPr>
          </a:p>
          <a:p>
            <a:pPr marL="85725" indent="-85725">
              <a:spcBef>
                <a:spcPct val="25000"/>
              </a:spcBef>
              <a:defRPr/>
            </a:pPr>
            <a:r>
              <a:rPr lang="en-US" b="1" dirty="0">
                <a:latin typeface="Agency FB" panose="020B0503020202020204" pitchFamily="34" charset="0"/>
                <a:cs typeface="Andalus" panose="02020603050405020304" pitchFamily="18" charset="-78"/>
                <a:sym typeface="Wingdings" pitchFamily="2" charset="2"/>
              </a:rPr>
              <a:t>						    </a:t>
            </a:r>
            <a:r>
              <a:rPr lang="id-ID" b="1" dirty="0">
                <a:latin typeface="Agency FB" panose="020B0503020202020204" pitchFamily="34" charset="0"/>
                <a:cs typeface="Andalus" panose="02020603050405020304" pitchFamily="18" charset="-78"/>
                <a:sym typeface="Wingdings" pitchFamily="2" charset="2"/>
              </a:rPr>
              <a:t>diperlukan untuk profesor)</a:t>
            </a:r>
          </a:p>
          <a:p>
            <a:pPr marL="85725" indent="-85725">
              <a:spcBef>
                <a:spcPct val="25000"/>
              </a:spcBef>
              <a:buFontTx/>
              <a:buChar char="•"/>
              <a:defRPr/>
            </a:pPr>
            <a:r>
              <a:rPr lang="id-ID" b="1" dirty="0">
                <a:latin typeface="Agency FB" panose="020B0503020202020204" pitchFamily="34" charset="0"/>
                <a:cs typeface="Andalus" panose="02020603050405020304" pitchFamily="18" charset="-78"/>
                <a:sym typeface="Wingdings" pitchFamily="2" charset="2"/>
              </a:rPr>
              <a:t> Dapat ditelusuri secara </a:t>
            </a:r>
            <a:r>
              <a:rPr lang="id-ID" b="1" dirty="0">
                <a:solidFill>
                  <a:srgbClr val="FF0080"/>
                </a:solidFill>
                <a:latin typeface="Agency FB" panose="020B0503020202020204" pitchFamily="34" charset="0"/>
                <a:cs typeface="Andalus" panose="02020603050405020304" pitchFamily="18" charset="-78"/>
                <a:sym typeface="Wingdings" pitchFamily="2" charset="2"/>
              </a:rPr>
              <a:t>“On-line” (jurnal ber “web-site”/ direpositori di laman resmi PT)</a:t>
            </a:r>
          </a:p>
          <a:p>
            <a:pPr>
              <a:spcBef>
                <a:spcPct val="25000"/>
              </a:spcBef>
              <a:buFontTx/>
              <a:buChar char="•"/>
              <a:defRPr/>
            </a:pPr>
            <a:r>
              <a:rPr lang="en-US" b="1" dirty="0">
                <a:latin typeface="Agency FB" panose="020B0503020202020204" pitchFamily="34" charset="0"/>
                <a:cs typeface="Andalus" panose="02020603050405020304" pitchFamily="18" charset="-78"/>
                <a:sym typeface="Wingdings" pitchFamily="2" charset="2"/>
              </a:rPr>
              <a:t> Batas </a:t>
            </a:r>
            <a:r>
              <a:rPr lang="en-US" b="1" dirty="0" err="1">
                <a:latin typeface="Agency FB" panose="020B0503020202020204" pitchFamily="34" charset="0"/>
                <a:cs typeface="Andalus" panose="02020603050405020304" pitchFamily="18" charset="-78"/>
                <a:sym typeface="Wingdings" pitchFamily="2" charset="2"/>
              </a:rPr>
              <a:t>Kepatutan</a:t>
            </a:r>
            <a:r>
              <a:rPr lang="en-US" b="1" dirty="0">
                <a:latin typeface="Agency FB" panose="020B0503020202020204" pitchFamily="34" charset="0"/>
                <a:cs typeface="Andalus" panose="02020603050405020304" pitchFamily="18" charset="-78"/>
                <a:sym typeface="Wingdings" pitchFamily="2" charset="2"/>
              </a:rPr>
              <a:t> : </a:t>
            </a:r>
            <a:r>
              <a:rPr lang="id-ID" b="1" dirty="0">
                <a:latin typeface="Agency FB" panose="020B0503020202020204" pitchFamily="34" charset="0"/>
                <a:cs typeface="Andalus" panose="02020603050405020304" pitchFamily="18" charset="-78"/>
                <a:sym typeface="Wingdings" pitchFamily="2" charset="2"/>
              </a:rPr>
              <a:t>     </a:t>
            </a:r>
            <a:r>
              <a:rPr lang="en-US" b="1" dirty="0">
                <a:latin typeface="Agency FB" panose="020B0503020202020204" pitchFamily="34" charset="0"/>
                <a:cs typeface="Andalus" panose="02020603050405020304" pitchFamily="18" charset="-78"/>
                <a:sym typeface="Wingdings" pitchFamily="2" charset="2"/>
              </a:rPr>
              <a:t>2 (</a:t>
            </a:r>
            <a:r>
              <a:rPr lang="en-US" b="1" dirty="0" err="1">
                <a:latin typeface="Agency FB" panose="020B0503020202020204" pitchFamily="34" charset="0"/>
                <a:cs typeface="Andalus" panose="02020603050405020304" pitchFamily="18" charset="-78"/>
                <a:sym typeface="Wingdings" pitchFamily="2" charset="2"/>
              </a:rPr>
              <a:t>dua</a:t>
            </a:r>
            <a:r>
              <a:rPr lang="en-US" b="1" dirty="0">
                <a:latin typeface="Agency FB" panose="020B0503020202020204" pitchFamily="34" charset="0"/>
                <a:cs typeface="Andalus" panose="02020603050405020304" pitchFamily="18" charset="-78"/>
                <a:sym typeface="Wingdings" pitchFamily="2" charset="2"/>
              </a:rPr>
              <a:t>) </a:t>
            </a:r>
            <a:r>
              <a:rPr lang="id-ID" b="1" dirty="0">
                <a:latin typeface="Agency FB" panose="020B0503020202020204" pitchFamily="34" charset="0"/>
                <a:cs typeface="Andalus" panose="02020603050405020304" pitchFamily="18" charset="-78"/>
                <a:sym typeface="Wingdings" pitchFamily="2" charset="2"/>
              </a:rPr>
              <a:t>a</a:t>
            </a:r>
            <a:r>
              <a:rPr lang="en-US" b="1" dirty="0" err="1">
                <a:latin typeface="Agency FB" panose="020B0503020202020204" pitchFamily="34" charset="0"/>
                <a:cs typeface="Andalus" panose="02020603050405020304" pitchFamily="18" charset="-78"/>
                <a:sym typeface="Wingdings" pitchFamily="2" charset="2"/>
              </a:rPr>
              <a:t>rtikel</a:t>
            </a:r>
            <a:r>
              <a:rPr lang="en-US" b="1" dirty="0">
                <a:latin typeface="Agency FB" panose="020B0503020202020204" pitchFamily="34" charset="0"/>
                <a:cs typeface="Andalus" panose="02020603050405020304" pitchFamily="18" charset="-78"/>
                <a:sym typeface="Wingdings" pitchFamily="2" charset="2"/>
              </a:rPr>
              <a:t> /semester /</a:t>
            </a:r>
            <a:r>
              <a:rPr lang="id-ID"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tidak</a:t>
            </a:r>
            <a:r>
              <a:rPr lang="en-US" b="1" dirty="0">
                <a:latin typeface="Agency FB" panose="020B0503020202020204" pitchFamily="34" charset="0"/>
                <a:cs typeface="Andalus" panose="02020603050405020304" pitchFamily="18" charset="-78"/>
                <a:sym typeface="Wingdings" pitchFamily="2" charset="2"/>
              </a:rPr>
              <a:t>  </a:t>
            </a:r>
            <a:r>
              <a:rPr lang="id-ID" b="1" dirty="0">
                <a:latin typeface="Agency FB" panose="020B0503020202020204" pitchFamily="34" charset="0"/>
                <a:cs typeface="Andalus" panose="02020603050405020304" pitchFamily="18" charset="-78"/>
                <a:sym typeface="Wingdings" pitchFamily="2" charset="2"/>
              </a:rPr>
              <a:t>ter</a:t>
            </a:r>
            <a:r>
              <a:rPr lang="en-US" b="1" dirty="0" err="1">
                <a:latin typeface="Agency FB" panose="020B0503020202020204" pitchFamily="34" charset="0"/>
                <a:cs typeface="Andalus" panose="02020603050405020304" pitchFamily="18" charset="-78"/>
                <a:sym typeface="Wingdings" pitchFamily="2" charset="2"/>
              </a:rPr>
              <a:t>akr</a:t>
            </a:r>
            <a:r>
              <a:rPr lang="id-ID" b="1" dirty="0">
                <a:latin typeface="Agency FB" panose="020B0503020202020204" pitchFamily="34" charset="0"/>
                <a:cs typeface="Andalus" panose="02020603050405020304" pitchFamily="18" charset="-78"/>
                <a:sym typeface="Wingdings" pitchFamily="2" charset="2"/>
              </a:rPr>
              <a:t>editasi</a:t>
            </a:r>
          </a:p>
          <a:p>
            <a:pPr>
              <a:spcBef>
                <a:spcPct val="25000"/>
              </a:spcBef>
              <a:defRPr/>
            </a:pPr>
            <a:r>
              <a:rPr lang="id-ID" b="1" dirty="0">
                <a:latin typeface="Agency FB" panose="020B0503020202020204" pitchFamily="34" charset="0"/>
                <a:cs typeface="Andalus" panose="02020603050405020304" pitchFamily="18" charset="-78"/>
                <a:sym typeface="Wingdings" pitchFamily="2" charset="2"/>
              </a:rPr>
              <a:t>	</a:t>
            </a:r>
            <a:r>
              <a:rPr lang="en-US" b="1" dirty="0">
                <a:latin typeface="Agency FB" panose="020B0503020202020204" pitchFamily="34" charset="0"/>
                <a:cs typeface="Andalus" panose="02020603050405020304" pitchFamily="18" charset="-78"/>
                <a:sym typeface="Wingdings" pitchFamily="2" charset="2"/>
              </a:rPr>
              <a:t>                   1 (</a:t>
            </a:r>
            <a:r>
              <a:rPr lang="en-US" b="1" dirty="0" err="1">
                <a:latin typeface="Agency FB" panose="020B0503020202020204" pitchFamily="34" charset="0"/>
                <a:cs typeface="Andalus" panose="02020603050405020304" pitchFamily="18" charset="-78"/>
                <a:sym typeface="Wingdings" pitchFamily="2" charset="2"/>
              </a:rPr>
              <a:t>satu</a:t>
            </a:r>
            <a:r>
              <a:rPr lang="en-US" b="1" dirty="0">
                <a:latin typeface="Agency FB" panose="020B0503020202020204" pitchFamily="34" charset="0"/>
                <a:cs typeface="Andalus" panose="02020603050405020304" pitchFamily="18" charset="-78"/>
                <a:sym typeface="Wingdings" pitchFamily="2" charset="2"/>
              </a:rPr>
              <a:t>) art</a:t>
            </a:r>
            <a:r>
              <a:rPr lang="id-ID" b="1" dirty="0">
                <a:latin typeface="Agency FB" panose="020B0503020202020204" pitchFamily="34" charset="0"/>
                <a:cs typeface="Andalus" panose="02020603050405020304" pitchFamily="18" charset="-78"/>
                <a:sym typeface="Wingdings" pitchFamily="2" charset="2"/>
              </a:rPr>
              <a:t>ikel </a:t>
            </a:r>
            <a:r>
              <a:rPr lang="en-US" b="1" dirty="0">
                <a:latin typeface="Agency FB" panose="020B0503020202020204" pitchFamily="34" charset="0"/>
                <a:cs typeface="Andalus" panose="02020603050405020304" pitchFamily="18" charset="-78"/>
                <a:sym typeface="Wingdings" pitchFamily="2" charset="2"/>
              </a:rPr>
              <a:t>/</a:t>
            </a:r>
            <a:r>
              <a:rPr lang="id-ID" b="1" dirty="0">
                <a:latin typeface="Agency FB" panose="020B0503020202020204" pitchFamily="34" charset="0"/>
                <a:cs typeface="Andalus" panose="02020603050405020304" pitchFamily="18" charset="-78"/>
                <a:sym typeface="Wingdings" pitchFamily="2" charset="2"/>
              </a:rPr>
              <a:t> </a:t>
            </a:r>
            <a:r>
              <a:rPr lang="en-US" b="1" dirty="0">
                <a:latin typeface="Agency FB" panose="020B0503020202020204" pitchFamily="34" charset="0"/>
                <a:cs typeface="Andalus" panose="02020603050405020304" pitchFamily="18" charset="-78"/>
                <a:sym typeface="Wingdings" pitchFamily="2" charset="2"/>
              </a:rPr>
              <a:t>s</a:t>
            </a:r>
            <a:r>
              <a:rPr lang="id-ID" b="1" dirty="0">
                <a:latin typeface="Agency FB" panose="020B0503020202020204" pitchFamily="34" charset="0"/>
                <a:cs typeface="Andalus" panose="02020603050405020304" pitchFamily="18" charset="-78"/>
                <a:sym typeface="Wingdings" pitchFamily="2" charset="2"/>
              </a:rPr>
              <a:t>e</a:t>
            </a:r>
            <a:r>
              <a:rPr lang="en-US" b="1" dirty="0">
                <a:latin typeface="Agency FB" panose="020B0503020202020204" pitchFamily="34" charset="0"/>
                <a:cs typeface="Andalus" panose="02020603050405020304" pitchFamily="18" charset="-78"/>
                <a:sym typeface="Wingdings" pitchFamily="2" charset="2"/>
              </a:rPr>
              <a:t>m</a:t>
            </a:r>
            <a:r>
              <a:rPr lang="id-ID" b="1" dirty="0">
                <a:latin typeface="Agency FB" panose="020B0503020202020204" pitchFamily="34" charset="0"/>
                <a:cs typeface="Andalus" panose="02020603050405020304" pitchFamily="18" charset="-78"/>
                <a:sym typeface="Wingdings" pitchFamily="2" charset="2"/>
              </a:rPr>
              <a:t>es</a:t>
            </a:r>
            <a:r>
              <a:rPr lang="en-US" b="1" dirty="0">
                <a:latin typeface="Agency FB" panose="020B0503020202020204" pitchFamily="34" charset="0"/>
                <a:cs typeface="Andalus" panose="02020603050405020304" pitchFamily="18" charset="-78"/>
                <a:sym typeface="Wingdings" pitchFamily="2" charset="2"/>
              </a:rPr>
              <a:t>t</a:t>
            </a:r>
            <a:r>
              <a:rPr lang="id-ID" b="1" dirty="0">
                <a:latin typeface="Agency FB" panose="020B0503020202020204" pitchFamily="34" charset="0"/>
                <a:cs typeface="Andalus" panose="02020603050405020304" pitchFamily="18" charset="-78"/>
                <a:sym typeface="Wingdings" pitchFamily="2" charset="2"/>
              </a:rPr>
              <a:t>e</a:t>
            </a:r>
            <a:r>
              <a:rPr lang="en-US" b="1" dirty="0">
                <a:latin typeface="Agency FB" panose="020B0503020202020204" pitchFamily="34" charset="0"/>
                <a:cs typeface="Andalus" panose="02020603050405020304" pitchFamily="18" charset="-78"/>
                <a:sym typeface="Wingdings" pitchFamily="2" charset="2"/>
              </a:rPr>
              <a:t>r</a:t>
            </a:r>
            <a:r>
              <a:rPr lang="id-ID" b="1" dirty="0">
                <a:latin typeface="Agency FB" panose="020B0503020202020204" pitchFamily="34" charset="0"/>
                <a:cs typeface="Andalus" panose="02020603050405020304" pitchFamily="18" charset="-78"/>
                <a:sym typeface="Wingdings" pitchFamily="2" charset="2"/>
              </a:rPr>
              <a:t> </a:t>
            </a:r>
            <a:r>
              <a:rPr lang="en-US" b="1" dirty="0">
                <a:latin typeface="Agency FB" panose="020B0503020202020204" pitchFamily="34" charset="0"/>
                <a:cs typeface="Andalus" panose="02020603050405020304" pitchFamily="18" charset="-78"/>
                <a:sym typeface="Wingdings" pitchFamily="2" charset="2"/>
              </a:rPr>
              <a:t>/</a:t>
            </a:r>
            <a:r>
              <a:rPr lang="id-ID" b="1" dirty="0">
                <a:latin typeface="Agency FB" panose="020B0503020202020204" pitchFamily="34" charset="0"/>
                <a:cs typeface="Andalus" panose="02020603050405020304" pitchFamily="18" charset="-78"/>
                <a:sym typeface="Wingdings" pitchFamily="2" charset="2"/>
              </a:rPr>
              <a:t> </a:t>
            </a:r>
            <a:r>
              <a:rPr lang="en-US" b="1" dirty="0" err="1">
                <a:latin typeface="Agency FB" panose="020B0503020202020204" pitchFamily="34" charset="0"/>
                <a:cs typeface="Andalus" panose="02020603050405020304" pitchFamily="18" charset="-78"/>
                <a:sym typeface="Wingdings" pitchFamily="2" charset="2"/>
              </a:rPr>
              <a:t>terakr</a:t>
            </a:r>
            <a:r>
              <a:rPr lang="id-ID" b="1" dirty="0">
                <a:latin typeface="Agency FB" panose="020B0503020202020204" pitchFamily="34" charset="0"/>
                <a:cs typeface="Andalus" panose="02020603050405020304" pitchFamily="18" charset="-78"/>
                <a:sym typeface="Wingdings" pitchFamily="2" charset="2"/>
              </a:rPr>
              <a:t>editasi</a:t>
            </a:r>
            <a:r>
              <a:rPr lang="en-US" b="1" dirty="0">
                <a:latin typeface="Agency FB" panose="020B0503020202020204" pitchFamily="34" charset="0"/>
                <a:cs typeface="Andalus" panose="02020603050405020304" pitchFamily="18" charset="-78"/>
                <a:sym typeface="Wingdings" pitchFamily="2" charset="2"/>
              </a:rPr>
              <a:t>.</a:t>
            </a:r>
            <a:r>
              <a:rPr lang="id-ID" b="1" dirty="0">
                <a:latin typeface="Agency FB" panose="020B0503020202020204" pitchFamily="34" charset="0"/>
                <a:cs typeface="Andalus" panose="02020603050405020304" pitchFamily="18" charset="-78"/>
                <a:sym typeface="Wingdings" pitchFamily="2" charset="2"/>
              </a:rPr>
              <a:t> </a:t>
            </a:r>
            <a:endParaRPr lang="en-US" b="1" dirty="0">
              <a:latin typeface="Agency FB" panose="020B0503020202020204" pitchFamily="34" charset="0"/>
              <a:cs typeface="Andalus" panose="02020603050405020304" pitchFamily="18" charset="-78"/>
            </a:endParaRPr>
          </a:p>
        </p:txBody>
      </p:sp>
    </p:spTree>
  </p:cSld>
  <p:clrMapOvr>
    <a:masterClrMapping/>
  </p:clrMapOvr>
  <p:transition spd="slow">
    <p:cov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Slide Number Placeholder 3"/>
          <p:cNvSpPr>
            <a:spLocks noGrp="1"/>
          </p:cNvSpPr>
          <p:nvPr>
            <p:ph type="sldNum" sz="quarter" idx="12"/>
          </p:nvPr>
        </p:nvSpPr>
        <p:spPr>
          <a:noFill/>
          <a:ln>
            <a:miter lim="800000"/>
            <a:headEnd/>
            <a:tailEnd/>
          </a:ln>
        </p:spPr>
        <p:txBody>
          <a:bodyPr/>
          <a:lstStyle/>
          <a:p>
            <a:fld id="{65877957-7991-405E-B566-16F7BD5375BE}" type="slidenum">
              <a:rPr lang="en-US" altLang="en-US" sz="1200" smtClean="0">
                <a:solidFill>
                  <a:srgbClr val="898989"/>
                </a:solidFill>
                <a:latin typeface="Verdana" pitchFamily="34" charset="0"/>
              </a:rPr>
              <a:pPr/>
              <a:t>44</a:t>
            </a:fld>
            <a:endParaRPr lang="en-US" altLang="en-US" sz="1200" smtClean="0">
              <a:solidFill>
                <a:srgbClr val="898989"/>
              </a:solidFill>
              <a:latin typeface="Verdana" pitchFamily="34" charset="0"/>
            </a:endParaRPr>
          </a:p>
        </p:txBody>
      </p:sp>
      <p:sp>
        <p:nvSpPr>
          <p:cNvPr id="61444" name="Text Box 4"/>
          <p:cNvSpPr txBox="1">
            <a:spLocks noChangeArrowheads="1"/>
          </p:cNvSpPr>
          <p:nvPr/>
        </p:nvSpPr>
        <p:spPr bwMode="auto">
          <a:xfrm>
            <a:off x="693738" y="981075"/>
            <a:ext cx="7993062" cy="5045075"/>
          </a:xfrm>
          <a:prstGeom prst="rect">
            <a:avLst/>
          </a:prstGeom>
          <a:noFill/>
          <a:ln w="9525">
            <a:noFill/>
            <a:miter lim="800000"/>
            <a:headEnd/>
            <a:tailEnd/>
          </a:ln>
          <a:effectLst/>
        </p:spPr>
        <p:txBody>
          <a:bodyPr>
            <a:spAutoFit/>
          </a:bodyPr>
          <a:lstStyle/>
          <a:p>
            <a:pPr marL="228600" indent="-228600">
              <a:spcBef>
                <a:spcPct val="50000"/>
              </a:spcBef>
              <a:defRPr/>
            </a:pPr>
            <a:r>
              <a:rPr lang="id-ID" sz="2800" b="1" dirty="0">
                <a:solidFill>
                  <a:srgbClr val="FF0000"/>
                </a:solidFill>
                <a:latin typeface="Agency FB" panose="020B0503020202020204" pitchFamily="34" charset="0"/>
              </a:rPr>
              <a:t>Jurnal</a:t>
            </a:r>
            <a:r>
              <a:rPr lang="en-US" sz="2800" b="1" dirty="0">
                <a:solidFill>
                  <a:srgbClr val="FF0000"/>
                </a:solidFill>
                <a:latin typeface="Agency FB" panose="020B0503020202020204" pitchFamily="34" charset="0"/>
              </a:rPr>
              <a:t> </a:t>
            </a:r>
            <a:r>
              <a:rPr lang="en-US" sz="2800" b="1" dirty="0" err="1">
                <a:solidFill>
                  <a:srgbClr val="FF0000"/>
                </a:solidFill>
                <a:latin typeface="Agency FB" panose="020B0503020202020204" pitchFamily="34" charset="0"/>
              </a:rPr>
              <a:t>Ilmiah</a:t>
            </a:r>
            <a:r>
              <a:rPr lang="en-US" sz="2800" b="1" dirty="0">
                <a:solidFill>
                  <a:srgbClr val="FF0000"/>
                </a:solidFill>
                <a:latin typeface="Agency FB" panose="020B0503020202020204" pitchFamily="34" charset="0"/>
              </a:rPr>
              <a:t> </a:t>
            </a:r>
            <a:r>
              <a:rPr lang="en-US" sz="2800" b="1" dirty="0" err="1">
                <a:solidFill>
                  <a:srgbClr val="FF0000"/>
                </a:solidFill>
                <a:latin typeface="Agency FB" panose="020B0503020202020204" pitchFamily="34" charset="0"/>
              </a:rPr>
              <a:t>Internasional</a:t>
            </a:r>
            <a:endParaRPr lang="en-US" sz="2800" b="1" dirty="0">
              <a:solidFill>
                <a:srgbClr val="FF0000"/>
              </a:solidFill>
              <a:latin typeface="Agency FB" panose="020B0503020202020204" pitchFamily="34" charset="0"/>
            </a:endParaRPr>
          </a:p>
          <a:p>
            <a:pPr marL="228600" indent="-228600">
              <a:lnSpc>
                <a:spcPts val="2000"/>
              </a:lnSpc>
              <a:spcBef>
                <a:spcPct val="50000"/>
              </a:spcBef>
              <a:buFontTx/>
              <a:buChar char="•"/>
              <a:defRPr/>
            </a:pPr>
            <a:r>
              <a:rPr lang="en-US" sz="2000" b="1" dirty="0" err="1">
                <a:latin typeface="Agency FB" panose="020B0503020202020204" pitchFamily="34" charset="0"/>
              </a:rPr>
              <a:t>Substansi</a:t>
            </a:r>
            <a:r>
              <a:rPr lang="en-US" sz="2000" b="1" dirty="0">
                <a:latin typeface="Agency FB" panose="020B0503020202020204" pitchFamily="34" charset="0"/>
              </a:rPr>
              <a:t>  </a:t>
            </a:r>
            <a:r>
              <a:rPr lang="en-US" sz="2000" b="1" dirty="0" err="1">
                <a:latin typeface="Agency FB" panose="020B0503020202020204" pitchFamily="34" charset="0"/>
              </a:rPr>
              <a:t>satu</a:t>
            </a:r>
            <a:r>
              <a:rPr lang="en-US" sz="2000" b="1" dirty="0">
                <a:latin typeface="Agency FB" panose="020B0503020202020204" pitchFamily="34" charset="0"/>
              </a:rPr>
              <a:t> </a:t>
            </a:r>
            <a:r>
              <a:rPr lang="en-US" sz="2000" b="1" dirty="0" err="1">
                <a:latin typeface="Agency FB" panose="020B0503020202020204" pitchFamily="34" charset="0"/>
              </a:rPr>
              <a:t>masalah</a:t>
            </a:r>
            <a:r>
              <a:rPr lang="en-US" sz="2000" b="1" dirty="0">
                <a:latin typeface="Agency FB" panose="020B0503020202020204" pitchFamily="34" charset="0"/>
              </a:rPr>
              <a:t> </a:t>
            </a:r>
            <a:r>
              <a:rPr lang="en-US" sz="2000" b="1" dirty="0" err="1">
                <a:latin typeface="Agency FB" panose="020B0503020202020204" pitchFamily="34" charset="0"/>
              </a:rPr>
              <a:t>dalam</a:t>
            </a:r>
            <a:r>
              <a:rPr lang="en-US" sz="2000" b="1" dirty="0">
                <a:latin typeface="Agency FB" panose="020B0503020202020204" pitchFamily="34" charset="0"/>
              </a:rPr>
              <a:t> </a:t>
            </a:r>
            <a:r>
              <a:rPr lang="en-US" sz="2000" b="1" dirty="0" err="1">
                <a:latin typeface="Agency FB" panose="020B0503020202020204" pitchFamily="34" charset="0"/>
              </a:rPr>
              <a:t>satu</a:t>
            </a:r>
            <a:r>
              <a:rPr lang="en-US" sz="2000" b="1" dirty="0">
                <a:latin typeface="Agency FB" panose="020B0503020202020204" pitchFamily="34" charset="0"/>
              </a:rPr>
              <a:t> </a:t>
            </a:r>
            <a:r>
              <a:rPr lang="en-US" sz="2000" b="1" dirty="0" err="1">
                <a:latin typeface="Agency FB" panose="020B0503020202020204" pitchFamily="34" charset="0"/>
              </a:rPr>
              <a:t>bidang</a:t>
            </a:r>
            <a:r>
              <a:rPr lang="en-US" sz="2000" b="1" dirty="0">
                <a:latin typeface="Agency FB" panose="020B0503020202020204" pitchFamily="34" charset="0"/>
              </a:rPr>
              <a:t> </a:t>
            </a:r>
            <a:r>
              <a:rPr lang="en-US" sz="2000" b="1" dirty="0" err="1">
                <a:latin typeface="Agency FB" panose="020B0503020202020204" pitchFamily="34" charset="0"/>
              </a:rPr>
              <a:t>ilmu</a:t>
            </a:r>
            <a:endParaRPr lang="en-US" sz="2000" b="1" dirty="0">
              <a:latin typeface="Agency FB" panose="020B0503020202020204" pitchFamily="34" charset="0"/>
            </a:endParaRPr>
          </a:p>
          <a:p>
            <a:pPr marL="176213" indent="-176213">
              <a:lnSpc>
                <a:spcPts val="2000"/>
              </a:lnSpc>
              <a:spcBef>
                <a:spcPct val="25000"/>
              </a:spcBef>
              <a:buFontTx/>
              <a:buChar char="•"/>
              <a:defRPr/>
            </a:pPr>
            <a:r>
              <a:rPr lang="en-US" sz="2000" b="1" dirty="0">
                <a:latin typeface="Agency FB" panose="020B0503020202020204" pitchFamily="34" charset="0"/>
              </a:rPr>
              <a:t> </a:t>
            </a:r>
            <a:r>
              <a:rPr lang="en-US" sz="2000" b="1" dirty="0" err="1">
                <a:latin typeface="Agency FB" panose="020B0503020202020204" pitchFamily="34" charset="0"/>
              </a:rPr>
              <a:t>Memenuhi</a:t>
            </a:r>
            <a:r>
              <a:rPr lang="en-US" sz="2000" b="1" dirty="0">
                <a:latin typeface="Agency FB" panose="020B0503020202020204" pitchFamily="34" charset="0"/>
              </a:rPr>
              <a:t> </a:t>
            </a:r>
            <a:r>
              <a:rPr lang="en-US" sz="2000" b="1" dirty="0" err="1">
                <a:latin typeface="Agency FB" panose="020B0503020202020204" pitchFamily="34" charset="0"/>
              </a:rPr>
              <a:t>kaidah</a:t>
            </a:r>
            <a:r>
              <a:rPr lang="en-US" sz="2000" b="1" dirty="0">
                <a:latin typeface="Agency FB" panose="020B0503020202020204" pitchFamily="34" charset="0"/>
              </a:rPr>
              <a:t> </a:t>
            </a:r>
            <a:r>
              <a:rPr lang="en-US" sz="2000" b="1" dirty="0" err="1">
                <a:latin typeface="Agency FB" panose="020B0503020202020204" pitchFamily="34" charset="0"/>
              </a:rPr>
              <a:t>ilmiah</a:t>
            </a:r>
            <a:r>
              <a:rPr lang="en-US" sz="2000" b="1" dirty="0">
                <a:latin typeface="Agency FB" panose="020B0503020202020204" pitchFamily="34" charset="0"/>
              </a:rPr>
              <a:t> </a:t>
            </a:r>
            <a:r>
              <a:rPr lang="id-ID" sz="2000" b="1" dirty="0">
                <a:latin typeface="Agency FB" panose="020B0503020202020204" pitchFamily="34" charset="0"/>
              </a:rPr>
              <a:t>  dan etika keilmuan </a:t>
            </a:r>
            <a:r>
              <a:rPr lang="en-US" sz="2000" b="1" dirty="0">
                <a:latin typeface="Agency FB" panose="020B0503020202020204" pitchFamily="34" charset="0"/>
              </a:rPr>
              <a:t>yang </a:t>
            </a:r>
            <a:r>
              <a:rPr lang="en-US" sz="2000" b="1" dirty="0" err="1">
                <a:latin typeface="Agency FB" panose="020B0503020202020204" pitchFamily="34" charset="0"/>
              </a:rPr>
              <a:t>utuh</a:t>
            </a:r>
            <a:r>
              <a:rPr lang="en-US" sz="2000" b="1" dirty="0">
                <a:latin typeface="Agency FB" panose="020B0503020202020204" pitchFamily="34" charset="0"/>
              </a:rPr>
              <a:t> </a:t>
            </a:r>
            <a:r>
              <a:rPr lang="en-US" sz="2000" b="1" dirty="0">
                <a:latin typeface="Agency FB" panose="020B0503020202020204" pitchFamily="34" charset="0"/>
                <a:sym typeface="Wingdings" pitchFamily="2" charset="2"/>
              </a:rPr>
              <a:t>(</a:t>
            </a:r>
            <a:r>
              <a:rPr lang="en-US" sz="2000" b="1" dirty="0" err="1">
                <a:latin typeface="Agency FB" panose="020B0503020202020204" pitchFamily="34" charset="0"/>
                <a:sym typeface="Wingdings" pitchFamily="2" charset="2"/>
              </a:rPr>
              <a:t>rumusan</a:t>
            </a:r>
            <a:r>
              <a:rPr lang="en-US" sz="2000" b="1" dirty="0">
                <a:latin typeface="Agency FB" panose="020B0503020202020204" pitchFamily="34" charset="0"/>
                <a:sym typeface="Wingdings" pitchFamily="2" charset="2"/>
              </a:rPr>
              <a:t>  </a:t>
            </a:r>
            <a:r>
              <a:rPr lang="id-ID"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masalah</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pemecahan</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masalah,hasil</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dan</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pembahasan</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dukungan</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teori</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mutahir</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kesimpulan</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daftar</a:t>
            </a:r>
            <a:r>
              <a:rPr lang="en-US" sz="2000" b="1" dirty="0">
                <a:latin typeface="Agency FB" panose="020B0503020202020204" pitchFamily="34" charset="0"/>
                <a:sym typeface="Wingdings" pitchFamily="2" charset="2"/>
              </a:rPr>
              <a:t> </a:t>
            </a:r>
            <a:r>
              <a:rPr lang="en-US" sz="2000" b="1" dirty="0" err="1">
                <a:latin typeface="Agency FB" panose="020B0503020202020204" pitchFamily="34" charset="0"/>
                <a:sym typeface="Wingdings" pitchFamily="2" charset="2"/>
              </a:rPr>
              <a:t>pustaka</a:t>
            </a:r>
            <a:r>
              <a:rPr lang="en-US" sz="2000" b="1" dirty="0">
                <a:latin typeface="Agency FB" panose="020B0503020202020204" pitchFamily="34" charset="0"/>
                <a:sym typeface="Wingdings" pitchFamily="2" charset="2"/>
              </a:rPr>
              <a:t>)</a:t>
            </a:r>
          </a:p>
          <a:p>
            <a:pPr marL="228600" indent="-228600">
              <a:lnSpc>
                <a:spcPts val="2000"/>
              </a:lnSpc>
              <a:spcBef>
                <a:spcPct val="50000"/>
              </a:spcBef>
              <a:buFontTx/>
              <a:buChar char="•"/>
              <a:defRPr/>
            </a:pPr>
            <a:r>
              <a:rPr lang="en-US" sz="2000" b="1" dirty="0">
                <a:latin typeface="Agency FB" panose="020B0503020202020204" pitchFamily="34" charset="0"/>
              </a:rPr>
              <a:t>Editorial Board (</a:t>
            </a:r>
            <a:r>
              <a:rPr lang="en-US" sz="2000" b="1" dirty="0" err="1">
                <a:latin typeface="Agency FB" panose="020B0503020202020204" pitchFamily="34" charset="0"/>
              </a:rPr>
              <a:t>Dewan</a:t>
            </a:r>
            <a:r>
              <a:rPr lang="en-US" sz="2000" b="1" dirty="0">
                <a:latin typeface="Agency FB" panose="020B0503020202020204" pitchFamily="34" charset="0"/>
              </a:rPr>
              <a:t> </a:t>
            </a:r>
            <a:r>
              <a:rPr lang="en-US" sz="2000" b="1" dirty="0" err="1">
                <a:latin typeface="Agency FB" panose="020B0503020202020204" pitchFamily="34" charset="0"/>
              </a:rPr>
              <a:t>Redaksi</a:t>
            </a:r>
            <a:r>
              <a:rPr lang="en-US" sz="2000" b="1" dirty="0">
                <a:latin typeface="Agency FB" panose="020B0503020202020204" pitchFamily="34" charset="0"/>
              </a:rPr>
              <a:t>) para </a:t>
            </a:r>
            <a:r>
              <a:rPr lang="en-US" sz="2000" b="1" dirty="0" err="1">
                <a:latin typeface="Agency FB" panose="020B0503020202020204" pitchFamily="34" charset="0"/>
              </a:rPr>
              <a:t>pakar</a:t>
            </a:r>
            <a:r>
              <a:rPr lang="en-US" sz="2000" b="1" dirty="0">
                <a:latin typeface="Agency FB" panose="020B0503020202020204" pitchFamily="34" charset="0"/>
              </a:rPr>
              <a:t> </a:t>
            </a:r>
            <a:r>
              <a:rPr lang="en-US" sz="2000" b="1" dirty="0" err="1">
                <a:latin typeface="Agency FB" panose="020B0503020202020204" pitchFamily="34" charset="0"/>
              </a:rPr>
              <a:t>dibidangnya</a:t>
            </a:r>
            <a:r>
              <a:rPr lang="en-US" sz="2000" b="1" dirty="0">
                <a:latin typeface="Agency FB" panose="020B0503020202020204" pitchFamily="34" charset="0"/>
              </a:rPr>
              <a:t>,  </a:t>
            </a:r>
            <a:r>
              <a:rPr lang="en-US" sz="2000" b="1" dirty="0" err="1">
                <a:latin typeface="Agency FB" panose="020B0503020202020204" pitchFamily="34" charset="0"/>
              </a:rPr>
              <a:t>dan</a:t>
            </a:r>
            <a:r>
              <a:rPr lang="en-US" sz="2000" b="1" dirty="0">
                <a:latin typeface="Agency FB" panose="020B0503020202020204" pitchFamily="34" charset="0"/>
              </a:rPr>
              <a:t> </a:t>
            </a:r>
            <a:r>
              <a:rPr lang="en-US" sz="2000" b="1" dirty="0" err="1">
                <a:latin typeface="Agency FB" panose="020B0503020202020204" pitchFamily="34" charset="0"/>
              </a:rPr>
              <a:t>berasal</a:t>
            </a:r>
            <a:r>
              <a:rPr lang="en-US" sz="2000" b="1" dirty="0">
                <a:latin typeface="Agency FB" panose="020B0503020202020204" pitchFamily="34" charset="0"/>
              </a:rPr>
              <a:t> </a:t>
            </a:r>
            <a:r>
              <a:rPr lang="en-US" sz="2000" b="1" dirty="0" err="1">
                <a:latin typeface="Agency FB" panose="020B0503020202020204" pitchFamily="34" charset="0"/>
              </a:rPr>
              <a:t>dari</a:t>
            </a:r>
            <a:r>
              <a:rPr lang="en-US" sz="2000" b="1" dirty="0">
                <a:latin typeface="Agency FB" panose="020B0503020202020204" pitchFamily="34" charset="0"/>
              </a:rPr>
              <a:t> </a:t>
            </a:r>
            <a:r>
              <a:rPr lang="en-US" sz="2000" b="1" dirty="0" err="1">
                <a:latin typeface="Agency FB" panose="020B0503020202020204" pitchFamily="34" charset="0"/>
              </a:rPr>
              <a:t>berbagai</a:t>
            </a:r>
            <a:r>
              <a:rPr lang="en-US" sz="2000" b="1" dirty="0">
                <a:latin typeface="Agency FB" panose="020B0503020202020204" pitchFamily="34" charset="0"/>
              </a:rPr>
              <a:t> </a:t>
            </a:r>
            <a:r>
              <a:rPr lang="en-US" sz="2000" b="1" dirty="0" err="1">
                <a:latin typeface="Agency FB" panose="020B0503020202020204" pitchFamily="34" charset="0"/>
              </a:rPr>
              <a:t>negara</a:t>
            </a:r>
            <a:r>
              <a:rPr lang="en-US" sz="2000" b="1" dirty="0">
                <a:latin typeface="Agency FB" panose="020B0503020202020204" pitchFamily="34" charset="0"/>
              </a:rPr>
              <a:t> </a:t>
            </a:r>
            <a:r>
              <a:rPr lang="en-US" sz="2000" b="1" dirty="0" err="1">
                <a:latin typeface="Agency FB" panose="020B0503020202020204" pitchFamily="34" charset="0"/>
              </a:rPr>
              <a:t>serta</a:t>
            </a:r>
            <a:r>
              <a:rPr lang="en-US" sz="2000" b="1" dirty="0">
                <a:latin typeface="Agency FB" panose="020B0503020202020204" pitchFamily="34" charset="0"/>
              </a:rPr>
              <a:t> </a:t>
            </a:r>
            <a:r>
              <a:rPr lang="en-US" sz="2000" b="1" dirty="0" err="1">
                <a:latin typeface="Agency FB" panose="020B0503020202020204" pitchFamily="34" charset="0"/>
              </a:rPr>
              <a:t>berdomisili</a:t>
            </a:r>
            <a:r>
              <a:rPr lang="en-US" sz="2000" b="1" dirty="0">
                <a:latin typeface="Agency FB" panose="020B0503020202020204" pitchFamily="34" charset="0"/>
              </a:rPr>
              <a:t> di </a:t>
            </a:r>
            <a:r>
              <a:rPr lang="en-US" sz="2000" b="1" dirty="0" err="1">
                <a:latin typeface="Agency FB" panose="020B0503020202020204" pitchFamily="34" charset="0"/>
              </a:rPr>
              <a:t>negara</a:t>
            </a:r>
            <a:r>
              <a:rPr lang="en-US" sz="2000" b="1" dirty="0">
                <a:latin typeface="Agency FB" panose="020B0503020202020204" pitchFamily="34" charset="0"/>
              </a:rPr>
              <a:t> </a:t>
            </a:r>
            <a:r>
              <a:rPr lang="en-US" sz="2000" b="1" dirty="0" err="1">
                <a:latin typeface="Agency FB" panose="020B0503020202020204" pitchFamily="34" charset="0"/>
              </a:rPr>
              <a:t>masing-masing</a:t>
            </a:r>
            <a:endParaRPr lang="en-US" sz="2000" b="1" dirty="0">
              <a:latin typeface="Agency FB" panose="020B0503020202020204" pitchFamily="34" charset="0"/>
            </a:endParaRPr>
          </a:p>
          <a:p>
            <a:pPr marL="228600" indent="-228600">
              <a:lnSpc>
                <a:spcPts val="2000"/>
              </a:lnSpc>
              <a:spcBef>
                <a:spcPct val="50000"/>
              </a:spcBef>
              <a:buFontTx/>
              <a:buChar char="•"/>
              <a:defRPr/>
            </a:pPr>
            <a:r>
              <a:rPr lang="en-US" sz="2000" b="1" dirty="0">
                <a:latin typeface="Agency FB" panose="020B0503020202020204" pitchFamily="34" charset="0"/>
              </a:rPr>
              <a:t>Bahasa PBB (</a:t>
            </a:r>
            <a:r>
              <a:rPr lang="en-US" sz="2000" b="1" dirty="0" err="1">
                <a:latin typeface="Agency FB" panose="020B0503020202020204" pitchFamily="34" charset="0"/>
              </a:rPr>
              <a:t>Inggris</a:t>
            </a:r>
            <a:r>
              <a:rPr lang="en-US" sz="2000" b="1" dirty="0">
                <a:latin typeface="Agency FB" panose="020B0503020202020204" pitchFamily="34" charset="0"/>
              </a:rPr>
              <a:t>, </a:t>
            </a:r>
            <a:r>
              <a:rPr lang="en-US" sz="2000" b="1" dirty="0" err="1">
                <a:latin typeface="Agency FB" panose="020B0503020202020204" pitchFamily="34" charset="0"/>
              </a:rPr>
              <a:t>Perancis</a:t>
            </a:r>
            <a:r>
              <a:rPr lang="en-US" sz="2000" b="1" dirty="0">
                <a:latin typeface="Agency FB" panose="020B0503020202020204" pitchFamily="34" charset="0"/>
              </a:rPr>
              <a:t>, Arab, </a:t>
            </a:r>
            <a:r>
              <a:rPr lang="en-US" sz="2000" b="1" dirty="0" err="1">
                <a:latin typeface="Agency FB" panose="020B0503020202020204" pitchFamily="34" charset="0"/>
              </a:rPr>
              <a:t>Rusia</a:t>
            </a:r>
            <a:r>
              <a:rPr lang="en-US" sz="2000" b="1" dirty="0">
                <a:latin typeface="Agency FB" panose="020B0503020202020204" pitchFamily="34" charset="0"/>
              </a:rPr>
              <a:t>, </a:t>
            </a:r>
            <a:r>
              <a:rPr lang="en-US" sz="2000" b="1" dirty="0" err="1">
                <a:latin typeface="Agency FB" panose="020B0503020202020204" pitchFamily="34" charset="0"/>
              </a:rPr>
              <a:t>Cina</a:t>
            </a:r>
            <a:r>
              <a:rPr lang="en-US" sz="2000" b="1" dirty="0">
                <a:latin typeface="Agency FB" panose="020B0503020202020204" pitchFamily="34" charset="0"/>
              </a:rPr>
              <a:t>)</a:t>
            </a:r>
            <a:endParaRPr lang="id-ID" sz="2000" b="1" dirty="0">
              <a:latin typeface="Agency FB" panose="020B0503020202020204" pitchFamily="34" charset="0"/>
            </a:endParaRPr>
          </a:p>
          <a:p>
            <a:pPr marL="228600" indent="-228600">
              <a:lnSpc>
                <a:spcPts val="2000"/>
              </a:lnSpc>
              <a:spcBef>
                <a:spcPct val="50000"/>
              </a:spcBef>
              <a:buFontTx/>
              <a:buChar char="•"/>
              <a:defRPr/>
            </a:pPr>
            <a:r>
              <a:rPr lang="id-ID" sz="2000" b="1" dirty="0">
                <a:latin typeface="Agency FB" panose="020B0503020202020204" pitchFamily="34" charset="0"/>
                <a:sym typeface="Wingdings" pitchFamily="2" charset="2"/>
              </a:rPr>
              <a:t>Memiliki terbitan versi “On-line”</a:t>
            </a:r>
            <a:endParaRPr lang="en-US" sz="2000" b="1" dirty="0">
              <a:latin typeface="Agency FB" panose="020B0503020202020204" pitchFamily="34" charset="0"/>
            </a:endParaRPr>
          </a:p>
          <a:p>
            <a:pPr marL="228600" indent="-228600">
              <a:lnSpc>
                <a:spcPts val="2000"/>
              </a:lnSpc>
              <a:spcBef>
                <a:spcPct val="50000"/>
              </a:spcBef>
              <a:buFontTx/>
              <a:buChar char="•"/>
              <a:defRPr/>
            </a:pPr>
            <a:r>
              <a:rPr lang="en-US" sz="2000" b="1" dirty="0" err="1">
                <a:latin typeface="Agency FB" panose="020B0503020202020204" pitchFamily="34" charset="0"/>
              </a:rPr>
              <a:t>Memiliki</a:t>
            </a:r>
            <a:r>
              <a:rPr lang="en-US" sz="2000" b="1" dirty="0">
                <a:latin typeface="Agency FB" panose="020B0503020202020204" pitchFamily="34" charset="0"/>
              </a:rPr>
              <a:t> ISSN</a:t>
            </a:r>
            <a:endParaRPr lang="id-ID" sz="2000" b="1" dirty="0">
              <a:latin typeface="Agency FB" panose="020B0503020202020204" pitchFamily="34" charset="0"/>
            </a:endParaRPr>
          </a:p>
          <a:p>
            <a:pPr marL="228600" indent="-228600">
              <a:lnSpc>
                <a:spcPts val="2000"/>
              </a:lnSpc>
              <a:spcBef>
                <a:spcPct val="50000"/>
              </a:spcBef>
              <a:buFontTx/>
              <a:buChar char="•"/>
              <a:defRPr/>
            </a:pPr>
            <a:r>
              <a:rPr lang="en-US" sz="2000" b="1" dirty="0" err="1">
                <a:latin typeface="Agency FB" panose="020B0503020202020204" pitchFamily="34" charset="0"/>
              </a:rPr>
              <a:t>Terbit</a:t>
            </a:r>
            <a:r>
              <a:rPr lang="en-US" sz="2000" b="1" dirty="0">
                <a:latin typeface="Agency FB" panose="020B0503020202020204" pitchFamily="34" charset="0"/>
              </a:rPr>
              <a:t> </a:t>
            </a:r>
            <a:r>
              <a:rPr lang="en-US" sz="2000" b="1" dirty="0" err="1">
                <a:latin typeface="Agency FB" panose="020B0503020202020204" pitchFamily="34" charset="0"/>
              </a:rPr>
              <a:t>secara</a:t>
            </a:r>
            <a:r>
              <a:rPr lang="en-US" sz="2000" b="1" dirty="0">
                <a:latin typeface="Agency FB" panose="020B0503020202020204" pitchFamily="34" charset="0"/>
              </a:rPr>
              <a:t> </a:t>
            </a:r>
            <a:r>
              <a:rPr lang="en-US" sz="2000" b="1" dirty="0" err="1">
                <a:latin typeface="Agency FB" panose="020B0503020202020204" pitchFamily="34" charset="0"/>
              </a:rPr>
              <a:t>teratur</a:t>
            </a:r>
            <a:r>
              <a:rPr lang="en-US" sz="2000" b="1" dirty="0">
                <a:latin typeface="Agency FB" panose="020B0503020202020204" pitchFamily="34" charset="0"/>
              </a:rPr>
              <a:t> (</a:t>
            </a:r>
            <a:r>
              <a:rPr lang="en-US" sz="2000" b="1" dirty="0" err="1">
                <a:latin typeface="Agency FB" panose="020B0503020202020204" pitchFamily="34" charset="0"/>
              </a:rPr>
              <a:t>berkesinambungan</a:t>
            </a:r>
            <a:r>
              <a:rPr lang="en-US" sz="2000" b="1" dirty="0">
                <a:latin typeface="Agency FB" panose="020B0503020202020204" pitchFamily="34" charset="0"/>
              </a:rPr>
              <a:t>) </a:t>
            </a:r>
            <a:r>
              <a:rPr lang="en-US" sz="2000" b="1" dirty="0" err="1">
                <a:latin typeface="Agency FB" panose="020B0503020202020204" pitchFamily="34" charset="0"/>
              </a:rPr>
              <a:t>serta</a:t>
            </a:r>
            <a:r>
              <a:rPr lang="en-US" sz="2000" b="1" dirty="0">
                <a:latin typeface="Agency FB" panose="020B0503020202020204" pitchFamily="34" charset="0"/>
              </a:rPr>
              <a:t> </a:t>
            </a:r>
            <a:r>
              <a:rPr lang="en-US" sz="2000" b="1" dirty="0" err="1">
                <a:latin typeface="Agency FB" panose="020B0503020202020204" pitchFamily="34" charset="0"/>
              </a:rPr>
              <a:t>beredar</a:t>
            </a:r>
            <a:r>
              <a:rPr lang="en-US" sz="2000" b="1" dirty="0">
                <a:latin typeface="Agency FB" panose="020B0503020202020204" pitchFamily="34" charset="0"/>
              </a:rPr>
              <a:t> di </a:t>
            </a:r>
            <a:r>
              <a:rPr lang="en-US" sz="2000" b="1" dirty="0" err="1">
                <a:latin typeface="Agency FB" panose="020B0503020202020204" pitchFamily="34" charset="0"/>
              </a:rPr>
              <a:t>berbagai</a:t>
            </a:r>
            <a:r>
              <a:rPr lang="en-US" sz="2000" b="1" dirty="0">
                <a:latin typeface="Agency FB" panose="020B0503020202020204" pitchFamily="34" charset="0"/>
              </a:rPr>
              <a:t> </a:t>
            </a:r>
            <a:r>
              <a:rPr lang="en-US" sz="2000" b="1" dirty="0" err="1">
                <a:latin typeface="Agency FB" panose="020B0503020202020204" pitchFamily="34" charset="0"/>
              </a:rPr>
              <a:t>negara</a:t>
            </a:r>
            <a:r>
              <a:rPr lang="en-US" sz="2000" b="1" dirty="0">
                <a:latin typeface="Agency FB" panose="020B0503020202020204" pitchFamily="34" charset="0"/>
              </a:rPr>
              <a:t> </a:t>
            </a:r>
          </a:p>
          <a:p>
            <a:pPr marL="228600" indent="-228600">
              <a:lnSpc>
                <a:spcPts val="2000"/>
              </a:lnSpc>
              <a:spcBef>
                <a:spcPct val="50000"/>
              </a:spcBef>
              <a:buFontTx/>
              <a:buChar char="•"/>
              <a:defRPr/>
            </a:pPr>
            <a:r>
              <a:rPr lang="en-US" sz="2000" b="1" dirty="0">
                <a:latin typeface="Agency FB" panose="020B0503020202020204" pitchFamily="34" charset="0"/>
              </a:rPr>
              <a:t> </a:t>
            </a:r>
            <a:r>
              <a:rPr lang="en-US" sz="2000" b="1" dirty="0" err="1">
                <a:latin typeface="Agency FB" panose="020B0503020202020204" pitchFamily="34" charset="0"/>
              </a:rPr>
              <a:t>Penulis</a:t>
            </a:r>
            <a:r>
              <a:rPr lang="en-US" sz="2000" b="1" dirty="0">
                <a:latin typeface="Agency FB" panose="020B0503020202020204" pitchFamily="34" charset="0"/>
              </a:rPr>
              <a:t> </a:t>
            </a:r>
            <a:r>
              <a:rPr lang="en-US" sz="2000" b="1" dirty="0" err="1">
                <a:latin typeface="Agency FB" panose="020B0503020202020204" pitchFamily="34" charset="0"/>
              </a:rPr>
              <a:t>dari</a:t>
            </a:r>
            <a:r>
              <a:rPr lang="en-US" sz="2000" b="1" dirty="0">
                <a:latin typeface="Agency FB" panose="020B0503020202020204" pitchFamily="34" charset="0"/>
              </a:rPr>
              <a:t> </a:t>
            </a:r>
            <a:r>
              <a:rPr lang="en-US" sz="2000" b="1" dirty="0" err="1">
                <a:latin typeface="Agency FB" panose="020B0503020202020204" pitchFamily="34" charset="0"/>
              </a:rPr>
              <a:t>berbagai</a:t>
            </a:r>
            <a:r>
              <a:rPr lang="en-US" sz="2000" b="1" dirty="0">
                <a:latin typeface="Agency FB" panose="020B0503020202020204" pitchFamily="34" charset="0"/>
              </a:rPr>
              <a:t> Negara</a:t>
            </a:r>
            <a:endParaRPr lang="id-ID" sz="2000" b="1" dirty="0">
              <a:latin typeface="Agency FB" panose="020B0503020202020204" pitchFamily="34" charset="0"/>
            </a:endParaRPr>
          </a:p>
          <a:p>
            <a:pPr marL="228600" indent="-228600">
              <a:lnSpc>
                <a:spcPts val="2000"/>
              </a:lnSpc>
              <a:spcBef>
                <a:spcPct val="50000"/>
              </a:spcBef>
              <a:buFontTx/>
              <a:buChar char="•"/>
              <a:defRPr/>
            </a:pPr>
            <a:r>
              <a:rPr lang="id-ID" sz="2000" b="1" dirty="0">
                <a:latin typeface="Agency FB" panose="020B0503020202020204" pitchFamily="34" charset="0"/>
              </a:rPr>
              <a:t>Terindeks oleh </a:t>
            </a:r>
            <a:r>
              <a:rPr lang="id-ID" sz="2000" b="1" dirty="0">
                <a:solidFill>
                  <a:srgbClr val="FF0000"/>
                </a:solidFill>
                <a:latin typeface="Agency FB" panose="020B0503020202020204" pitchFamily="34" charset="0"/>
              </a:rPr>
              <a:t>“Data Base Scopus dan Web of Science”</a:t>
            </a:r>
          </a:p>
          <a:p>
            <a:pPr>
              <a:spcBef>
                <a:spcPct val="50000"/>
              </a:spcBef>
              <a:defRPr/>
            </a:pPr>
            <a:endParaRPr lang="id-ID" sz="1700" b="1" dirty="0">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2"/>
          </p:nvPr>
        </p:nvSpPr>
        <p:spPr>
          <a:noFill/>
          <a:ln>
            <a:miter lim="800000"/>
            <a:headEnd/>
            <a:tailEnd/>
          </a:ln>
        </p:spPr>
        <p:txBody>
          <a:bodyPr/>
          <a:lstStyle/>
          <a:p>
            <a:fld id="{1E83C7DF-4E29-4880-A4C0-2DB46B6169A8}" type="slidenum">
              <a:rPr lang="en-US" altLang="en-US" sz="1200" smtClean="0">
                <a:solidFill>
                  <a:srgbClr val="898989"/>
                </a:solidFill>
                <a:latin typeface="Verdana" pitchFamily="34" charset="0"/>
              </a:rPr>
              <a:pPr/>
              <a:t>45</a:t>
            </a:fld>
            <a:endParaRPr lang="en-US" altLang="en-US" sz="1200" smtClean="0">
              <a:solidFill>
                <a:srgbClr val="898989"/>
              </a:solidFill>
              <a:latin typeface="Verdana" pitchFamily="34" charset="0"/>
            </a:endParaRPr>
          </a:p>
        </p:txBody>
      </p:sp>
      <p:sp>
        <p:nvSpPr>
          <p:cNvPr id="3" name="Rectangle 2"/>
          <p:cNvSpPr/>
          <p:nvPr/>
        </p:nvSpPr>
        <p:spPr>
          <a:xfrm>
            <a:off x="792163" y="838200"/>
            <a:ext cx="7812087" cy="2346325"/>
          </a:xfrm>
          <a:prstGeom prst="rect">
            <a:avLst/>
          </a:prstGeom>
          <a:noFill/>
        </p:spPr>
        <p:txBody>
          <a:bodyPr>
            <a:spAutoFit/>
          </a:bodyPr>
          <a:lstStyle/>
          <a:p>
            <a:pPr>
              <a:spcBef>
                <a:spcPct val="50000"/>
              </a:spcBef>
              <a:defRPr/>
            </a:pPr>
            <a:r>
              <a:rPr lang="id-ID" sz="2800" b="1" dirty="0">
                <a:latin typeface="Agency FB" panose="020B0503020202020204" pitchFamily="34" charset="0"/>
                <a:cs typeface="Aharoni" panose="02010803020104030203" pitchFamily="2" charset="-79"/>
              </a:rPr>
              <a:t>Kriteria Jurnal Internasional</a:t>
            </a:r>
          </a:p>
          <a:p>
            <a:pPr marL="342900" indent="-342900">
              <a:spcBef>
                <a:spcPct val="50000"/>
              </a:spcBef>
              <a:buFontTx/>
              <a:buAutoNum type="arabicPeriod"/>
              <a:defRPr/>
            </a:pPr>
            <a:r>
              <a:rPr lang="id-ID" sz="2000" b="1" dirty="0">
                <a:solidFill>
                  <a:srgbClr val="FF0000"/>
                </a:solidFill>
                <a:latin typeface="Agency FB" panose="020B0503020202020204" pitchFamily="34" charset="0"/>
              </a:rPr>
              <a:t>Jurnal Internasional Bereputasi</a:t>
            </a:r>
          </a:p>
          <a:p>
            <a:pPr marL="628650" indent="-285750">
              <a:lnSpc>
                <a:spcPts val="1700"/>
              </a:lnSpc>
              <a:spcBef>
                <a:spcPct val="50000"/>
              </a:spcBef>
              <a:buFontTx/>
              <a:buChar char="-"/>
              <a:defRPr/>
            </a:pPr>
            <a:r>
              <a:rPr lang="id-ID" sz="1900" b="1" dirty="0">
                <a:latin typeface="Agency FB" panose="020B0503020202020204" pitchFamily="34" charset="0"/>
              </a:rPr>
              <a:t>Terindeks di scopus dan Web of Science</a:t>
            </a:r>
          </a:p>
          <a:p>
            <a:pPr marL="628650" indent="-285750">
              <a:lnSpc>
                <a:spcPts val="1700"/>
              </a:lnSpc>
              <a:spcBef>
                <a:spcPct val="50000"/>
              </a:spcBef>
              <a:buFontTx/>
              <a:buChar char="-"/>
              <a:defRPr/>
            </a:pPr>
            <a:r>
              <a:rPr lang="id-ID" sz="1900" b="1" dirty="0">
                <a:latin typeface="Agency FB" panose="020B0503020202020204" pitchFamily="34" charset="0"/>
              </a:rPr>
              <a:t>Mempunyai faktor dampak (infact factor) dari ISI Web of Science (Thomson router) atau Scimago Journal Rank (SJR)</a:t>
            </a:r>
          </a:p>
          <a:p>
            <a:pPr marL="628650" indent="-285750">
              <a:lnSpc>
                <a:spcPts val="1700"/>
              </a:lnSpc>
              <a:spcBef>
                <a:spcPct val="50000"/>
              </a:spcBef>
              <a:buFontTx/>
              <a:buChar char="-"/>
              <a:defRPr/>
            </a:pPr>
            <a:r>
              <a:rPr lang="id-ID" sz="1900" b="1" dirty="0">
                <a:solidFill>
                  <a:srgbClr val="FF0000"/>
                </a:solidFill>
                <a:latin typeface="Agency FB" panose="020B0503020202020204" pitchFamily="34" charset="0"/>
              </a:rPr>
              <a:t>Nilai A.K maksimal = 40</a:t>
            </a:r>
            <a:endParaRPr lang="en-US" sz="1900" b="1" dirty="0">
              <a:solidFill>
                <a:srgbClr val="FF0000"/>
              </a:solidFill>
              <a:latin typeface="Agency FB" panose="020B0503020202020204" pitchFamily="34" charset="0"/>
            </a:endParaRPr>
          </a:p>
        </p:txBody>
      </p:sp>
      <p:sp>
        <p:nvSpPr>
          <p:cNvPr id="2" name="Rectangle 1"/>
          <p:cNvSpPr/>
          <p:nvPr/>
        </p:nvSpPr>
        <p:spPr>
          <a:xfrm>
            <a:off x="798513" y="3357563"/>
            <a:ext cx="7805737" cy="1376362"/>
          </a:xfrm>
          <a:prstGeom prst="rect">
            <a:avLst/>
          </a:prstGeom>
          <a:noFill/>
        </p:spPr>
        <p:txBody>
          <a:bodyPr>
            <a:spAutoFit/>
          </a:bodyPr>
          <a:lstStyle/>
          <a:p>
            <a:pPr marL="357188" indent="-357188">
              <a:spcBef>
                <a:spcPct val="50000"/>
              </a:spcBef>
              <a:defRPr/>
            </a:pPr>
            <a:r>
              <a:rPr lang="id-ID" b="1" dirty="0">
                <a:solidFill>
                  <a:srgbClr val="FF0000"/>
                </a:solidFill>
                <a:latin typeface="Agency FB" panose="020B0503020202020204" pitchFamily="34" charset="0"/>
              </a:rPr>
              <a:t>2.   Jurnal Internasional (Terindeks di scopus dan Web of Science)</a:t>
            </a:r>
          </a:p>
          <a:p>
            <a:pPr marL="442913" indent="-171450">
              <a:lnSpc>
                <a:spcPts val="1900"/>
              </a:lnSpc>
              <a:spcBef>
                <a:spcPct val="50000"/>
              </a:spcBef>
              <a:buFontTx/>
              <a:buChar char="-"/>
              <a:defRPr/>
            </a:pPr>
            <a:r>
              <a:rPr lang="id-ID" b="1" dirty="0">
                <a:latin typeface="Agency FB" panose="020B0503020202020204" pitchFamily="34" charset="0"/>
              </a:rPr>
              <a:t>Tidak memiliki faktor dampak (infact factor) dari ISI Web of Science (Thomson router) atau Scimago Journal Rank (SJR)</a:t>
            </a:r>
          </a:p>
          <a:p>
            <a:pPr marL="285750" indent="71438">
              <a:lnSpc>
                <a:spcPts val="1900"/>
              </a:lnSpc>
              <a:spcBef>
                <a:spcPct val="50000"/>
              </a:spcBef>
              <a:buFontTx/>
              <a:buChar char="-"/>
              <a:defRPr/>
            </a:pPr>
            <a:r>
              <a:rPr lang="id-ID" b="1" dirty="0">
                <a:latin typeface="Agency FB" panose="020B0503020202020204" pitchFamily="34" charset="0"/>
              </a:rPr>
              <a:t>  </a:t>
            </a:r>
            <a:r>
              <a:rPr lang="id-ID" b="1" dirty="0">
                <a:solidFill>
                  <a:srgbClr val="FF0000"/>
                </a:solidFill>
                <a:latin typeface="Agency FB" panose="020B0503020202020204" pitchFamily="34" charset="0"/>
              </a:rPr>
              <a:t>Nilai A.K maksimal = 30</a:t>
            </a:r>
          </a:p>
        </p:txBody>
      </p:sp>
      <p:sp>
        <p:nvSpPr>
          <p:cNvPr id="4" name="Rectangle 3"/>
          <p:cNvSpPr/>
          <p:nvPr/>
        </p:nvSpPr>
        <p:spPr>
          <a:xfrm>
            <a:off x="792163" y="4833938"/>
            <a:ext cx="7812087" cy="1400175"/>
          </a:xfrm>
          <a:prstGeom prst="rect">
            <a:avLst/>
          </a:prstGeom>
          <a:noFill/>
        </p:spPr>
        <p:txBody>
          <a:bodyPr>
            <a:spAutoFit/>
          </a:bodyPr>
          <a:lstStyle/>
          <a:p>
            <a:pPr marL="271463" indent="-271463">
              <a:spcBef>
                <a:spcPct val="50000"/>
              </a:spcBef>
              <a:defRPr/>
            </a:pPr>
            <a:r>
              <a:rPr lang="id-ID" b="1" dirty="0">
                <a:solidFill>
                  <a:srgbClr val="FF0000"/>
                </a:solidFill>
                <a:latin typeface="Agency FB" panose="020B0503020202020204" pitchFamily="34" charset="0"/>
              </a:rPr>
              <a:t>3.   Jurnal Internasional </a:t>
            </a:r>
          </a:p>
          <a:p>
            <a:pPr marL="442913" indent="-171450">
              <a:lnSpc>
                <a:spcPts val="1600"/>
              </a:lnSpc>
              <a:spcBef>
                <a:spcPct val="50000"/>
              </a:spcBef>
              <a:buFontTx/>
              <a:buChar char="-"/>
              <a:defRPr/>
            </a:pPr>
            <a:r>
              <a:rPr lang="id-ID" b="1" dirty="0">
                <a:latin typeface="Agency FB" panose="020B0503020202020204" pitchFamily="34" charset="0"/>
              </a:rPr>
              <a:t>Belum Terindeks di “Data Base scopus dan Web of Science ”</a:t>
            </a:r>
          </a:p>
          <a:p>
            <a:pPr marL="442913" indent="-171450">
              <a:lnSpc>
                <a:spcPts val="1600"/>
              </a:lnSpc>
              <a:spcBef>
                <a:spcPct val="50000"/>
              </a:spcBef>
              <a:buFontTx/>
              <a:buChar char="-"/>
              <a:defRPr/>
            </a:pPr>
            <a:r>
              <a:rPr lang="id-ID" b="1" dirty="0">
                <a:latin typeface="Agency FB" panose="020B0503020202020204" pitchFamily="34" charset="0"/>
              </a:rPr>
              <a:t>Tapi terindeks di DOAJ, CABI, Copernicus, EBSCO</a:t>
            </a:r>
          </a:p>
          <a:p>
            <a:pPr marL="285750" indent="71438">
              <a:lnSpc>
                <a:spcPts val="1600"/>
              </a:lnSpc>
              <a:spcBef>
                <a:spcPct val="50000"/>
              </a:spcBef>
              <a:buFontTx/>
              <a:buChar char="-"/>
              <a:defRPr/>
            </a:pPr>
            <a:r>
              <a:rPr lang="id-ID" b="1" dirty="0">
                <a:latin typeface="Agency FB" panose="020B0503020202020204" pitchFamily="34" charset="0"/>
              </a:rPr>
              <a:t>  </a:t>
            </a:r>
            <a:r>
              <a:rPr lang="id-ID" b="1" dirty="0">
                <a:solidFill>
                  <a:srgbClr val="FF0000"/>
                </a:solidFill>
                <a:latin typeface="Agency FB" panose="020B0503020202020204" pitchFamily="34" charset="0"/>
              </a:rPr>
              <a:t>Nilai A.K maksimal =20</a:t>
            </a:r>
          </a:p>
        </p:txBody>
      </p:sp>
    </p:spTree>
  </p:cSld>
  <p:clrMapOvr>
    <a:masterClrMapping/>
  </p:clrMapOvr>
  <p:transition spd="slow">
    <p:cov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Slide Number Placeholder 3"/>
          <p:cNvSpPr>
            <a:spLocks noGrp="1"/>
          </p:cNvSpPr>
          <p:nvPr>
            <p:ph type="sldNum" sz="quarter" idx="12"/>
          </p:nvPr>
        </p:nvSpPr>
        <p:spPr>
          <a:noFill/>
          <a:ln>
            <a:miter lim="800000"/>
            <a:headEnd/>
            <a:tailEnd/>
          </a:ln>
        </p:spPr>
        <p:txBody>
          <a:bodyPr/>
          <a:lstStyle/>
          <a:p>
            <a:fld id="{905B7D2C-370C-4CE7-BF7A-403948CF41E6}" type="slidenum">
              <a:rPr lang="en-US" altLang="en-US" sz="1200" smtClean="0">
                <a:solidFill>
                  <a:srgbClr val="898989"/>
                </a:solidFill>
                <a:latin typeface="Verdana" pitchFamily="34" charset="0"/>
              </a:rPr>
              <a:pPr/>
              <a:t>46</a:t>
            </a:fld>
            <a:endParaRPr lang="en-US" altLang="en-US" sz="1200" smtClean="0">
              <a:solidFill>
                <a:srgbClr val="898989"/>
              </a:solidFill>
              <a:latin typeface="Verdana" pitchFamily="34" charset="0"/>
            </a:endParaRPr>
          </a:p>
        </p:txBody>
      </p:sp>
      <p:sp>
        <p:nvSpPr>
          <p:cNvPr id="58371" name="Text Box 4"/>
          <p:cNvSpPr txBox="1">
            <a:spLocks noChangeArrowheads="1"/>
          </p:cNvSpPr>
          <p:nvPr/>
        </p:nvSpPr>
        <p:spPr bwMode="auto">
          <a:xfrm>
            <a:off x="647700" y="884238"/>
            <a:ext cx="8039100" cy="4092575"/>
          </a:xfrm>
          <a:prstGeom prst="rect">
            <a:avLst/>
          </a:prstGeom>
          <a:noFill/>
          <a:ln w="9525">
            <a:noFill/>
            <a:miter lim="800000"/>
            <a:headEnd/>
            <a:tailEnd/>
          </a:ln>
        </p:spPr>
        <p:txBody>
          <a:bodyPr>
            <a:spAutoFit/>
          </a:bodyPr>
          <a:lstStyle/>
          <a:p>
            <a:pPr marL="342900" indent="-342900">
              <a:spcBef>
                <a:spcPct val="50000"/>
              </a:spcBef>
            </a:pPr>
            <a:r>
              <a:rPr lang="en-US" altLang="id-ID" sz="2800" b="1">
                <a:solidFill>
                  <a:srgbClr val="FF0000"/>
                </a:solidFill>
                <a:latin typeface="Agency FB" pitchFamily="34" charset="0"/>
              </a:rPr>
              <a:t>Disajikan dalam Seminar Internasional</a:t>
            </a:r>
          </a:p>
          <a:p>
            <a:pPr marL="342900" indent="-342900">
              <a:spcBef>
                <a:spcPct val="50000"/>
              </a:spcBef>
            </a:pPr>
            <a:r>
              <a:rPr lang="en-US" altLang="id-ID" sz="2400" b="1">
                <a:latin typeface="Agency FB" pitchFamily="34" charset="0"/>
              </a:rPr>
              <a:t>1. </a:t>
            </a:r>
            <a:r>
              <a:rPr lang="id-ID" altLang="id-ID" sz="2400" b="1">
                <a:latin typeface="Agency FB" pitchFamily="34" charset="0"/>
              </a:rPr>
              <a:t>  </a:t>
            </a:r>
            <a:r>
              <a:rPr lang="en-US" altLang="id-ID" sz="2400" b="1">
                <a:latin typeface="Agency FB" pitchFamily="34" charset="0"/>
              </a:rPr>
              <a:t>Kriteria Seminar : </a:t>
            </a:r>
          </a:p>
          <a:p>
            <a:pPr marL="863600" lvl="1" indent="-342900">
              <a:lnSpc>
                <a:spcPts val="2000"/>
              </a:lnSpc>
              <a:spcBef>
                <a:spcPct val="50000"/>
              </a:spcBef>
              <a:buFontTx/>
              <a:buChar char="•"/>
            </a:pPr>
            <a:r>
              <a:rPr lang="en-US" altLang="id-ID" sz="2000" b="1">
                <a:latin typeface="Agency FB" pitchFamily="34" charset="0"/>
              </a:rPr>
              <a:t>Diselenggarakan oleh Asosiasi Profesi atau Lembaga 	Ilmiah yang bereputasi</a:t>
            </a:r>
          </a:p>
          <a:p>
            <a:pPr marL="863600" lvl="1" indent="-342900">
              <a:lnSpc>
                <a:spcPts val="2000"/>
              </a:lnSpc>
              <a:spcBef>
                <a:spcPct val="50000"/>
              </a:spcBef>
              <a:buFontTx/>
              <a:buChar char="•"/>
            </a:pPr>
            <a:r>
              <a:rPr lang="en-US" altLang="id-ID" sz="2000" b="1">
                <a:latin typeface="Agency FB" pitchFamily="34" charset="0"/>
              </a:rPr>
              <a:t>Pengarah (SC) adalah para pakar yang berasal dari berbagai negara</a:t>
            </a:r>
          </a:p>
          <a:p>
            <a:pPr marL="863600" lvl="1" indent="-342900">
              <a:lnSpc>
                <a:spcPts val="2000"/>
              </a:lnSpc>
              <a:spcBef>
                <a:spcPct val="50000"/>
              </a:spcBef>
              <a:buFontTx/>
              <a:buChar char="•"/>
            </a:pPr>
            <a:r>
              <a:rPr lang="en-US" altLang="id-ID" sz="2000" b="1">
                <a:latin typeface="Agency FB" pitchFamily="34" charset="0"/>
              </a:rPr>
              <a:t>Bahasa Pengantar, bahasa PBB (Inggris, Perancis, Arab, Rusia, Cina)</a:t>
            </a:r>
          </a:p>
          <a:p>
            <a:pPr marL="863600" lvl="1" indent="-342900">
              <a:lnSpc>
                <a:spcPts val="2000"/>
              </a:lnSpc>
              <a:spcBef>
                <a:spcPct val="50000"/>
              </a:spcBef>
              <a:buFontTx/>
              <a:buChar char="•"/>
            </a:pPr>
            <a:r>
              <a:rPr lang="en-US" altLang="id-ID" sz="2000" b="1">
                <a:latin typeface="Agency FB" pitchFamily="34" charset="0"/>
              </a:rPr>
              <a:t>Pemakalah dan peserta dari berbagai negara</a:t>
            </a:r>
          </a:p>
          <a:p>
            <a:pPr marL="342900" indent="-342900">
              <a:spcBef>
                <a:spcPct val="50000"/>
              </a:spcBef>
            </a:pPr>
            <a:r>
              <a:rPr lang="en-US" altLang="id-ID" sz="2400" b="1">
                <a:latin typeface="Agency FB" pitchFamily="34" charset="0"/>
              </a:rPr>
              <a:t>2.   Artikel</a:t>
            </a:r>
          </a:p>
          <a:p>
            <a:pPr marL="863600" lvl="1" indent="-342900">
              <a:lnSpc>
                <a:spcPts val="2000"/>
              </a:lnSpc>
              <a:spcBef>
                <a:spcPct val="50000"/>
              </a:spcBef>
              <a:buFontTx/>
              <a:buChar char="•"/>
            </a:pPr>
            <a:r>
              <a:rPr lang="en-US" altLang="id-ID" sz="2000" b="1">
                <a:latin typeface="Agency FB" pitchFamily="34" charset="0"/>
              </a:rPr>
              <a:t>Dimuat dalam Prosiding </a:t>
            </a:r>
          </a:p>
          <a:p>
            <a:pPr marL="863600" lvl="1" indent="-342900">
              <a:lnSpc>
                <a:spcPts val="2000"/>
              </a:lnSpc>
              <a:spcBef>
                <a:spcPct val="50000"/>
              </a:spcBef>
              <a:buFontTx/>
              <a:buChar char="•"/>
            </a:pPr>
            <a:r>
              <a:rPr lang="en-US" altLang="id-ID" sz="2000" b="1">
                <a:latin typeface="Agency FB" pitchFamily="34" charset="0"/>
              </a:rPr>
              <a:t>Memenuhi kaidah penulisan Ilmiah </a:t>
            </a:r>
          </a:p>
        </p:txBody>
      </p:sp>
    </p:spTree>
  </p:cSld>
  <p:clrMapOvr>
    <a:masterClrMapping/>
  </p:clrMapOvr>
  <p:transition spd="slow">
    <p:cove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Slide Number Placeholder 3"/>
          <p:cNvSpPr>
            <a:spLocks noGrp="1"/>
          </p:cNvSpPr>
          <p:nvPr>
            <p:ph type="sldNum" sz="quarter" idx="12"/>
          </p:nvPr>
        </p:nvSpPr>
        <p:spPr>
          <a:noFill/>
          <a:ln>
            <a:miter lim="800000"/>
            <a:headEnd/>
            <a:tailEnd/>
          </a:ln>
        </p:spPr>
        <p:txBody>
          <a:bodyPr/>
          <a:lstStyle/>
          <a:p>
            <a:fld id="{EFCC9432-FE5C-42CF-B7A6-4E71E10AC5E7}" type="slidenum">
              <a:rPr lang="en-US" altLang="en-US" sz="1200" smtClean="0">
                <a:solidFill>
                  <a:srgbClr val="898989"/>
                </a:solidFill>
                <a:latin typeface="Verdana" pitchFamily="34" charset="0"/>
              </a:rPr>
              <a:pPr/>
              <a:t>47</a:t>
            </a:fld>
            <a:endParaRPr lang="en-US" altLang="en-US" sz="1200" smtClean="0">
              <a:solidFill>
                <a:srgbClr val="898989"/>
              </a:solidFill>
              <a:latin typeface="Verdana" pitchFamily="34" charset="0"/>
            </a:endParaRPr>
          </a:p>
        </p:txBody>
      </p:sp>
      <p:sp>
        <p:nvSpPr>
          <p:cNvPr id="87043" name="Text Box 4"/>
          <p:cNvSpPr txBox="1">
            <a:spLocks noChangeArrowheads="1"/>
          </p:cNvSpPr>
          <p:nvPr/>
        </p:nvSpPr>
        <p:spPr bwMode="auto">
          <a:xfrm>
            <a:off x="774700" y="728663"/>
            <a:ext cx="7685088" cy="4252912"/>
          </a:xfrm>
          <a:prstGeom prst="rect">
            <a:avLst/>
          </a:prstGeom>
          <a:noFill/>
          <a:ln>
            <a:noFill/>
          </a:ln>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ts val="2800"/>
              </a:lnSpc>
              <a:spcBef>
                <a:spcPct val="0"/>
              </a:spcBef>
              <a:buFontTx/>
              <a:buNone/>
              <a:defRPr/>
            </a:pPr>
            <a:r>
              <a:rPr lang="en-US" sz="2000" b="1" dirty="0" smtClean="0">
                <a:solidFill>
                  <a:schemeClr val="accent4">
                    <a:lumMod val="50000"/>
                  </a:schemeClr>
                </a:solidFill>
                <a:latin typeface="Agency FB" panose="020B0503020202020204" pitchFamily="34" charset="0"/>
              </a:rPr>
              <a:t>3</a:t>
            </a:r>
            <a:r>
              <a:rPr lang="en-US" b="1" dirty="0" smtClean="0">
                <a:solidFill>
                  <a:schemeClr val="accent4">
                    <a:lumMod val="50000"/>
                  </a:schemeClr>
                </a:solidFill>
                <a:latin typeface="Agency FB" panose="020B0503020202020204" pitchFamily="34" charset="0"/>
              </a:rPr>
              <a:t>. </a:t>
            </a:r>
            <a:r>
              <a:rPr lang="en-US" sz="2400" b="1" dirty="0" err="1" smtClean="0">
                <a:solidFill>
                  <a:schemeClr val="accent4">
                    <a:lumMod val="50000"/>
                  </a:schemeClr>
                </a:solidFill>
                <a:latin typeface="Agency FB" panose="020B0503020202020204" pitchFamily="34" charset="0"/>
              </a:rPr>
              <a:t>Prosiding</a:t>
            </a:r>
            <a:r>
              <a:rPr lang="en-US" b="1" dirty="0" smtClean="0">
                <a:solidFill>
                  <a:schemeClr val="accent4">
                    <a:lumMod val="50000"/>
                  </a:schemeClr>
                </a:solidFill>
                <a:latin typeface="Agency FB" panose="020B0503020202020204" pitchFamily="34" charset="0"/>
              </a:rPr>
              <a:t> :</a:t>
            </a:r>
          </a:p>
          <a:p>
            <a:pPr lvl="1">
              <a:lnSpc>
                <a:spcPts val="2100"/>
              </a:lnSpc>
              <a:spcBef>
                <a:spcPct val="40000"/>
              </a:spcBef>
              <a:buFontTx/>
              <a:buChar char="•"/>
              <a:defRPr/>
            </a:pPr>
            <a:r>
              <a:rPr lang="en-US" sz="2000" b="1" dirty="0" err="1" smtClean="0">
                <a:latin typeface="Agency FB" panose="020B0503020202020204" pitchFamily="34" charset="0"/>
                <a:cs typeface="Andalus" panose="02020603050405020304" pitchFamily="18" charset="-78"/>
              </a:rPr>
              <a:t>Ditulis</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dalam</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bahasa</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resmi</a:t>
            </a:r>
            <a:r>
              <a:rPr lang="en-US" sz="2000" b="1" dirty="0" smtClean="0">
                <a:latin typeface="Agency FB" panose="020B0503020202020204" pitchFamily="34" charset="0"/>
                <a:cs typeface="Andalus" panose="02020603050405020304" pitchFamily="18" charset="-78"/>
              </a:rPr>
              <a:t> PBB</a:t>
            </a:r>
          </a:p>
          <a:p>
            <a:pPr lvl="1">
              <a:lnSpc>
                <a:spcPts val="2100"/>
              </a:lnSpc>
              <a:spcBef>
                <a:spcPct val="40000"/>
              </a:spcBef>
              <a:buFontTx/>
              <a:buChar char="•"/>
              <a:defRPr/>
            </a:pPr>
            <a:r>
              <a:rPr lang="en-US" sz="2000" b="1" dirty="0" smtClean="0">
                <a:latin typeface="Agency FB" panose="020B0503020202020204" pitchFamily="34" charset="0"/>
                <a:cs typeface="Andalus" panose="02020603050405020304" pitchFamily="18" charset="-78"/>
              </a:rPr>
              <a:t>Editor </a:t>
            </a:r>
            <a:r>
              <a:rPr lang="en-US" sz="2000" b="1" dirty="0" err="1" smtClean="0">
                <a:latin typeface="Agency FB" panose="020B0503020202020204" pitchFamily="34" charset="0"/>
                <a:cs typeface="Andalus" panose="02020603050405020304" pitchFamily="18" charset="-78"/>
              </a:rPr>
              <a:t>berasal</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dari</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berbagai</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negara</a:t>
            </a:r>
            <a:endParaRPr lang="en-US" sz="2000" b="1" dirty="0" smtClean="0">
              <a:latin typeface="Agency FB" panose="020B0503020202020204" pitchFamily="34" charset="0"/>
              <a:cs typeface="Andalus" panose="02020603050405020304" pitchFamily="18" charset="-78"/>
            </a:endParaRPr>
          </a:p>
          <a:p>
            <a:pPr lvl="1">
              <a:lnSpc>
                <a:spcPts val="2100"/>
              </a:lnSpc>
              <a:spcBef>
                <a:spcPct val="40000"/>
              </a:spcBef>
              <a:buFontTx/>
              <a:buChar char="•"/>
              <a:defRPr/>
            </a:pPr>
            <a:r>
              <a:rPr lang="en-US" sz="2000" b="1" dirty="0" err="1" smtClean="0">
                <a:latin typeface="Agency FB" panose="020B0503020202020204" pitchFamily="34" charset="0"/>
                <a:cs typeface="Andalus" panose="02020603050405020304" pitchFamily="18" charset="-78"/>
              </a:rPr>
              <a:t>Penulis</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dari</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berbagai</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negara</a:t>
            </a:r>
            <a:endParaRPr lang="en-US" sz="2000" b="1" dirty="0" smtClean="0">
              <a:latin typeface="Agency FB" panose="020B0503020202020204" pitchFamily="34" charset="0"/>
              <a:cs typeface="Andalus" panose="02020603050405020304" pitchFamily="18" charset="-78"/>
            </a:endParaRPr>
          </a:p>
          <a:p>
            <a:pPr lvl="1">
              <a:lnSpc>
                <a:spcPts val="2100"/>
              </a:lnSpc>
              <a:spcBef>
                <a:spcPct val="40000"/>
              </a:spcBef>
              <a:buFontTx/>
              <a:buChar char="•"/>
              <a:defRPr/>
            </a:pPr>
            <a:r>
              <a:rPr lang="en-US" sz="2000" b="1" dirty="0" err="1" smtClean="0">
                <a:latin typeface="Agency FB" panose="020B0503020202020204" pitchFamily="34" charset="0"/>
                <a:cs typeface="Andalus" panose="02020603050405020304" pitchFamily="18" charset="-78"/>
              </a:rPr>
              <a:t>Memiliki</a:t>
            </a:r>
            <a:r>
              <a:rPr lang="en-US" sz="2000" b="1" dirty="0" smtClean="0">
                <a:latin typeface="Agency FB" panose="020B0503020202020204" pitchFamily="34" charset="0"/>
                <a:cs typeface="Andalus" panose="02020603050405020304" pitchFamily="18" charset="-78"/>
              </a:rPr>
              <a:t> ISBN</a:t>
            </a:r>
          </a:p>
          <a:p>
            <a:pPr lvl="1">
              <a:lnSpc>
                <a:spcPts val="2100"/>
              </a:lnSpc>
              <a:spcBef>
                <a:spcPct val="40000"/>
              </a:spcBef>
              <a:buFontTx/>
              <a:buChar char="•"/>
              <a:defRPr/>
            </a:pPr>
            <a:r>
              <a:rPr lang="en-US" sz="2000" b="1" dirty="0" err="1" smtClean="0">
                <a:latin typeface="Agency FB" panose="020B0503020202020204" pitchFamily="34" charset="0"/>
                <a:cs typeface="Andalus" panose="02020603050405020304" pitchFamily="18" charset="-78"/>
              </a:rPr>
              <a:t>Diterbitkan</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oleh</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Lembaga</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Ilmiah</a:t>
            </a:r>
            <a:r>
              <a:rPr lang="en-US" sz="2000" b="1" dirty="0" smtClean="0">
                <a:latin typeface="Agency FB" panose="020B0503020202020204" pitchFamily="34" charset="0"/>
                <a:cs typeface="Andalus" panose="02020603050405020304" pitchFamily="18" charset="-78"/>
              </a:rPr>
              <a:t> yang </a:t>
            </a:r>
            <a:r>
              <a:rPr lang="en-US" sz="2000" b="1" dirty="0" err="1" smtClean="0">
                <a:latin typeface="Agency FB" panose="020B0503020202020204" pitchFamily="34" charset="0"/>
                <a:cs typeface="Andalus" panose="02020603050405020304" pitchFamily="18" charset="-78"/>
              </a:rPr>
              <a:t>bereputasi</a:t>
            </a:r>
            <a:r>
              <a:rPr lang="en-US" sz="2000" b="1" dirty="0" smtClean="0">
                <a:latin typeface="Agency FB" panose="020B0503020202020204" pitchFamily="34" charset="0"/>
                <a:cs typeface="Andalus" panose="02020603050405020304" pitchFamily="18" charset="-78"/>
              </a:rPr>
              <a:t> : </a:t>
            </a:r>
            <a:r>
              <a:rPr lang="en-US" sz="2000" b="1" dirty="0" err="1" smtClean="0">
                <a:latin typeface="Agency FB" panose="020B0503020202020204" pitchFamily="34" charset="0"/>
                <a:cs typeface="Andalus" panose="02020603050405020304" pitchFamily="18" charset="-78"/>
              </a:rPr>
              <a:t>Organisasi</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Profesi</a:t>
            </a:r>
            <a:r>
              <a:rPr lang="en-US" sz="2000" b="1" dirty="0" smtClean="0">
                <a:latin typeface="Agency FB" panose="020B0503020202020204" pitchFamily="34" charset="0"/>
                <a:cs typeface="Andalus" panose="02020603050405020304" pitchFamily="18" charset="-78"/>
              </a:rPr>
              <a:t>, PT, </a:t>
            </a:r>
            <a:r>
              <a:rPr lang="en-US" sz="2000" b="1" dirty="0" err="1" smtClean="0">
                <a:latin typeface="Agency FB" panose="020B0503020202020204" pitchFamily="34" charset="0"/>
                <a:cs typeface="Andalus" panose="02020603050405020304" pitchFamily="18" charset="-78"/>
              </a:rPr>
              <a:t>Lembaga</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Penelitian</a:t>
            </a:r>
            <a:endParaRPr lang="id-ID" sz="2000" b="1" dirty="0" smtClean="0">
              <a:latin typeface="Agency FB" panose="020B0503020202020204" pitchFamily="34" charset="0"/>
              <a:cs typeface="Andalus" panose="02020603050405020304" pitchFamily="18" charset="-78"/>
            </a:endParaRPr>
          </a:p>
          <a:p>
            <a:pPr lvl="1">
              <a:lnSpc>
                <a:spcPts val="2100"/>
              </a:lnSpc>
              <a:spcBef>
                <a:spcPct val="40000"/>
              </a:spcBef>
              <a:buFontTx/>
              <a:buChar char="•"/>
              <a:defRPr/>
            </a:pPr>
            <a:r>
              <a:rPr lang="id-ID" sz="2000" b="1" dirty="0" smtClean="0">
                <a:latin typeface="Agency FB" panose="020B0503020202020204" pitchFamily="34" charset="0"/>
                <a:cs typeface="Andalus" panose="02020603050405020304" pitchFamily="18" charset="-78"/>
              </a:rPr>
              <a:t>Memiliki terbitan “on-line”</a:t>
            </a:r>
          </a:p>
          <a:p>
            <a:pPr lvl="1">
              <a:lnSpc>
                <a:spcPts val="2100"/>
              </a:lnSpc>
              <a:spcBef>
                <a:spcPct val="40000"/>
              </a:spcBef>
              <a:buFontTx/>
              <a:buChar char="•"/>
              <a:defRPr/>
            </a:pPr>
            <a:r>
              <a:rPr lang="en-US" sz="2000" b="1" dirty="0" err="1" smtClean="0">
                <a:latin typeface="Agency FB" panose="020B0503020202020204" pitchFamily="34" charset="0"/>
                <a:cs typeface="Andalus" panose="02020603050405020304" pitchFamily="18" charset="-78"/>
              </a:rPr>
              <a:t>Angka</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Kredit</a:t>
            </a:r>
            <a:r>
              <a:rPr lang="en-US" sz="2000" b="1" dirty="0" smtClean="0">
                <a:latin typeface="Agency FB" panose="020B0503020202020204" pitchFamily="34" charset="0"/>
                <a:cs typeface="Andalus" panose="02020603050405020304" pitchFamily="18" charset="-78"/>
              </a:rPr>
              <a:t> : 15</a:t>
            </a:r>
            <a:endParaRPr lang="id-ID" sz="2000" b="1" dirty="0" smtClean="0">
              <a:latin typeface="Agency FB" panose="020B0503020202020204" pitchFamily="34" charset="0"/>
              <a:cs typeface="Andalus" panose="02020603050405020304" pitchFamily="18" charset="-78"/>
            </a:endParaRPr>
          </a:p>
          <a:p>
            <a:pPr lvl="1">
              <a:lnSpc>
                <a:spcPts val="2100"/>
              </a:lnSpc>
              <a:spcBef>
                <a:spcPct val="40000"/>
              </a:spcBef>
              <a:buFontTx/>
              <a:buChar char="•"/>
              <a:defRPr/>
            </a:pPr>
            <a:r>
              <a:rPr lang="en-US" sz="2000" b="1" dirty="0" smtClean="0">
                <a:latin typeface="Agency FB" panose="020B0503020202020204" pitchFamily="34" charset="0"/>
                <a:cs typeface="Andalus" panose="02020603050405020304" pitchFamily="18" charset="-78"/>
              </a:rPr>
              <a:t>Batas </a:t>
            </a:r>
            <a:r>
              <a:rPr lang="en-US" sz="2000" b="1" dirty="0" err="1" smtClean="0">
                <a:latin typeface="Agency FB" panose="020B0503020202020204" pitchFamily="34" charset="0"/>
                <a:cs typeface="Andalus" panose="02020603050405020304" pitchFamily="18" charset="-78"/>
              </a:rPr>
              <a:t>Kepatutan</a:t>
            </a:r>
            <a:r>
              <a:rPr lang="en-US" sz="2000" b="1" dirty="0" smtClean="0">
                <a:latin typeface="Agency FB" panose="020B0503020202020204" pitchFamily="34" charset="0"/>
                <a:cs typeface="Andalus" panose="02020603050405020304" pitchFamily="18" charset="-78"/>
              </a:rPr>
              <a:t> : 1 (</a:t>
            </a:r>
            <a:r>
              <a:rPr lang="en-US" sz="2000" b="1" dirty="0" err="1" smtClean="0">
                <a:latin typeface="Agency FB" panose="020B0503020202020204" pitchFamily="34" charset="0"/>
                <a:cs typeface="Andalus" panose="02020603050405020304" pitchFamily="18" charset="-78"/>
              </a:rPr>
              <a:t>satu</a:t>
            </a:r>
            <a:r>
              <a:rPr lang="en-US" sz="2000" b="1" dirty="0" smtClean="0">
                <a:latin typeface="Agency FB" panose="020B0503020202020204" pitchFamily="34" charset="0"/>
                <a:cs typeface="Andalus" panose="02020603050405020304" pitchFamily="18" charset="-78"/>
              </a:rPr>
              <a:t>) </a:t>
            </a:r>
            <a:r>
              <a:rPr lang="en-US" sz="2000" b="1" dirty="0" err="1" smtClean="0">
                <a:latin typeface="Agency FB" panose="020B0503020202020204" pitchFamily="34" charset="0"/>
                <a:cs typeface="Andalus" panose="02020603050405020304" pitchFamily="18" charset="-78"/>
              </a:rPr>
              <a:t>Artikel</a:t>
            </a:r>
            <a:r>
              <a:rPr lang="en-US" sz="2000" b="1" dirty="0" smtClean="0">
                <a:latin typeface="Agency FB" panose="020B0503020202020204" pitchFamily="34" charset="0"/>
                <a:cs typeface="Andalus" panose="02020603050405020304" pitchFamily="18" charset="-78"/>
              </a:rPr>
              <a:t>/semester</a:t>
            </a:r>
          </a:p>
          <a:p>
            <a:pPr lvl="1">
              <a:lnSpc>
                <a:spcPts val="2100"/>
              </a:lnSpc>
              <a:spcBef>
                <a:spcPct val="40000"/>
              </a:spcBef>
              <a:buFontTx/>
              <a:buChar char="•"/>
              <a:defRPr/>
            </a:pPr>
            <a:endParaRPr lang="en-US" sz="2000" b="1" dirty="0" smtClean="0">
              <a:latin typeface="Andalus" panose="02020603050405020304" pitchFamily="18" charset="-78"/>
              <a:cs typeface="Andalus" panose="02020603050405020304" pitchFamily="18" charset="-78"/>
            </a:endParaRPr>
          </a:p>
        </p:txBody>
      </p:sp>
    </p:spTree>
  </p:cSld>
  <p:clrMapOvr>
    <a:masterClrMapping/>
  </p:clrMapOvr>
  <p:transition spd="slow">
    <p:cove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Slide Number Placeholder 3"/>
          <p:cNvSpPr>
            <a:spLocks noGrp="1"/>
          </p:cNvSpPr>
          <p:nvPr>
            <p:ph type="sldNum" sz="quarter" idx="12"/>
          </p:nvPr>
        </p:nvSpPr>
        <p:spPr>
          <a:noFill/>
          <a:ln>
            <a:miter lim="800000"/>
            <a:headEnd/>
            <a:tailEnd/>
          </a:ln>
        </p:spPr>
        <p:txBody>
          <a:bodyPr/>
          <a:lstStyle/>
          <a:p>
            <a:fld id="{5C56F4A8-9073-44FE-A478-98F49BB2E907}" type="slidenum">
              <a:rPr lang="en-US" altLang="en-US" sz="1200" smtClean="0">
                <a:solidFill>
                  <a:srgbClr val="898989"/>
                </a:solidFill>
                <a:latin typeface="Verdana" pitchFamily="34" charset="0"/>
              </a:rPr>
              <a:pPr/>
              <a:t>48</a:t>
            </a:fld>
            <a:endParaRPr lang="en-US" altLang="en-US" sz="1200" smtClean="0">
              <a:solidFill>
                <a:srgbClr val="898989"/>
              </a:solidFill>
              <a:latin typeface="Verdana" pitchFamily="34" charset="0"/>
            </a:endParaRPr>
          </a:p>
        </p:txBody>
      </p:sp>
      <p:sp>
        <p:nvSpPr>
          <p:cNvPr id="60419" name="Text Box 4"/>
          <p:cNvSpPr txBox="1">
            <a:spLocks noChangeArrowheads="1"/>
          </p:cNvSpPr>
          <p:nvPr/>
        </p:nvSpPr>
        <p:spPr bwMode="auto">
          <a:xfrm>
            <a:off x="755650" y="981075"/>
            <a:ext cx="7812088" cy="4075113"/>
          </a:xfrm>
          <a:prstGeom prst="rect">
            <a:avLst/>
          </a:prstGeom>
          <a:noFill/>
          <a:ln w="9525">
            <a:noFill/>
            <a:miter lim="800000"/>
            <a:headEnd/>
            <a:tailEnd/>
          </a:ln>
        </p:spPr>
        <p:txBody>
          <a:bodyPr>
            <a:spAutoFit/>
          </a:bodyPr>
          <a:lstStyle/>
          <a:p>
            <a:pPr marL="342900" indent="-342900">
              <a:spcBef>
                <a:spcPct val="50000"/>
              </a:spcBef>
            </a:pPr>
            <a:r>
              <a:rPr lang="en-US" altLang="id-ID" sz="2800" b="1">
                <a:solidFill>
                  <a:srgbClr val="FF0000"/>
                </a:solidFill>
                <a:latin typeface="Agency FB" pitchFamily="34" charset="0"/>
                <a:cs typeface="Andalus" pitchFamily="18" charset="-78"/>
              </a:rPr>
              <a:t>Disajikan dalam Seminar Nasional</a:t>
            </a:r>
          </a:p>
          <a:p>
            <a:pPr marL="342900" indent="-342900">
              <a:spcBef>
                <a:spcPct val="50000"/>
              </a:spcBef>
              <a:buFontTx/>
              <a:buAutoNum type="arabicPeriod"/>
            </a:pPr>
            <a:r>
              <a:rPr lang="en-US" altLang="id-ID" sz="2000" b="1">
                <a:latin typeface="Agency FB" pitchFamily="34" charset="0"/>
                <a:cs typeface="Andalus" pitchFamily="18" charset="-78"/>
              </a:rPr>
              <a:t>Kriteria Seminar :</a:t>
            </a:r>
          </a:p>
          <a:p>
            <a:pPr marL="800100" lvl="1" indent="-342900">
              <a:lnSpc>
                <a:spcPts val="1900"/>
              </a:lnSpc>
              <a:spcBef>
                <a:spcPct val="50000"/>
              </a:spcBef>
              <a:buFontTx/>
              <a:buChar char="•"/>
            </a:pPr>
            <a:r>
              <a:rPr lang="en-US" altLang="id-ID" sz="2000" b="1">
                <a:latin typeface="Agency FB" pitchFamily="34" charset="0"/>
                <a:cs typeface="Andalus" pitchFamily="18" charset="-78"/>
              </a:rPr>
              <a:t>Diselenggarakan oleh Asosiasi Profesi atau Lembaga Ilmiah yang bereputasi</a:t>
            </a:r>
          </a:p>
          <a:p>
            <a:pPr marL="800100" lvl="1" indent="-342900">
              <a:lnSpc>
                <a:spcPts val="1900"/>
              </a:lnSpc>
              <a:spcBef>
                <a:spcPct val="50000"/>
              </a:spcBef>
              <a:buFontTx/>
              <a:buChar char="•"/>
            </a:pPr>
            <a:r>
              <a:rPr lang="en-US" altLang="id-ID" sz="2000" b="1">
                <a:latin typeface="Agency FB" pitchFamily="34" charset="0"/>
                <a:cs typeface="Andalus" pitchFamily="18" charset="-78"/>
              </a:rPr>
              <a:t>Dewan Pengarah terdiri dari para pakar dibidangnya</a:t>
            </a:r>
          </a:p>
          <a:p>
            <a:pPr marL="800100" lvl="1" indent="-342900">
              <a:lnSpc>
                <a:spcPts val="1900"/>
              </a:lnSpc>
              <a:spcBef>
                <a:spcPct val="50000"/>
              </a:spcBef>
              <a:buFontTx/>
              <a:buChar char="•"/>
            </a:pPr>
            <a:r>
              <a:rPr lang="en-US" altLang="id-ID" sz="2000" b="1">
                <a:latin typeface="Agency FB" pitchFamily="34" charset="0"/>
                <a:cs typeface="Andalus" pitchFamily="18" charset="-78"/>
              </a:rPr>
              <a:t>Bahasa Indonesia</a:t>
            </a:r>
          </a:p>
          <a:p>
            <a:pPr marL="800100" lvl="1" indent="-342900">
              <a:lnSpc>
                <a:spcPts val="1900"/>
              </a:lnSpc>
              <a:spcBef>
                <a:spcPct val="50000"/>
              </a:spcBef>
              <a:buFontTx/>
              <a:buChar char="•"/>
            </a:pPr>
            <a:r>
              <a:rPr lang="en-US" altLang="id-ID" sz="2000" b="1">
                <a:latin typeface="Agency FB" pitchFamily="34" charset="0"/>
                <a:cs typeface="Andalus" pitchFamily="18" charset="-78"/>
              </a:rPr>
              <a:t>Pemakalah dan peserta berasal dari berbagai PT, Lembaga Ilmiah, Lingkup Nasional</a:t>
            </a:r>
          </a:p>
          <a:p>
            <a:pPr marL="342900" indent="-342900">
              <a:spcBef>
                <a:spcPct val="50000"/>
              </a:spcBef>
            </a:pPr>
            <a:r>
              <a:rPr lang="en-US" altLang="id-ID" sz="2000" b="1">
                <a:latin typeface="Agency FB" pitchFamily="34" charset="0"/>
                <a:cs typeface="Andalus" pitchFamily="18" charset="-78"/>
              </a:rPr>
              <a:t>2. </a:t>
            </a:r>
            <a:r>
              <a:rPr lang="id-ID" altLang="id-ID" sz="2000" b="1">
                <a:latin typeface="Agency FB" pitchFamily="34" charset="0"/>
                <a:cs typeface="Andalus" pitchFamily="18" charset="-78"/>
              </a:rPr>
              <a:t>  </a:t>
            </a:r>
            <a:r>
              <a:rPr lang="en-US" altLang="id-ID" sz="2000" b="1">
                <a:latin typeface="Agency FB" pitchFamily="34" charset="0"/>
                <a:cs typeface="Andalus" pitchFamily="18" charset="-78"/>
              </a:rPr>
              <a:t>Artikel :</a:t>
            </a:r>
          </a:p>
          <a:p>
            <a:pPr marL="800100" lvl="1" indent="-342900">
              <a:lnSpc>
                <a:spcPts val="1900"/>
              </a:lnSpc>
              <a:spcBef>
                <a:spcPct val="50000"/>
              </a:spcBef>
              <a:buFontTx/>
              <a:buChar char="•"/>
            </a:pPr>
            <a:r>
              <a:rPr lang="en-US" altLang="id-ID" sz="2000" b="1">
                <a:latin typeface="Agency FB" pitchFamily="34" charset="0"/>
                <a:cs typeface="Andalus" pitchFamily="18" charset="-78"/>
              </a:rPr>
              <a:t>Dimuat dalam Prosiding</a:t>
            </a:r>
          </a:p>
          <a:p>
            <a:pPr marL="800100" lvl="1" indent="-342900">
              <a:lnSpc>
                <a:spcPts val="1900"/>
              </a:lnSpc>
              <a:spcBef>
                <a:spcPct val="50000"/>
              </a:spcBef>
              <a:buFontTx/>
              <a:buChar char="•"/>
            </a:pPr>
            <a:r>
              <a:rPr lang="en-US" altLang="id-ID" sz="2000" b="1">
                <a:latin typeface="Agency FB" pitchFamily="34" charset="0"/>
                <a:cs typeface="Andalus" pitchFamily="18" charset="-78"/>
              </a:rPr>
              <a:t>Memenuhi kaidah penulisan ilmiah </a:t>
            </a:r>
          </a:p>
        </p:txBody>
      </p:sp>
    </p:spTree>
  </p:cSld>
  <p:clrMapOvr>
    <a:masterClrMapping/>
  </p:clrMapOvr>
  <p:transition spd="slow">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Slide Number Placeholder 3"/>
          <p:cNvSpPr>
            <a:spLocks noGrp="1"/>
          </p:cNvSpPr>
          <p:nvPr>
            <p:ph type="sldNum" sz="quarter" idx="12"/>
          </p:nvPr>
        </p:nvSpPr>
        <p:spPr>
          <a:noFill/>
          <a:ln>
            <a:miter lim="800000"/>
            <a:headEnd/>
            <a:tailEnd/>
          </a:ln>
        </p:spPr>
        <p:txBody>
          <a:bodyPr/>
          <a:lstStyle/>
          <a:p>
            <a:fld id="{CE080F55-ADF6-45E0-A9B1-DAB4E479F3FB}" type="slidenum">
              <a:rPr lang="en-US" altLang="en-US" sz="1200" smtClean="0">
                <a:solidFill>
                  <a:srgbClr val="898989"/>
                </a:solidFill>
                <a:latin typeface="Verdana" pitchFamily="34" charset="0"/>
              </a:rPr>
              <a:pPr/>
              <a:t>49</a:t>
            </a:fld>
            <a:endParaRPr lang="en-US" altLang="en-US" sz="1200" smtClean="0">
              <a:solidFill>
                <a:srgbClr val="898989"/>
              </a:solidFill>
              <a:latin typeface="Verdana" pitchFamily="34" charset="0"/>
            </a:endParaRPr>
          </a:p>
        </p:txBody>
      </p:sp>
      <p:sp>
        <p:nvSpPr>
          <p:cNvPr id="65540" name="Text Box 4"/>
          <p:cNvSpPr txBox="1">
            <a:spLocks noChangeArrowheads="1"/>
          </p:cNvSpPr>
          <p:nvPr/>
        </p:nvSpPr>
        <p:spPr bwMode="auto">
          <a:xfrm>
            <a:off x="647700" y="609600"/>
            <a:ext cx="8388350" cy="5048250"/>
          </a:xfrm>
          <a:prstGeom prst="rect">
            <a:avLst/>
          </a:prstGeom>
          <a:noFill/>
          <a:ln w="9525">
            <a:noFill/>
            <a:miter lim="800000"/>
            <a:headEnd/>
            <a:tailEnd/>
          </a:ln>
          <a:effectLst/>
        </p:spPr>
        <p:txBody>
          <a:bodyPr>
            <a:spAutoFit/>
          </a:bodyPr>
          <a:lstStyle/>
          <a:p>
            <a:pPr>
              <a:spcBef>
                <a:spcPts val="0"/>
              </a:spcBef>
              <a:spcAft>
                <a:spcPts val="0"/>
              </a:spcAft>
              <a:buFontTx/>
              <a:buAutoNum type="arabicPeriod" startAt="3"/>
              <a:defRPr/>
            </a:pPr>
            <a:r>
              <a:rPr lang="en-US" sz="2400" b="1" dirty="0" err="1">
                <a:solidFill>
                  <a:schemeClr val="accent4">
                    <a:lumMod val="50000"/>
                  </a:schemeClr>
                </a:solidFill>
                <a:latin typeface="Agency FB" panose="020B0503020202020204" pitchFamily="34" charset="0"/>
              </a:rPr>
              <a:t>Prosiding</a:t>
            </a:r>
            <a:r>
              <a:rPr lang="en-US" sz="2400" b="1" dirty="0">
                <a:solidFill>
                  <a:schemeClr val="accent4">
                    <a:lumMod val="50000"/>
                  </a:schemeClr>
                </a:solidFill>
                <a:latin typeface="Agency FB" panose="020B0503020202020204" pitchFamily="34" charset="0"/>
              </a:rPr>
              <a:t> </a:t>
            </a:r>
          </a:p>
          <a:p>
            <a:pPr marL="271463" lvl="2">
              <a:spcBef>
                <a:spcPts val="0"/>
              </a:spcBef>
              <a:spcAft>
                <a:spcPts val="0"/>
              </a:spcAft>
              <a:buFontTx/>
              <a:buChar char="•"/>
              <a:defRPr/>
            </a:pPr>
            <a:r>
              <a:rPr lang="id-ID" b="1" dirty="0">
                <a:latin typeface="+mn-lt"/>
              </a:rPr>
              <a:t> </a:t>
            </a:r>
            <a:r>
              <a:rPr lang="en-US" sz="2000" b="1" dirty="0" err="1">
                <a:latin typeface="Agency FB" panose="020B0503020202020204" pitchFamily="34" charset="0"/>
              </a:rPr>
              <a:t>Ditulis</a:t>
            </a:r>
            <a:r>
              <a:rPr lang="en-US" sz="2000" b="1" dirty="0">
                <a:latin typeface="Agency FB" panose="020B0503020202020204" pitchFamily="34" charset="0"/>
              </a:rPr>
              <a:t> </a:t>
            </a:r>
            <a:r>
              <a:rPr lang="en-US" sz="2000" b="1" dirty="0" err="1">
                <a:latin typeface="Agency FB" panose="020B0503020202020204" pitchFamily="34" charset="0"/>
              </a:rPr>
              <a:t>dalam</a:t>
            </a:r>
            <a:r>
              <a:rPr lang="en-US" sz="2000" b="1" dirty="0">
                <a:latin typeface="Agency FB" panose="020B0503020202020204" pitchFamily="34" charset="0"/>
              </a:rPr>
              <a:t> </a:t>
            </a:r>
            <a:r>
              <a:rPr lang="en-US" sz="2000" b="1" dirty="0" err="1">
                <a:latin typeface="Agency FB" panose="020B0503020202020204" pitchFamily="34" charset="0"/>
              </a:rPr>
              <a:t>bahasa</a:t>
            </a:r>
            <a:r>
              <a:rPr lang="en-US" sz="2000" b="1" dirty="0">
                <a:latin typeface="Agency FB" panose="020B0503020202020204" pitchFamily="34" charset="0"/>
              </a:rPr>
              <a:t> Indonesia</a:t>
            </a:r>
          </a:p>
          <a:p>
            <a:pPr marL="271463" lvl="2">
              <a:spcBef>
                <a:spcPts val="0"/>
              </a:spcBef>
              <a:spcAft>
                <a:spcPts val="0"/>
              </a:spcAft>
              <a:buFontTx/>
              <a:buChar char="•"/>
              <a:defRPr/>
            </a:pPr>
            <a:r>
              <a:rPr lang="id-ID" sz="2000" b="1" dirty="0">
                <a:latin typeface="Agency FB" panose="020B0503020202020204" pitchFamily="34" charset="0"/>
              </a:rPr>
              <a:t> </a:t>
            </a:r>
            <a:r>
              <a:rPr lang="en-US" sz="2000" b="1" dirty="0">
                <a:latin typeface="Agency FB" panose="020B0503020202020204" pitchFamily="34" charset="0"/>
              </a:rPr>
              <a:t>Editor yang </a:t>
            </a:r>
            <a:r>
              <a:rPr lang="en-US" sz="2000" b="1" dirty="0" err="1">
                <a:latin typeface="Agency FB" panose="020B0503020202020204" pitchFamily="34" charset="0"/>
              </a:rPr>
              <a:t>sesuai</a:t>
            </a:r>
            <a:r>
              <a:rPr lang="en-US" sz="2000" b="1" dirty="0">
                <a:latin typeface="Agency FB" panose="020B0503020202020204" pitchFamily="34" charset="0"/>
              </a:rPr>
              <a:t> </a:t>
            </a:r>
            <a:r>
              <a:rPr lang="en-US" sz="2000" b="1" dirty="0" err="1">
                <a:latin typeface="Agency FB" panose="020B0503020202020204" pitchFamily="34" charset="0"/>
              </a:rPr>
              <a:t>dengan</a:t>
            </a:r>
            <a:r>
              <a:rPr lang="en-US" sz="2000" b="1" dirty="0">
                <a:latin typeface="Agency FB" panose="020B0503020202020204" pitchFamily="34" charset="0"/>
              </a:rPr>
              <a:t> </a:t>
            </a:r>
            <a:r>
              <a:rPr lang="en-US" sz="2000" b="1" dirty="0" err="1">
                <a:latin typeface="Agency FB" panose="020B0503020202020204" pitchFamily="34" charset="0"/>
              </a:rPr>
              <a:t>bidang</a:t>
            </a:r>
            <a:r>
              <a:rPr lang="en-US" sz="2000" b="1" dirty="0">
                <a:latin typeface="Agency FB" panose="020B0503020202020204" pitchFamily="34" charset="0"/>
              </a:rPr>
              <a:t> </a:t>
            </a:r>
            <a:r>
              <a:rPr lang="en-US" sz="2000" b="1" dirty="0" err="1">
                <a:latin typeface="Agency FB" panose="020B0503020202020204" pitchFamily="34" charset="0"/>
              </a:rPr>
              <a:t>ilmunya</a:t>
            </a:r>
            <a:endParaRPr lang="en-US" sz="2000" b="1" dirty="0">
              <a:latin typeface="Agency FB" panose="020B0503020202020204" pitchFamily="34" charset="0"/>
            </a:endParaRPr>
          </a:p>
          <a:p>
            <a:pPr marL="271463" lvl="2">
              <a:spcBef>
                <a:spcPts val="0"/>
              </a:spcBef>
              <a:spcAft>
                <a:spcPts val="0"/>
              </a:spcAft>
              <a:buFontTx/>
              <a:buChar char="•"/>
              <a:defRPr/>
            </a:pPr>
            <a:r>
              <a:rPr lang="id-ID" sz="2000" b="1" dirty="0">
                <a:latin typeface="Agency FB" panose="020B0503020202020204" pitchFamily="34" charset="0"/>
              </a:rPr>
              <a:t> </a:t>
            </a:r>
            <a:r>
              <a:rPr lang="en-US" sz="2000" b="1" dirty="0" err="1">
                <a:latin typeface="Agency FB" panose="020B0503020202020204" pitchFamily="34" charset="0"/>
              </a:rPr>
              <a:t>Memiliki</a:t>
            </a:r>
            <a:r>
              <a:rPr lang="en-US" sz="2000" b="1" dirty="0">
                <a:latin typeface="Agency FB" panose="020B0503020202020204" pitchFamily="34" charset="0"/>
              </a:rPr>
              <a:t> ISBN</a:t>
            </a:r>
          </a:p>
          <a:p>
            <a:pPr marL="271463" lvl="2">
              <a:spcBef>
                <a:spcPts val="0"/>
              </a:spcBef>
              <a:spcAft>
                <a:spcPts val="0"/>
              </a:spcAft>
              <a:buFontTx/>
              <a:buChar char="•"/>
              <a:defRPr/>
            </a:pPr>
            <a:r>
              <a:rPr lang="id-ID" sz="2000" b="1" dirty="0">
                <a:latin typeface="Agency FB" panose="020B0503020202020204" pitchFamily="34" charset="0"/>
              </a:rPr>
              <a:t> </a:t>
            </a:r>
            <a:r>
              <a:rPr lang="en-US" sz="2000" b="1" dirty="0" err="1">
                <a:latin typeface="Agency FB" panose="020B0503020202020204" pitchFamily="34" charset="0"/>
              </a:rPr>
              <a:t>Diterbitkan</a:t>
            </a:r>
            <a:r>
              <a:rPr lang="en-US" sz="2000" b="1" dirty="0">
                <a:latin typeface="Agency FB" panose="020B0503020202020204" pitchFamily="34" charset="0"/>
              </a:rPr>
              <a:t> </a:t>
            </a:r>
            <a:r>
              <a:rPr lang="en-US" sz="2000" b="1" dirty="0" err="1">
                <a:latin typeface="Agency FB" panose="020B0503020202020204" pitchFamily="34" charset="0"/>
              </a:rPr>
              <a:t>oleh</a:t>
            </a:r>
            <a:r>
              <a:rPr lang="en-US" sz="2000" b="1" dirty="0">
                <a:latin typeface="Agency FB" panose="020B0503020202020204" pitchFamily="34" charset="0"/>
              </a:rPr>
              <a:t> </a:t>
            </a:r>
            <a:r>
              <a:rPr lang="en-US" sz="2000" b="1" dirty="0" err="1">
                <a:latin typeface="Agency FB" panose="020B0503020202020204" pitchFamily="34" charset="0"/>
              </a:rPr>
              <a:t>organisasi</a:t>
            </a:r>
            <a:r>
              <a:rPr lang="en-US" sz="2000" b="1" dirty="0">
                <a:latin typeface="Agency FB" panose="020B0503020202020204" pitchFamily="34" charset="0"/>
              </a:rPr>
              <a:t> </a:t>
            </a:r>
            <a:r>
              <a:rPr lang="en-US" sz="2000" b="1" dirty="0" err="1">
                <a:latin typeface="Agency FB" panose="020B0503020202020204" pitchFamily="34" charset="0"/>
              </a:rPr>
              <a:t>profesi</a:t>
            </a:r>
            <a:r>
              <a:rPr lang="en-US" sz="2000" b="1" dirty="0">
                <a:latin typeface="Agency FB" panose="020B0503020202020204" pitchFamily="34" charset="0"/>
              </a:rPr>
              <a:t>, PT, </a:t>
            </a:r>
            <a:r>
              <a:rPr lang="en-US" sz="2000" b="1" dirty="0" err="1">
                <a:latin typeface="Agency FB" panose="020B0503020202020204" pitchFamily="34" charset="0"/>
              </a:rPr>
              <a:t>Lembaga</a:t>
            </a:r>
            <a:r>
              <a:rPr lang="en-US" sz="2000" b="1" dirty="0">
                <a:latin typeface="Agency FB" panose="020B0503020202020204" pitchFamily="34" charset="0"/>
              </a:rPr>
              <a:t> </a:t>
            </a:r>
            <a:r>
              <a:rPr lang="en-US" sz="2000" b="1" dirty="0" err="1">
                <a:latin typeface="Agency FB" panose="020B0503020202020204" pitchFamily="34" charset="0"/>
              </a:rPr>
              <a:t>Penelitian</a:t>
            </a:r>
            <a:endParaRPr lang="id-ID" sz="2000" b="1" dirty="0">
              <a:latin typeface="Agency FB" panose="020B0503020202020204" pitchFamily="34" charset="0"/>
            </a:endParaRPr>
          </a:p>
          <a:p>
            <a:pPr marL="271463" lvl="2">
              <a:spcBef>
                <a:spcPts val="0"/>
              </a:spcBef>
              <a:spcAft>
                <a:spcPts val="0"/>
              </a:spcAft>
              <a:buFontTx/>
              <a:buChar char="•"/>
              <a:defRPr/>
            </a:pPr>
            <a:r>
              <a:rPr lang="id-ID" sz="2000" b="1" dirty="0">
                <a:latin typeface="Agency FB" panose="020B0503020202020204" pitchFamily="34" charset="0"/>
              </a:rPr>
              <a:t> Dapat ditelusuri secara “on-line” atau direpositori di laman resmi PT</a:t>
            </a:r>
            <a:endParaRPr lang="en-US" sz="2000" b="1" dirty="0">
              <a:latin typeface="Agency FB" panose="020B0503020202020204" pitchFamily="34" charset="0"/>
            </a:endParaRPr>
          </a:p>
          <a:p>
            <a:pPr marL="342900" lvl="1" indent="-342900">
              <a:spcBef>
                <a:spcPts val="0"/>
              </a:spcBef>
              <a:spcAft>
                <a:spcPts val="0"/>
              </a:spcAft>
              <a:buFont typeface="Arial" panose="020B0604020202020204" pitchFamily="34" charset="0"/>
              <a:buChar char="•"/>
              <a:defRPr/>
            </a:pP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id-ID" sz="2000" b="1" dirty="0">
                <a:latin typeface="Agency FB" panose="020B0503020202020204" pitchFamily="34" charset="0"/>
              </a:rPr>
              <a:t>      </a:t>
            </a:r>
            <a:r>
              <a:rPr lang="en-US" sz="2000" b="1" dirty="0">
                <a:latin typeface="Agency FB" panose="020B0503020202020204" pitchFamily="34" charset="0"/>
              </a:rPr>
              <a:t>: 10 </a:t>
            </a:r>
            <a:r>
              <a:rPr lang="id-ID" sz="2000" b="1" dirty="0">
                <a:latin typeface="Agency FB" panose="020B0503020202020204" pitchFamily="34" charset="0"/>
              </a:rPr>
              <a:t>(maksimal 25% dari A.K yang diperlukan untuk semua jenjang)</a:t>
            </a:r>
          </a:p>
          <a:p>
            <a:pPr marL="285750" lvl="1" indent="-285750">
              <a:spcBef>
                <a:spcPts val="0"/>
              </a:spcBef>
              <a:spcAft>
                <a:spcPts val="0"/>
              </a:spcAft>
              <a:buFont typeface="Arial" panose="020B0604020202020204" pitchFamily="34" charset="0"/>
              <a:buChar char="•"/>
              <a:defRPr/>
            </a:pPr>
            <a:r>
              <a:rPr lang="en-US" sz="2000" b="1" dirty="0">
                <a:latin typeface="Agency FB" panose="020B0503020202020204" pitchFamily="34" charset="0"/>
              </a:rPr>
              <a:t> Batas </a:t>
            </a:r>
            <a:r>
              <a:rPr lang="id-ID" sz="2000" b="1" dirty="0">
                <a:latin typeface="Agency FB" panose="020B0503020202020204" pitchFamily="34" charset="0"/>
              </a:rPr>
              <a:t>Maksimal</a:t>
            </a:r>
            <a:r>
              <a:rPr lang="en-US" sz="2000" b="1" dirty="0">
                <a:latin typeface="Agency FB" panose="020B0503020202020204" pitchFamily="34" charset="0"/>
              </a:rPr>
              <a:t> </a:t>
            </a:r>
            <a:r>
              <a:rPr lang="id-ID" sz="2000" b="1" dirty="0">
                <a:latin typeface="Agency FB" panose="020B0503020202020204" pitchFamily="34" charset="0"/>
              </a:rPr>
              <a:t> </a:t>
            </a:r>
            <a:r>
              <a:rPr lang="en-US" sz="2000" b="1" dirty="0">
                <a:latin typeface="Agency FB" panose="020B0503020202020204" pitchFamily="34" charset="0"/>
              </a:rPr>
              <a:t>: </a:t>
            </a:r>
            <a:r>
              <a:rPr lang="id-ID" sz="2000" b="1" dirty="0">
                <a:latin typeface="Agency FB" panose="020B0503020202020204" pitchFamily="34" charset="0"/>
              </a:rPr>
              <a:t> </a:t>
            </a:r>
            <a:r>
              <a:rPr lang="en-US" sz="2000" b="1" dirty="0">
                <a:latin typeface="Agency FB" panose="020B0503020202020204" pitchFamily="34" charset="0"/>
              </a:rPr>
              <a:t>2 (</a:t>
            </a:r>
            <a:r>
              <a:rPr lang="en-US" sz="2000" b="1" dirty="0" err="1">
                <a:latin typeface="Agency FB" panose="020B0503020202020204" pitchFamily="34" charset="0"/>
              </a:rPr>
              <a:t>dua</a:t>
            </a:r>
            <a:r>
              <a:rPr lang="en-US" sz="2000" b="1" dirty="0">
                <a:latin typeface="Agency FB" panose="020B0503020202020204" pitchFamily="34" charset="0"/>
              </a:rPr>
              <a:t>) </a:t>
            </a:r>
            <a:r>
              <a:rPr lang="en-US" sz="2000" b="1" dirty="0" err="1">
                <a:latin typeface="Agency FB" panose="020B0503020202020204" pitchFamily="34" charset="0"/>
              </a:rPr>
              <a:t>Makalah</a:t>
            </a:r>
            <a:r>
              <a:rPr lang="en-US" sz="2000" b="1" dirty="0">
                <a:latin typeface="Agency FB" panose="020B0503020202020204" pitchFamily="34" charset="0"/>
              </a:rPr>
              <a:t>/semester</a:t>
            </a:r>
            <a:endParaRPr lang="id-ID" sz="2000" b="1" dirty="0">
              <a:latin typeface="Agency FB" panose="020B0503020202020204" pitchFamily="34" charset="0"/>
            </a:endParaRPr>
          </a:p>
          <a:p>
            <a:pPr marL="0" lvl="1">
              <a:spcBef>
                <a:spcPts val="0"/>
              </a:spcBef>
              <a:spcAft>
                <a:spcPts val="0"/>
              </a:spcAft>
              <a:defRPr/>
            </a:pPr>
            <a:endParaRPr lang="en-US" sz="2000" b="1" dirty="0">
              <a:latin typeface="Agency FB" panose="020B0503020202020204" pitchFamily="34" charset="0"/>
            </a:endParaRPr>
          </a:p>
          <a:p>
            <a:pPr>
              <a:spcBef>
                <a:spcPts val="0"/>
              </a:spcBef>
              <a:spcAft>
                <a:spcPts val="0"/>
              </a:spcAft>
              <a:defRPr/>
            </a:pPr>
            <a:r>
              <a:rPr lang="id-ID" sz="2000" b="1" u="sng" dirty="0">
                <a:solidFill>
                  <a:srgbClr val="FF0000"/>
                </a:solidFill>
                <a:latin typeface="Agency FB" panose="020B0503020202020204" pitchFamily="34" charset="0"/>
              </a:rPr>
              <a:t>Catatan </a:t>
            </a:r>
            <a:r>
              <a:rPr lang="en-US" sz="2000" b="1" dirty="0">
                <a:solidFill>
                  <a:srgbClr val="FF0000"/>
                </a:solidFill>
                <a:latin typeface="Agency FB" panose="020B0503020202020204" pitchFamily="34" charset="0"/>
              </a:rPr>
              <a:t>:</a:t>
            </a:r>
          </a:p>
          <a:p>
            <a:pPr marL="185738" indent="-185738">
              <a:spcBef>
                <a:spcPts val="0"/>
              </a:spcBef>
              <a:spcAft>
                <a:spcPts val="0"/>
              </a:spcAft>
              <a:buFontTx/>
              <a:buAutoNum type="arabicPeriod"/>
              <a:defRPr/>
            </a:pPr>
            <a:r>
              <a:rPr lang="en-US" sz="1900" b="1" dirty="0" err="1">
                <a:latin typeface="Agency FB" panose="020B0503020202020204" pitchFamily="34" charset="0"/>
              </a:rPr>
              <a:t>Hasil</a:t>
            </a:r>
            <a:r>
              <a:rPr lang="en-US" sz="1900" b="1" dirty="0">
                <a:latin typeface="Agency FB" panose="020B0503020202020204" pitchFamily="34" charset="0"/>
              </a:rPr>
              <a:t> </a:t>
            </a:r>
            <a:r>
              <a:rPr lang="en-US" sz="1900" b="1" dirty="0" err="1">
                <a:latin typeface="Agency FB" panose="020B0503020202020204" pitchFamily="34" charset="0"/>
              </a:rPr>
              <a:t>Penelitian</a:t>
            </a:r>
            <a:r>
              <a:rPr lang="en-US" sz="1900" b="1" dirty="0">
                <a:latin typeface="Agency FB" panose="020B0503020202020204" pitchFamily="34" charset="0"/>
              </a:rPr>
              <a:t> </a:t>
            </a:r>
            <a:r>
              <a:rPr lang="en-US" sz="1900" b="1" dirty="0" err="1">
                <a:latin typeface="Agency FB" panose="020B0503020202020204" pitchFamily="34" charset="0"/>
              </a:rPr>
              <a:t>disajikan</a:t>
            </a:r>
            <a:r>
              <a:rPr lang="en-US" sz="1900" b="1" dirty="0">
                <a:latin typeface="Agency FB" panose="020B0503020202020204" pitchFamily="34" charset="0"/>
              </a:rPr>
              <a:t> </a:t>
            </a:r>
            <a:r>
              <a:rPr lang="en-US" sz="1900" b="1" dirty="0" err="1">
                <a:latin typeface="Agency FB" panose="020B0503020202020204" pitchFamily="34" charset="0"/>
              </a:rPr>
              <a:t>dalam</a:t>
            </a:r>
            <a:r>
              <a:rPr lang="en-US" sz="1900" b="1" dirty="0">
                <a:latin typeface="Agency FB" panose="020B0503020202020204" pitchFamily="34" charset="0"/>
              </a:rPr>
              <a:t> seminar </a:t>
            </a:r>
            <a:r>
              <a:rPr lang="en-US" sz="1900" b="1" u="sng" dirty="0" err="1">
                <a:latin typeface="Agency FB" panose="020B0503020202020204" pitchFamily="34" charset="0"/>
              </a:rPr>
              <a:t>tetapi</a:t>
            </a:r>
            <a:r>
              <a:rPr lang="en-US" sz="1900" b="1" u="sng" dirty="0">
                <a:latin typeface="Agency FB" panose="020B0503020202020204" pitchFamily="34" charset="0"/>
              </a:rPr>
              <a:t> </a:t>
            </a:r>
            <a:r>
              <a:rPr lang="en-US" sz="1900" b="1" u="sng" dirty="0" err="1">
                <a:latin typeface="Agency FB" panose="020B0503020202020204" pitchFamily="34" charset="0"/>
              </a:rPr>
              <a:t>tidak</a:t>
            </a:r>
            <a:r>
              <a:rPr lang="en-US" sz="1900" b="1" dirty="0">
                <a:latin typeface="Agency FB" panose="020B0503020202020204" pitchFamily="34" charset="0"/>
              </a:rPr>
              <a:t> </a:t>
            </a:r>
            <a:r>
              <a:rPr lang="en-US" sz="1900" b="1" dirty="0" err="1">
                <a:latin typeface="Agency FB" panose="020B0503020202020204" pitchFamily="34" charset="0"/>
              </a:rPr>
              <a:t>dimuat</a:t>
            </a:r>
            <a:r>
              <a:rPr lang="en-US" sz="1900" b="1" dirty="0">
                <a:latin typeface="Agency FB" panose="020B0503020202020204" pitchFamily="34" charset="0"/>
              </a:rPr>
              <a:t> </a:t>
            </a:r>
            <a:r>
              <a:rPr lang="en-US" sz="1900" b="1" dirty="0" err="1">
                <a:latin typeface="Agency FB" panose="020B0503020202020204" pitchFamily="34" charset="0"/>
              </a:rPr>
              <a:t>dalam</a:t>
            </a:r>
            <a:r>
              <a:rPr lang="en-US" sz="1900" b="1" dirty="0">
                <a:latin typeface="Agency FB" panose="020B0503020202020204" pitchFamily="34" charset="0"/>
              </a:rPr>
              <a:t> </a:t>
            </a:r>
            <a:r>
              <a:rPr lang="en-US" sz="1900" b="1" dirty="0" err="1">
                <a:latin typeface="Agency FB" panose="020B0503020202020204" pitchFamily="34" charset="0"/>
              </a:rPr>
              <a:t>prosiding</a:t>
            </a:r>
            <a:r>
              <a:rPr lang="en-US" sz="1900" b="1" dirty="0">
                <a:latin typeface="Agency FB" panose="020B0503020202020204" pitchFamily="34" charset="0"/>
              </a:rPr>
              <a:t> yang </a:t>
            </a:r>
            <a:r>
              <a:rPr lang="en-US" sz="1900" b="1" dirty="0" err="1">
                <a:latin typeface="Agency FB" panose="020B0503020202020204" pitchFamily="34" charset="0"/>
              </a:rPr>
              <a:t>dipublikasikan</a:t>
            </a:r>
            <a:endParaRPr lang="en-US" sz="1900" b="1" dirty="0">
              <a:latin typeface="Agency FB" panose="020B0503020202020204" pitchFamily="34" charset="0"/>
            </a:endParaRPr>
          </a:p>
          <a:p>
            <a:pPr>
              <a:spcBef>
                <a:spcPts val="0"/>
              </a:spcBef>
              <a:spcAft>
                <a:spcPts val="0"/>
              </a:spcAft>
              <a:defRPr/>
            </a:pPr>
            <a:r>
              <a:rPr lang="en-US" sz="1900" b="1" dirty="0">
                <a:latin typeface="Agency FB" panose="020B0503020202020204" pitchFamily="34" charset="0"/>
              </a:rPr>
              <a:t>     </a:t>
            </a:r>
            <a:r>
              <a:rPr lang="en-US" sz="1900" b="1" dirty="0" err="1">
                <a:latin typeface="Agency FB" panose="020B0503020202020204" pitchFamily="34" charset="0"/>
              </a:rPr>
              <a:t>Angka</a:t>
            </a:r>
            <a:r>
              <a:rPr lang="en-US" sz="1900" b="1" dirty="0">
                <a:latin typeface="Agency FB" panose="020B0503020202020204" pitchFamily="34" charset="0"/>
              </a:rPr>
              <a:t> </a:t>
            </a:r>
            <a:r>
              <a:rPr lang="en-US" sz="1900" b="1" dirty="0" err="1">
                <a:latin typeface="Agency FB" panose="020B0503020202020204" pitchFamily="34" charset="0"/>
              </a:rPr>
              <a:t>Kredit</a:t>
            </a:r>
            <a:r>
              <a:rPr lang="en-US" sz="1900" b="1" dirty="0">
                <a:latin typeface="Agency FB" panose="020B0503020202020204" pitchFamily="34" charset="0"/>
              </a:rPr>
              <a:t> : </a:t>
            </a:r>
            <a:r>
              <a:rPr lang="id-ID" sz="1900" b="1" dirty="0">
                <a:latin typeface="Agency FB" panose="020B0503020202020204" pitchFamily="34" charset="0"/>
              </a:rPr>
              <a:t>       </a:t>
            </a:r>
            <a:r>
              <a:rPr lang="en-US" sz="1900" b="1" dirty="0">
                <a:latin typeface="Agency FB" panose="020B0503020202020204" pitchFamily="34" charset="0"/>
              </a:rPr>
              <a:t>- 5 (</a:t>
            </a:r>
            <a:r>
              <a:rPr lang="en-US" sz="1900" b="1" dirty="0" err="1">
                <a:latin typeface="Agency FB" panose="020B0503020202020204" pitchFamily="34" charset="0"/>
              </a:rPr>
              <a:t>Internasional</a:t>
            </a:r>
            <a:r>
              <a:rPr lang="en-US" sz="1900" b="1" dirty="0">
                <a:latin typeface="Agency FB" panose="020B0503020202020204" pitchFamily="34" charset="0"/>
              </a:rPr>
              <a:t>)</a:t>
            </a:r>
          </a:p>
          <a:p>
            <a:pPr>
              <a:spcBef>
                <a:spcPts val="0"/>
              </a:spcBef>
              <a:spcAft>
                <a:spcPts val="0"/>
              </a:spcAft>
              <a:defRPr/>
            </a:pPr>
            <a:r>
              <a:rPr lang="en-US" sz="1900" b="1" dirty="0">
                <a:latin typeface="Agency FB" panose="020B0503020202020204" pitchFamily="34" charset="0"/>
              </a:rPr>
              <a:t>	                  - 3 (</a:t>
            </a:r>
            <a:r>
              <a:rPr lang="en-US" sz="1900" b="1" dirty="0" err="1">
                <a:latin typeface="Agency FB" panose="020B0503020202020204" pitchFamily="34" charset="0"/>
              </a:rPr>
              <a:t>Nasional</a:t>
            </a:r>
            <a:r>
              <a:rPr lang="en-US" sz="1900" b="1" dirty="0">
                <a:latin typeface="Agency FB" panose="020B0503020202020204" pitchFamily="34" charset="0"/>
              </a:rPr>
              <a:t>)</a:t>
            </a:r>
          </a:p>
          <a:p>
            <a:pPr marL="176213" indent="-176213">
              <a:spcBef>
                <a:spcPts val="0"/>
              </a:spcBef>
              <a:spcAft>
                <a:spcPts val="0"/>
              </a:spcAft>
              <a:buFontTx/>
              <a:buAutoNum type="arabicPeriod" startAt="2"/>
              <a:defRPr/>
            </a:pPr>
            <a:r>
              <a:rPr lang="id-ID" sz="1900" b="1" dirty="0">
                <a:latin typeface="Agency FB" panose="020B0503020202020204" pitchFamily="34" charset="0"/>
              </a:rPr>
              <a:t> </a:t>
            </a:r>
            <a:r>
              <a:rPr lang="en-US" sz="1900" b="1" dirty="0" err="1">
                <a:latin typeface="Agency FB" panose="020B0503020202020204" pitchFamily="34" charset="0"/>
              </a:rPr>
              <a:t>Hasil</a:t>
            </a:r>
            <a:r>
              <a:rPr lang="en-US" sz="1900" b="1" dirty="0">
                <a:latin typeface="Agency FB" panose="020B0503020202020204" pitchFamily="34" charset="0"/>
              </a:rPr>
              <a:t> </a:t>
            </a:r>
            <a:r>
              <a:rPr lang="en-US" sz="1900" b="1" dirty="0" err="1">
                <a:latin typeface="Agency FB" panose="020B0503020202020204" pitchFamily="34" charset="0"/>
              </a:rPr>
              <a:t>Penelitian</a:t>
            </a:r>
            <a:r>
              <a:rPr lang="en-US" sz="1900" b="1" dirty="0">
                <a:latin typeface="Agency FB" panose="020B0503020202020204" pitchFamily="34" charset="0"/>
              </a:rPr>
              <a:t> </a:t>
            </a:r>
            <a:r>
              <a:rPr lang="en-US" sz="1900" b="1" u="sng" dirty="0" err="1">
                <a:latin typeface="Agency FB" panose="020B0503020202020204" pitchFamily="34" charset="0"/>
              </a:rPr>
              <a:t>tidak</a:t>
            </a:r>
            <a:r>
              <a:rPr lang="en-US" sz="1900" b="1" dirty="0">
                <a:latin typeface="Agency FB" panose="020B0503020202020204" pitchFamily="34" charset="0"/>
              </a:rPr>
              <a:t> </a:t>
            </a:r>
            <a:r>
              <a:rPr lang="en-US" sz="1900" b="1" dirty="0" err="1">
                <a:latin typeface="Agency FB" panose="020B0503020202020204" pitchFamily="34" charset="0"/>
              </a:rPr>
              <a:t>disajikan</a:t>
            </a:r>
            <a:r>
              <a:rPr lang="en-US" sz="1900" b="1" dirty="0">
                <a:latin typeface="Agency FB" panose="020B0503020202020204" pitchFamily="34" charset="0"/>
              </a:rPr>
              <a:t> </a:t>
            </a:r>
            <a:r>
              <a:rPr lang="en-US" sz="1900" b="1" dirty="0" err="1">
                <a:latin typeface="Agency FB" panose="020B0503020202020204" pitchFamily="34" charset="0"/>
              </a:rPr>
              <a:t>dalam</a:t>
            </a:r>
            <a:r>
              <a:rPr lang="en-US" sz="1900" b="1" dirty="0">
                <a:latin typeface="Agency FB" panose="020B0503020202020204" pitchFamily="34" charset="0"/>
              </a:rPr>
              <a:t> seminar, </a:t>
            </a:r>
            <a:r>
              <a:rPr lang="en-US" sz="1900" b="1" u="sng" dirty="0" err="1">
                <a:latin typeface="Agency FB" panose="020B0503020202020204" pitchFamily="34" charset="0"/>
              </a:rPr>
              <a:t>tetapi</a:t>
            </a:r>
            <a:r>
              <a:rPr lang="en-US" sz="1900" b="1" u="sng" dirty="0">
                <a:latin typeface="Agency FB" panose="020B0503020202020204" pitchFamily="34" charset="0"/>
              </a:rPr>
              <a:t> </a:t>
            </a:r>
            <a:r>
              <a:rPr lang="en-US" sz="1900" b="1" u="sng" dirty="0" err="1">
                <a:latin typeface="Agency FB" panose="020B0503020202020204" pitchFamily="34" charset="0"/>
              </a:rPr>
              <a:t>dimuat</a:t>
            </a:r>
            <a:r>
              <a:rPr lang="en-US" sz="1900" b="1" dirty="0">
                <a:latin typeface="Agency FB" panose="020B0503020202020204" pitchFamily="34" charset="0"/>
              </a:rPr>
              <a:t> </a:t>
            </a:r>
            <a:r>
              <a:rPr lang="en-US" sz="1900" b="1" dirty="0" err="1">
                <a:latin typeface="Agency FB" panose="020B0503020202020204" pitchFamily="34" charset="0"/>
              </a:rPr>
              <a:t>dalam</a:t>
            </a:r>
            <a:r>
              <a:rPr lang="en-US" sz="1900" b="1" dirty="0">
                <a:latin typeface="Agency FB" panose="020B0503020202020204" pitchFamily="34" charset="0"/>
              </a:rPr>
              <a:t> </a:t>
            </a:r>
            <a:r>
              <a:rPr lang="en-US" sz="1900" b="1" dirty="0" err="1">
                <a:latin typeface="Agency FB" panose="020B0503020202020204" pitchFamily="34" charset="0"/>
              </a:rPr>
              <a:t>prosiding</a:t>
            </a:r>
            <a:r>
              <a:rPr lang="en-US" sz="1900" b="1" dirty="0">
                <a:latin typeface="Agency FB" panose="020B0503020202020204" pitchFamily="34" charset="0"/>
              </a:rPr>
              <a:t> yang </a:t>
            </a:r>
            <a:r>
              <a:rPr lang="en-US" sz="1900" b="1" dirty="0" err="1">
                <a:latin typeface="Agency FB" panose="020B0503020202020204" pitchFamily="34" charset="0"/>
              </a:rPr>
              <a:t>dipublikasikan</a:t>
            </a:r>
            <a:endParaRPr lang="en-US" sz="1900" b="1" dirty="0">
              <a:latin typeface="Agency FB" panose="020B0503020202020204" pitchFamily="34" charset="0"/>
            </a:endParaRPr>
          </a:p>
          <a:p>
            <a:pPr>
              <a:spcBef>
                <a:spcPts val="0"/>
              </a:spcBef>
              <a:spcAft>
                <a:spcPts val="0"/>
              </a:spcAft>
              <a:defRPr/>
            </a:pPr>
            <a:r>
              <a:rPr lang="en-US" sz="1900" b="1" dirty="0">
                <a:latin typeface="Agency FB" panose="020B0503020202020204" pitchFamily="34" charset="0"/>
              </a:rPr>
              <a:t>   </a:t>
            </a:r>
            <a:r>
              <a:rPr lang="en-US" sz="1900" b="1" dirty="0" err="1">
                <a:latin typeface="Agency FB" panose="020B0503020202020204" pitchFamily="34" charset="0"/>
              </a:rPr>
              <a:t>Angka</a:t>
            </a:r>
            <a:r>
              <a:rPr lang="en-US" sz="1900" b="1" dirty="0">
                <a:latin typeface="Agency FB" panose="020B0503020202020204" pitchFamily="34" charset="0"/>
              </a:rPr>
              <a:t> </a:t>
            </a:r>
            <a:r>
              <a:rPr lang="en-US" sz="1900" b="1" dirty="0" err="1">
                <a:latin typeface="Agency FB" panose="020B0503020202020204" pitchFamily="34" charset="0"/>
              </a:rPr>
              <a:t>Kredit</a:t>
            </a:r>
            <a:r>
              <a:rPr lang="en-US" sz="1900" b="1" dirty="0">
                <a:latin typeface="Agency FB" panose="020B0503020202020204" pitchFamily="34" charset="0"/>
              </a:rPr>
              <a:t> :</a:t>
            </a:r>
            <a:r>
              <a:rPr lang="id-ID" sz="1900" b="1" dirty="0">
                <a:latin typeface="Agency FB" panose="020B0503020202020204" pitchFamily="34" charset="0"/>
              </a:rPr>
              <a:t>      </a:t>
            </a:r>
            <a:r>
              <a:rPr lang="en-US" sz="1900" b="1" dirty="0">
                <a:latin typeface="Agency FB" panose="020B0503020202020204" pitchFamily="34" charset="0"/>
              </a:rPr>
              <a:t> </a:t>
            </a:r>
            <a:r>
              <a:rPr lang="id-ID" sz="1900" b="1" dirty="0">
                <a:latin typeface="Agency FB" panose="020B0503020202020204" pitchFamily="34" charset="0"/>
              </a:rPr>
              <a:t>  </a:t>
            </a:r>
            <a:r>
              <a:rPr lang="en-US" sz="1900" b="1" dirty="0">
                <a:latin typeface="Agency FB" panose="020B0503020202020204" pitchFamily="34" charset="0"/>
              </a:rPr>
              <a:t>- </a:t>
            </a:r>
            <a:r>
              <a:rPr lang="id-ID" sz="1900" b="1" dirty="0">
                <a:latin typeface="Agency FB" panose="020B0503020202020204" pitchFamily="34" charset="0"/>
              </a:rPr>
              <a:t> </a:t>
            </a:r>
            <a:r>
              <a:rPr lang="en-US" sz="1900" b="1" dirty="0">
                <a:latin typeface="Agency FB" panose="020B0503020202020204" pitchFamily="34" charset="0"/>
              </a:rPr>
              <a:t>10 (</a:t>
            </a:r>
            <a:r>
              <a:rPr lang="en-US" sz="1900" b="1" dirty="0" err="1">
                <a:latin typeface="Agency FB" panose="020B0503020202020204" pitchFamily="34" charset="0"/>
              </a:rPr>
              <a:t>Internasional</a:t>
            </a:r>
            <a:r>
              <a:rPr lang="en-US" sz="1900" b="1" dirty="0">
                <a:latin typeface="Agency FB" panose="020B0503020202020204" pitchFamily="34" charset="0"/>
              </a:rPr>
              <a:t>)</a:t>
            </a:r>
          </a:p>
          <a:p>
            <a:pPr>
              <a:spcBef>
                <a:spcPts val="0"/>
              </a:spcBef>
              <a:spcAft>
                <a:spcPts val="0"/>
              </a:spcAft>
              <a:defRPr/>
            </a:pPr>
            <a:r>
              <a:rPr lang="en-US" sz="1900" b="1" dirty="0">
                <a:latin typeface="Agency FB" panose="020B0503020202020204" pitchFamily="34" charset="0"/>
              </a:rPr>
              <a:t>		-   5  (</a:t>
            </a:r>
            <a:r>
              <a:rPr lang="en-US" sz="1900" b="1" dirty="0" err="1">
                <a:latin typeface="Agency FB" panose="020B0503020202020204" pitchFamily="34" charset="0"/>
              </a:rPr>
              <a:t>Nasional</a:t>
            </a:r>
            <a:r>
              <a:rPr lang="en-US" sz="1900" b="1" dirty="0">
                <a:latin typeface="Agency FB" panose="020B0503020202020204" pitchFamily="34" charset="0"/>
              </a:rPr>
              <a:t>)</a:t>
            </a:r>
          </a:p>
        </p:txBody>
      </p:sp>
    </p:spTree>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63"/>
          <p:cNvSpPr>
            <a:spLocks noChangeArrowheads="1"/>
          </p:cNvSpPr>
          <p:nvPr/>
        </p:nvSpPr>
        <p:spPr bwMode="auto">
          <a:xfrm>
            <a:off x="714375" y="1050925"/>
            <a:ext cx="7804150" cy="368300"/>
          </a:xfrm>
          <a:prstGeom prst="rect">
            <a:avLst/>
          </a:prstGeom>
          <a:solidFill>
            <a:schemeClr val="tx2"/>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b="1" dirty="0">
                <a:solidFill>
                  <a:srgbClr val="191919"/>
                </a:solidFill>
              </a:rPr>
              <a:t>Syarat Menjadi Dosen</a:t>
            </a:r>
            <a:endParaRPr lang="en-US" b="1" dirty="0">
              <a:solidFill>
                <a:srgbClr val="191919"/>
              </a:solidFill>
            </a:endParaRPr>
          </a:p>
        </p:txBody>
      </p:sp>
      <p:sp>
        <p:nvSpPr>
          <p:cNvPr id="16387" name="TextBox 8"/>
          <p:cNvSpPr txBox="1">
            <a:spLocks noChangeArrowheads="1"/>
          </p:cNvSpPr>
          <p:nvPr/>
        </p:nvSpPr>
        <p:spPr bwMode="auto">
          <a:xfrm>
            <a:off x="576263" y="3822700"/>
            <a:ext cx="7488237" cy="1631950"/>
          </a:xfrm>
          <a:prstGeom prst="rect">
            <a:avLst/>
          </a:prstGeom>
          <a:noFill/>
          <a:ln w="9525">
            <a:noFill/>
            <a:miter lim="800000"/>
            <a:headEnd/>
            <a:tailEnd/>
          </a:ln>
        </p:spPr>
        <p:txBody>
          <a:bodyPr>
            <a:spAutoFit/>
          </a:bodyPr>
          <a:lstStyle/>
          <a:p>
            <a:pPr marL="342900" indent="-342900" algn="just" eaLnBrk="1" hangingPunct="1">
              <a:buFontTx/>
              <a:buAutoNum type="arabicPeriod" startAt="3"/>
            </a:pPr>
            <a:r>
              <a:rPr lang="id-ID" altLang="id-ID" sz="2000" b="1">
                <a:latin typeface="Agency FB" pitchFamily="34" charset="0"/>
              </a:rPr>
              <a:t>Memiliki kompetensi.</a:t>
            </a:r>
          </a:p>
          <a:p>
            <a:pPr marL="342900" indent="-342900" algn="just" eaLnBrk="1" hangingPunct="1">
              <a:buFontTx/>
              <a:buAutoNum type="arabicPeriod" startAt="3"/>
            </a:pPr>
            <a:r>
              <a:rPr lang="id-ID" altLang="id-ID" sz="2000" b="1">
                <a:latin typeface="Agency FB" pitchFamily="34" charset="0"/>
              </a:rPr>
              <a:t>Sehat jasmani dan rohani</a:t>
            </a:r>
          </a:p>
          <a:p>
            <a:pPr marL="342900" indent="-342900" algn="just" eaLnBrk="1" hangingPunct="1">
              <a:buFontTx/>
              <a:buAutoNum type="arabicPeriod" startAt="3"/>
            </a:pPr>
            <a:r>
              <a:rPr lang="id-ID" altLang="id-ID" sz="2000" b="1">
                <a:latin typeface="Agency FB" pitchFamily="34" charset="0"/>
              </a:rPr>
              <a:t>Memenuhi kualifikasi lain yang dipersyaratkan oleh perguruan tinggi tempat bertugas.</a:t>
            </a:r>
          </a:p>
          <a:p>
            <a:pPr marL="342900" indent="-342900" algn="just" eaLnBrk="1" hangingPunct="1">
              <a:buFontTx/>
              <a:buAutoNum type="arabicPeriod" startAt="3"/>
            </a:pPr>
            <a:r>
              <a:rPr lang="id-ID" altLang="id-ID" sz="2000" b="1">
                <a:latin typeface="Agency FB" pitchFamily="34" charset="0"/>
              </a:rPr>
              <a:t>Memiliki kemampuan untuk mewujudkan tujuan pendidikan nasional. </a:t>
            </a:r>
          </a:p>
        </p:txBody>
      </p:sp>
      <p:sp>
        <p:nvSpPr>
          <p:cNvPr id="16388" name="Rectangle 8"/>
          <p:cNvSpPr>
            <a:spLocks noChangeArrowheads="1"/>
          </p:cNvSpPr>
          <p:nvPr/>
        </p:nvSpPr>
        <p:spPr bwMode="auto">
          <a:xfrm>
            <a:off x="714375" y="1604963"/>
            <a:ext cx="7356475" cy="2032000"/>
          </a:xfrm>
          <a:prstGeom prst="rect">
            <a:avLst/>
          </a:prstGeom>
          <a:noFill/>
          <a:ln w="9525">
            <a:noFill/>
            <a:miter lim="800000"/>
            <a:headEnd/>
            <a:tailEnd/>
          </a:ln>
        </p:spPr>
        <p:txBody>
          <a:bodyPr>
            <a:spAutoFit/>
          </a:bodyPr>
          <a:lstStyle/>
          <a:p>
            <a:pPr marL="800100" lvl="1" indent="-342900" eaLnBrk="1" hangingPunct="1"/>
            <a:r>
              <a:rPr lang="en-US" altLang="id-ID" b="1">
                <a:latin typeface="Agency FB" pitchFamily="34" charset="0"/>
              </a:rPr>
              <a:t>Sertifikat pendidik untuk dosen diberikan setelah memenuhi syarat sebagai berikut:</a:t>
            </a:r>
          </a:p>
          <a:p>
            <a:pPr marL="800100" lvl="1" indent="-342900" eaLnBrk="1" hangingPunct="1">
              <a:buFontTx/>
              <a:buAutoNum type="alphaLcPeriod"/>
            </a:pPr>
            <a:r>
              <a:rPr lang="en-US" altLang="id-ID" b="1">
                <a:latin typeface="Agency FB" pitchFamily="34" charset="0"/>
              </a:rPr>
              <a:t>memiliki pengalaman kerja sebagai pendidik pada perguruan tinggi sekurang-kurangnya 2 (dua) tahun;</a:t>
            </a:r>
          </a:p>
          <a:p>
            <a:pPr marL="800100" lvl="1" indent="-342900" eaLnBrk="1" hangingPunct="1">
              <a:buFontTx/>
              <a:buAutoNum type="alphaLcPeriod"/>
            </a:pPr>
            <a:r>
              <a:rPr lang="sv-SE" altLang="id-ID" b="1">
                <a:latin typeface="Agency FB" pitchFamily="34" charset="0"/>
              </a:rPr>
              <a:t>memiliki jabatan akademik sekurang-kurangnya </a:t>
            </a:r>
            <a:r>
              <a:rPr lang="en-US" altLang="id-ID" b="1">
                <a:latin typeface="Agency FB" pitchFamily="34" charset="0"/>
              </a:rPr>
              <a:t>asisten ahli; </a:t>
            </a:r>
          </a:p>
          <a:p>
            <a:pPr marL="800100" lvl="1" indent="-342900" eaLnBrk="1" hangingPunct="1">
              <a:buFontTx/>
              <a:buAutoNum type="alphaLcPeriod"/>
            </a:pPr>
            <a:r>
              <a:rPr lang="fi-FI" altLang="id-ID" b="1">
                <a:latin typeface="Agency FB" pitchFamily="34" charset="0"/>
              </a:rPr>
              <a:t>lulus sertifikasi yang dilakukan oleh perguruan </a:t>
            </a:r>
            <a:r>
              <a:rPr lang="en-US" altLang="id-ID" b="1">
                <a:latin typeface="Agency FB" pitchFamily="34" charset="0"/>
              </a:rPr>
              <a:t>tinggi yang menyelenggarakan program pengadaan tenaga kependidikan pada perguruan tinggi yang ditetapkan oleh Pemerintah</a:t>
            </a:r>
            <a:endParaRPr lang="id-ID" altLang="id-ID" b="1">
              <a:latin typeface="Agency FB" pitchFamily="34" charset="0"/>
            </a:endParaRPr>
          </a:p>
        </p:txBody>
      </p:sp>
      <p:sp>
        <p:nvSpPr>
          <p:cNvPr id="16389" name="Rectangle 9"/>
          <p:cNvSpPr>
            <a:spLocks noChangeArrowheads="1"/>
          </p:cNvSpPr>
          <p:nvPr/>
        </p:nvSpPr>
        <p:spPr bwMode="auto">
          <a:xfrm>
            <a:off x="595313" y="5553075"/>
            <a:ext cx="8188325" cy="646113"/>
          </a:xfrm>
          <a:prstGeom prst="rect">
            <a:avLst/>
          </a:prstGeom>
          <a:solidFill>
            <a:srgbClr val="FFFF00"/>
          </a:solidFill>
          <a:ln w="9525">
            <a:noFill/>
            <a:miter lim="800000"/>
            <a:headEnd/>
            <a:tailEnd/>
          </a:ln>
        </p:spPr>
        <p:txBody>
          <a:bodyPr>
            <a:spAutoFit/>
          </a:bodyPr>
          <a:lstStyle/>
          <a:p>
            <a:pPr algn="ctr" eaLnBrk="1" hangingPunct="1"/>
            <a:r>
              <a:rPr lang="id-ID" altLang="id-ID" b="1">
                <a:solidFill>
                  <a:srgbClr val="FF0000"/>
                </a:solidFill>
              </a:rPr>
              <a:t>“</a:t>
            </a:r>
            <a:r>
              <a:rPr lang="en-US" altLang="id-ID" b="1">
                <a:solidFill>
                  <a:srgbClr val="FF0000"/>
                </a:solidFill>
              </a:rPr>
              <a:t>Dosen yang </a:t>
            </a:r>
            <a:r>
              <a:rPr lang="id-ID" altLang="id-ID" b="1">
                <a:solidFill>
                  <a:srgbClr val="FF0000"/>
                </a:solidFill>
              </a:rPr>
              <a:t>telah memiliki </a:t>
            </a:r>
            <a:r>
              <a:rPr lang="en-US" altLang="id-ID" b="1">
                <a:solidFill>
                  <a:srgbClr val="FF0000"/>
                </a:solidFill>
              </a:rPr>
              <a:t>sertifikat pendidik  dapat memperoleh Tunjangan Profesi</a:t>
            </a:r>
            <a:r>
              <a:rPr lang="id-ID" altLang="id-ID" b="1">
                <a:solidFill>
                  <a:srgbClr val="FF0000"/>
                </a:solidFill>
              </a:rPr>
              <a:t>”</a:t>
            </a:r>
          </a:p>
        </p:txBody>
      </p:sp>
    </p:spTree>
  </p:cSld>
  <p:clrMapOvr>
    <a:masterClrMapping/>
  </p:clrMapOvr>
  <p:transition spd="slow">
    <p:cove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Slide Number Placeholder 3"/>
          <p:cNvSpPr>
            <a:spLocks noGrp="1"/>
          </p:cNvSpPr>
          <p:nvPr>
            <p:ph type="sldNum" sz="quarter" idx="12"/>
          </p:nvPr>
        </p:nvSpPr>
        <p:spPr>
          <a:noFill/>
          <a:ln>
            <a:miter lim="800000"/>
            <a:headEnd/>
            <a:tailEnd/>
          </a:ln>
        </p:spPr>
        <p:txBody>
          <a:bodyPr/>
          <a:lstStyle/>
          <a:p>
            <a:fld id="{972A7AFC-84B3-4FC7-9605-9FFB2880BA12}" type="slidenum">
              <a:rPr lang="en-US" altLang="en-US" sz="1200" smtClean="0">
                <a:solidFill>
                  <a:srgbClr val="898989"/>
                </a:solidFill>
                <a:latin typeface="Verdana" pitchFamily="34" charset="0"/>
              </a:rPr>
              <a:pPr/>
              <a:t>50</a:t>
            </a:fld>
            <a:endParaRPr lang="en-US" altLang="en-US" sz="1200" smtClean="0">
              <a:solidFill>
                <a:srgbClr val="898989"/>
              </a:solidFill>
              <a:latin typeface="Verdana" pitchFamily="34" charset="0"/>
            </a:endParaRPr>
          </a:p>
        </p:txBody>
      </p:sp>
      <p:sp>
        <p:nvSpPr>
          <p:cNvPr id="67588" name="Text Box 4"/>
          <p:cNvSpPr txBox="1">
            <a:spLocks noChangeArrowheads="1"/>
          </p:cNvSpPr>
          <p:nvPr/>
        </p:nvSpPr>
        <p:spPr bwMode="auto">
          <a:xfrm>
            <a:off x="685800" y="533400"/>
            <a:ext cx="7924800" cy="366713"/>
          </a:xfrm>
          <a:prstGeom prst="rect">
            <a:avLst/>
          </a:prstGeom>
          <a:noFill/>
          <a:ln w="9525">
            <a:noFill/>
            <a:miter lim="800000"/>
            <a:headEnd/>
            <a:tailEnd/>
          </a:ln>
          <a:effectLst/>
        </p:spPr>
        <p:txBody>
          <a:bodyPr>
            <a:spAutoFit/>
          </a:bodyPr>
          <a:lstStyle/>
          <a:p>
            <a:pPr>
              <a:spcBef>
                <a:spcPct val="50000"/>
              </a:spcBef>
              <a:defRPr/>
            </a:pPr>
            <a:endParaRPr lang="en-GB" b="1">
              <a:effectLst>
                <a:outerShdw blurRad="38100" dist="38100" dir="2700000" algn="tl">
                  <a:srgbClr val="000000"/>
                </a:outerShdw>
              </a:effectLst>
              <a:latin typeface="Tahoma" pitchFamily="34" charset="0"/>
            </a:endParaRPr>
          </a:p>
        </p:txBody>
      </p:sp>
      <p:sp>
        <p:nvSpPr>
          <p:cNvPr id="67589" name="Text Box 5"/>
          <p:cNvSpPr txBox="1">
            <a:spLocks noChangeArrowheads="1"/>
          </p:cNvSpPr>
          <p:nvPr/>
        </p:nvSpPr>
        <p:spPr bwMode="auto">
          <a:xfrm>
            <a:off x="838200" y="1255713"/>
            <a:ext cx="7239000" cy="3001962"/>
          </a:xfrm>
          <a:prstGeom prst="rect">
            <a:avLst/>
          </a:prstGeom>
          <a:noFill/>
          <a:ln w="9525">
            <a:noFill/>
            <a:miter lim="800000"/>
            <a:headEnd/>
            <a:tailEnd/>
          </a:ln>
          <a:effectLst/>
        </p:spPr>
        <p:txBody>
          <a:bodyPr>
            <a:spAutoFit/>
          </a:bodyPr>
          <a:lstStyle/>
          <a:p>
            <a:pPr marL="271463" indent="-271463">
              <a:spcBef>
                <a:spcPts val="0"/>
              </a:spcBef>
              <a:defRPr/>
            </a:pPr>
            <a:r>
              <a:rPr lang="en-US" sz="2400" b="1" dirty="0">
                <a:latin typeface="Agency FB" panose="020B0503020202020204" pitchFamily="34" charset="0"/>
              </a:rPr>
              <a:t>3. </a:t>
            </a:r>
            <a:r>
              <a:rPr lang="en-US" sz="2400" b="1" dirty="0" err="1">
                <a:latin typeface="Agency FB" panose="020B0503020202020204" pitchFamily="34" charset="0"/>
              </a:rPr>
              <a:t>Artikel</a:t>
            </a:r>
            <a:r>
              <a:rPr lang="en-US" sz="2400" b="1" dirty="0">
                <a:latin typeface="Agency FB" panose="020B0503020202020204" pitchFamily="34" charset="0"/>
              </a:rPr>
              <a:t> </a:t>
            </a:r>
            <a:r>
              <a:rPr lang="en-US" sz="2400" b="1" dirty="0" err="1">
                <a:latin typeface="Agency FB" panose="020B0503020202020204" pitchFamily="34" charset="0"/>
              </a:rPr>
              <a:t>dalam</a:t>
            </a:r>
            <a:r>
              <a:rPr lang="en-US" sz="2400" b="1" dirty="0">
                <a:latin typeface="Agency FB" panose="020B0503020202020204" pitchFamily="34" charset="0"/>
              </a:rPr>
              <a:t> </a:t>
            </a:r>
            <a:r>
              <a:rPr lang="en-US" sz="2400" b="1" dirty="0" err="1">
                <a:latin typeface="Agency FB" panose="020B0503020202020204" pitchFamily="34" charset="0"/>
              </a:rPr>
              <a:t>buku</a:t>
            </a:r>
            <a:r>
              <a:rPr lang="en-US" sz="2400" b="1" dirty="0">
                <a:latin typeface="Agency FB" panose="020B0503020202020204" pitchFamily="34" charset="0"/>
              </a:rPr>
              <a:t> yang </a:t>
            </a:r>
            <a:r>
              <a:rPr lang="en-US" sz="2400" b="1" dirty="0" err="1">
                <a:latin typeface="Agency FB" panose="020B0503020202020204" pitchFamily="34" charset="0"/>
              </a:rPr>
              <a:t>dipublikasikan</a:t>
            </a:r>
            <a:r>
              <a:rPr lang="en-US" sz="2400" b="1" dirty="0">
                <a:latin typeface="Agency FB" panose="020B0503020202020204" pitchFamily="34" charset="0"/>
              </a:rPr>
              <a:t> </a:t>
            </a:r>
            <a:r>
              <a:rPr lang="en-US" sz="2400" b="1" dirty="0" err="1">
                <a:latin typeface="Agency FB" panose="020B0503020202020204" pitchFamily="34" charset="0"/>
              </a:rPr>
              <a:t>dan</a:t>
            </a:r>
            <a:r>
              <a:rPr lang="en-US" sz="2400" b="1" dirty="0">
                <a:latin typeface="Agency FB" panose="020B0503020202020204" pitchFamily="34" charset="0"/>
              </a:rPr>
              <a:t> </a:t>
            </a:r>
            <a:r>
              <a:rPr lang="en-US" sz="2400" b="1" dirty="0" err="1">
                <a:latin typeface="Agency FB" panose="020B0503020202020204" pitchFamily="34" charset="0"/>
              </a:rPr>
              <a:t>berisi</a:t>
            </a:r>
            <a:r>
              <a:rPr lang="en-US" sz="2400" b="1" dirty="0">
                <a:latin typeface="Agency FB" panose="020B0503020202020204" pitchFamily="34" charset="0"/>
              </a:rPr>
              <a:t> </a:t>
            </a:r>
            <a:r>
              <a:rPr lang="en-US" sz="2400" b="1" dirty="0" err="1">
                <a:latin typeface="Agency FB" panose="020B0503020202020204" pitchFamily="34" charset="0"/>
              </a:rPr>
              <a:t>berbagai</a:t>
            </a:r>
            <a:r>
              <a:rPr lang="en-US" sz="2400" b="1" dirty="0">
                <a:latin typeface="Agency FB" panose="020B0503020202020204" pitchFamily="34" charset="0"/>
              </a:rPr>
              <a:t> </a:t>
            </a:r>
            <a:r>
              <a:rPr lang="en-US" sz="2400" b="1" dirty="0" err="1">
                <a:latin typeface="Agency FB" panose="020B0503020202020204" pitchFamily="34" charset="0"/>
              </a:rPr>
              <a:t>tulisan</a:t>
            </a:r>
            <a:r>
              <a:rPr lang="en-US" sz="2400" b="1" dirty="0">
                <a:latin typeface="Agency FB" panose="020B0503020202020204" pitchFamily="34" charset="0"/>
              </a:rPr>
              <a:t> </a:t>
            </a:r>
            <a:r>
              <a:rPr lang="en-US" sz="2400" b="1" dirty="0" err="1">
                <a:latin typeface="Agency FB" panose="020B0503020202020204" pitchFamily="34" charset="0"/>
              </a:rPr>
              <a:t>dari</a:t>
            </a:r>
            <a:r>
              <a:rPr lang="en-US" sz="2400" b="1" dirty="0">
                <a:latin typeface="Agency FB" panose="020B0503020202020204" pitchFamily="34" charset="0"/>
              </a:rPr>
              <a:t> </a:t>
            </a:r>
            <a:r>
              <a:rPr lang="en-US" sz="2400" b="1" dirty="0" err="1">
                <a:latin typeface="Agency FB" panose="020B0503020202020204" pitchFamily="34" charset="0"/>
              </a:rPr>
              <a:t>beberapa</a:t>
            </a:r>
            <a:r>
              <a:rPr lang="en-US" sz="2400" b="1" dirty="0">
                <a:latin typeface="Agency FB" panose="020B0503020202020204" pitchFamily="34" charset="0"/>
              </a:rPr>
              <a:t> </a:t>
            </a:r>
            <a:r>
              <a:rPr lang="en-US" sz="2400" b="1" dirty="0" err="1">
                <a:latin typeface="Agency FB" panose="020B0503020202020204" pitchFamily="34" charset="0"/>
              </a:rPr>
              <a:t>penulis</a:t>
            </a:r>
            <a:r>
              <a:rPr lang="id-ID" sz="2400" b="1" dirty="0">
                <a:latin typeface="Agency FB" panose="020B0503020202020204" pitchFamily="34" charset="0"/>
              </a:rPr>
              <a:t>(book chapter)</a:t>
            </a:r>
            <a:endParaRPr lang="en-US" sz="2400" b="1" dirty="0">
              <a:latin typeface="Agency FB" panose="020B0503020202020204" pitchFamily="34" charset="0"/>
            </a:endParaRPr>
          </a:p>
          <a:p>
            <a:pPr>
              <a:spcBef>
                <a:spcPts val="0"/>
              </a:spcBef>
              <a:defRPr/>
            </a:pPr>
            <a:r>
              <a:rPr lang="en-US" b="1" dirty="0">
                <a:latin typeface="Agency FB" panose="020B0503020202020204" pitchFamily="34" charset="0"/>
              </a:rPr>
              <a:t>	</a:t>
            </a:r>
            <a:r>
              <a:rPr lang="en-US" b="1" dirty="0" err="1">
                <a:latin typeface="Agency FB" panose="020B0503020202020204" pitchFamily="34" charset="0"/>
              </a:rPr>
              <a:t>Angka</a:t>
            </a:r>
            <a:r>
              <a:rPr lang="en-US" b="1" dirty="0">
                <a:latin typeface="Agency FB" panose="020B0503020202020204" pitchFamily="34" charset="0"/>
              </a:rPr>
              <a:t> </a:t>
            </a:r>
            <a:r>
              <a:rPr lang="en-US" b="1" dirty="0" err="1">
                <a:latin typeface="Agency FB" panose="020B0503020202020204" pitchFamily="34" charset="0"/>
              </a:rPr>
              <a:t>Kredit</a:t>
            </a:r>
            <a:r>
              <a:rPr lang="en-US" b="1" dirty="0">
                <a:latin typeface="Agency FB" panose="020B0503020202020204" pitchFamily="34" charset="0"/>
              </a:rPr>
              <a:t> : - 15 (</a:t>
            </a:r>
            <a:r>
              <a:rPr lang="en-US" b="1" dirty="0" err="1">
                <a:latin typeface="Agency FB" panose="020B0503020202020204" pitchFamily="34" charset="0"/>
              </a:rPr>
              <a:t>Internaional</a:t>
            </a:r>
            <a:r>
              <a:rPr lang="en-US" b="1" dirty="0">
                <a:latin typeface="Agency FB" panose="020B0503020202020204" pitchFamily="34" charset="0"/>
              </a:rPr>
              <a:t>)</a:t>
            </a:r>
          </a:p>
          <a:p>
            <a:pPr>
              <a:spcBef>
                <a:spcPts val="0"/>
              </a:spcBef>
              <a:defRPr/>
            </a:pPr>
            <a:r>
              <a:rPr lang="en-US" b="1" dirty="0">
                <a:latin typeface="Agency FB" panose="020B0503020202020204" pitchFamily="34" charset="0"/>
              </a:rPr>
              <a:t>		</a:t>
            </a:r>
            <a:r>
              <a:rPr lang="id-ID" b="1" dirty="0">
                <a:latin typeface="Agency FB" panose="020B0503020202020204" pitchFamily="34" charset="0"/>
              </a:rPr>
              <a:t>       </a:t>
            </a:r>
            <a:r>
              <a:rPr lang="en-US" b="1" dirty="0">
                <a:latin typeface="Agency FB" panose="020B0503020202020204" pitchFamily="34" charset="0"/>
              </a:rPr>
              <a:t>  - 10 (</a:t>
            </a:r>
            <a:r>
              <a:rPr lang="en-US" b="1" dirty="0" err="1">
                <a:latin typeface="Agency FB" panose="020B0503020202020204" pitchFamily="34" charset="0"/>
              </a:rPr>
              <a:t>Nasional</a:t>
            </a:r>
            <a:r>
              <a:rPr lang="en-US" b="1" dirty="0">
                <a:latin typeface="Agency FB" panose="020B0503020202020204" pitchFamily="34" charset="0"/>
              </a:rPr>
              <a:t>)</a:t>
            </a:r>
          </a:p>
          <a:p>
            <a:pPr>
              <a:spcBef>
                <a:spcPts val="0"/>
              </a:spcBef>
              <a:defRPr/>
            </a:pPr>
            <a:r>
              <a:rPr lang="en-US" sz="2400" b="1" dirty="0">
                <a:latin typeface="Agency FB" panose="020B0503020202020204" pitchFamily="34" charset="0"/>
              </a:rPr>
              <a:t>4. </a:t>
            </a:r>
            <a:r>
              <a:rPr lang="en-US" sz="2400" b="1" dirty="0" err="1">
                <a:latin typeface="Agency FB" panose="020B0503020202020204" pitchFamily="34" charset="0"/>
              </a:rPr>
              <a:t>Jurnal</a:t>
            </a:r>
            <a:r>
              <a:rPr lang="en-US" sz="2400" b="1" dirty="0">
                <a:latin typeface="Agency FB" panose="020B0503020202020204" pitchFamily="34" charset="0"/>
              </a:rPr>
              <a:t> </a:t>
            </a:r>
            <a:r>
              <a:rPr lang="en-US" sz="2400" b="1" dirty="0" err="1">
                <a:latin typeface="Agency FB" panose="020B0503020202020204" pitchFamily="34" charset="0"/>
              </a:rPr>
              <a:t>Ilmiah</a:t>
            </a:r>
            <a:r>
              <a:rPr lang="en-US" sz="2400" b="1" dirty="0">
                <a:latin typeface="Agency FB" panose="020B0503020202020204" pitchFamily="34" charset="0"/>
              </a:rPr>
              <a:t> :</a:t>
            </a:r>
          </a:p>
          <a:p>
            <a:pPr>
              <a:spcBef>
                <a:spcPts val="0"/>
              </a:spcBef>
              <a:defRPr/>
            </a:pPr>
            <a:r>
              <a:rPr lang="en-US" b="1" dirty="0">
                <a:latin typeface="Agency FB" panose="020B0503020202020204" pitchFamily="34" charset="0"/>
              </a:rPr>
              <a:t>	- Bahasa PBB (</a:t>
            </a:r>
            <a:r>
              <a:rPr lang="en-US" b="1" dirty="0" err="1">
                <a:latin typeface="Agency FB" panose="020B0503020202020204" pitchFamily="34" charset="0"/>
              </a:rPr>
              <a:t>Inggris</a:t>
            </a:r>
            <a:r>
              <a:rPr lang="en-US" b="1" dirty="0">
                <a:latin typeface="Agency FB" panose="020B0503020202020204" pitchFamily="34" charset="0"/>
              </a:rPr>
              <a:t>, </a:t>
            </a:r>
            <a:r>
              <a:rPr lang="en-US" b="1" dirty="0" err="1">
                <a:latin typeface="Agency FB" panose="020B0503020202020204" pitchFamily="34" charset="0"/>
              </a:rPr>
              <a:t>Perancis</a:t>
            </a:r>
            <a:r>
              <a:rPr lang="en-US" b="1" dirty="0">
                <a:latin typeface="Agency FB" panose="020B0503020202020204" pitchFamily="34" charset="0"/>
              </a:rPr>
              <a:t>, Arab, </a:t>
            </a:r>
            <a:r>
              <a:rPr lang="en-US" b="1" dirty="0" err="1">
                <a:latin typeface="Agency FB" panose="020B0503020202020204" pitchFamily="34" charset="0"/>
              </a:rPr>
              <a:t>Rusia</a:t>
            </a:r>
            <a:r>
              <a:rPr lang="en-US" b="1" dirty="0">
                <a:latin typeface="Agency FB" panose="020B0503020202020204" pitchFamily="34" charset="0"/>
              </a:rPr>
              <a:t>, </a:t>
            </a:r>
            <a:r>
              <a:rPr lang="en-US" b="1" dirty="0" err="1">
                <a:latin typeface="Agency FB" panose="020B0503020202020204" pitchFamily="34" charset="0"/>
              </a:rPr>
              <a:t>Cina</a:t>
            </a:r>
            <a:r>
              <a:rPr lang="en-US" b="1" dirty="0">
                <a:latin typeface="Agency FB" panose="020B0503020202020204" pitchFamily="34" charset="0"/>
              </a:rPr>
              <a:t>)</a:t>
            </a:r>
          </a:p>
          <a:p>
            <a:pPr marL="1071563" indent="-1071563">
              <a:spcBef>
                <a:spcPts val="0"/>
              </a:spcBef>
              <a:defRPr/>
            </a:pPr>
            <a:r>
              <a:rPr lang="id-ID" b="1" dirty="0">
                <a:latin typeface="Agency FB" panose="020B0503020202020204" pitchFamily="34" charset="0"/>
              </a:rPr>
              <a:t>                 </a:t>
            </a:r>
            <a:r>
              <a:rPr lang="en-US" b="1" dirty="0">
                <a:latin typeface="Agency FB" panose="020B0503020202020204" pitchFamily="34" charset="0"/>
              </a:rPr>
              <a:t>- </a:t>
            </a:r>
            <a:r>
              <a:rPr lang="en-US" b="1" dirty="0" err="1">
                <a:latin typeface="Agency FB" panose="020B0503020202020204" pitchFamily="34" charset="0"/>
              </a:rPr>
              <a:t>Tidak</a:t>
            </a:r>
            <a:r>
              <a:rPr lang="en-US" b="1" dirty="0">
                <a:latin typeface="Agency FB" panose="020B0503020202020204" pitchFamily="34" charset="0"/>
              </a:rPr>
              <a:t> </a:t>
            </a:r>
            <a:r>
              <a:rPr lang="en-US" b="1" dirty="0" err="1">
                <a:latin typeface="Agency FB" panose="020B0503020202020204" pitchFamily="34" charset="0"/>
              </a:rPr>
              <a:t>memenuhi</a:t>
            </a:r>
            <a:r>
              <a:rPr lang="en-US" b="1" dirty="0">
                <a:latin typeface="Agency FB" panose="020B0503020202020204" pitchFamily="34" charset="0"/>
              </a:rPr>
              <a:t> </a:t>
            </a:r>
            <a:r>
              <a:rPr lang="en-US" b="1" dirty="0" err="1">
                <a:latin typeface="Agency FB" panose="020B0503020202020204" pitchFamily="34" charset="0"/>
              </a:rPr>
              <a:t>persyaratan</a:t>
            </a:r>
            <a:r>
              <a:rPr lang="en-US" b="1" dirty="0">
                <a:latin typeface="Agency FB" panose="020B0503020202020204" pitchFamily="34" charset="0"/>
              </a:rPr>
              <a:t> </a:t>
            </a:r>
            <a:r>
              <a:rPr lang="en-US" b="1" dirty="0" err="1">
                <a:latin typeface="Agency FB" panose="020B0503020202020204" pitchFamily="34" charset="0"/>
              </a:rPr>
              <a:t>sebagai</a:t>
            </a:r>
            <a:r>
              <a:rPr lang="en-US" b="1" dirty="0">
                <a:latin typeface="Agency FB" panose="020B0503020202020204" pitchFamily="34" charset="0"/>
              </a:rPr>
              <a:t> </a:t>
            </a:r>
            <a:r>
              <a:rPr lang="en-US" b="1" dirty="0" err="1">
                <a:latin typeface="Agency FB" panose="020B0503020202020204" pitchFamily="34" charset="0"/>
              </a:rPr>
              <a:t>Jurnal</a:t>
            </a:r>
            <a:r>
              <a:rPr lang="en-US" b="1" dirty="0">
                <a:latin typeface="Agency FB" panose="020B0503020202020204" pitchFamily="34" charset="0"/>
              </a:rPr>
              <a:t> </a:t>
            </a:r>
            <a:r>
              <a:rPr lang="en-US" b="1" dirty="0" err="1">
                <a:latin typeface="Agency FB" panose="020B0503020202020204" pitchFamily="34" charset="0"/>
              </a:rPr>
              <a:t>Internasional</a:t>
            </a:r>
            <a:endParaRPr lang="en-US" b="1" dirty="0">
              <a:latin typeface="Agency FB" panose="020B0503020202020204" pitchFamily="34" charset="0"/>
            </a:endParaRPr>
          </a:p>
          <a:p>
            <a:pPr>
              <a:spcBef>
                <a:spcPts val="0"/>
              </a:spcBef>
              <a:defRPr/>
            </a:pPr>
            <a:r>
              <a:rPr lang="en-US" b="1" dirty="0">
                <a:latin typeface="Agency FB" panose="020B0503020202020204" pitchFamily="34" charset="0"/>
              </a:rPr>
              <a:t>	- </a:t>
            </a:r>
            <a:r>
              <a:rPr lang="en-US" b="1" dirty="0" err="1">
                <a:latin typeface="Agency FB" panose="020B0503020202020204" pitchFamily="34" charset="0"/>
              </a:rPr>
              <a:t>Angka</a:t>
            </a:r>
            <a:r>
              <a:rPr lang="en-US" b="1" dirty="0">
                <a:latin typeface="Agency FB" panose="020B0503020202020204" pitchFamily="34" charset="0"/>
              </a:rPr>
              <a:t> </a:t>
            </a:r>
            <a:r>
              <a:rPr lang="en-US" b="1" dirty="0" err="1">
                <a:latin typeface="Agency FB" panose="020B0503020202020204" pitchFamily="34" charset="0"/>
              </a:rPr>
              <a:t>Kredit</a:t>
            </a:r>
            <a:r>
              <a:rPr lang="en-US" b="1" dirty="0">
                <a:latin typeface="Agency FB" panose="020B0503020202020204" pitchFamily="34" charset="0"/>
              </a:rPr>
              <a:t> : 10</a:t>
            </a:r>
            <a:endParaRPr lang="en-GB" b="1" dirty="0">
              <a:latin typeface="Agency FB" panose="020B0503020202020204" pitchFamily="34" charset="0"/>
            </a:endParaRPr>
          </a:p>
          <a:p>
            <a:pPr marL="266700" indent="-266700">
              <a:spcBef>
                <a:spcPct val="50000"/>
              </a:spcBef>
              <a:defRPr/>
            </a:pPr>
            <a:r>
              <a:rPr lang="en-US" b="1" dirty="0">
                <a:latin typeface="Agency FB" panose="020B0503020202020204" pitchFamily="34" charset="0"/>
              </a:rPr>
              <a:t>	</a:t>
            </a:r>
            <a:endParaRPr lang="en-GB" b="1" dirty="0">
              <a:latin typeface="Agency FB" panose="020B0503020202020204" pitchFamily="34" charset="0"/>
            </a:endParaRPr>
          </a:p>
        </p:txBody>
      </p:sp>
      <p:sp>
        <p:nvSpPr>
          <p:cNvPr id="62469" name="Text Box 6"/>
          <p:cNvSpPr txBox="1">
            <a:spLocks noChangeArrowheads="1"/>
          </p:cNvSpPr>
          <p:nvPr/>
        </p:nvSpPr>
        <p:spPr bwMode="auto">
          <a:xfrm>
            <a:off x="611188" y="5013325"/>
            <a:ext cx="8099425" cy="769938"/>
          </a:xfrm>
          <a:prstGeom prst="rect">
            <a:avLst/>
          </a:prstGeom>
          <a:solidFill>
            <a:srgbClr val="FFFF00"/>
          </a:solidFill>
          <a:ln w="9525">
            <a:noFill/>
            <a:miter lim="800000"/>
            <a:headEnd/>
            <a:tailEnd/>
          </a:ln>
        </p:spPr>
        <p:txBody>
          <a:bodyPr>
            <a:spAutoFit/>
          </a:bodyPr>
          <a:lstStyle/>
          <a:p>
            <a:pPr marL="266700" indent="-266700">
              <a:spcBef>
                <a:spcPct val="50000"/>
              </a:spcBef>
              <a:buFontTx/>
              <a:buChar char="•"/>
            </a:pPr>
            <a:r>
              <a:rPr lang="en-US" altLang="en-US" sz="2000" b="1">
                <a:solidFill>
                  <a:srgbClr val="FF0000"/>
                </a:solidFill>
                <a:latin typeface="Agency FB" pitchFamily="34" charset="0"/>
              </a:rPr>
              <a:t>Publikasi sebagaimana tersebut pada butir (1) sd (4), </a:t>
            </a:r>
            <a:r>
              <a:rPr lang="en-US" altLang="en-US" sz="2400" b="1" u="sng">
                <a:solidFill>
                  <a:srgbClr val="FF0000"/>
                </a:solidFill>
                <a:latin typeface="Agency FB" pitchFamily="34" charset="0"/>
              </a:rPr>
              <a:t>tidak</a:t>
            </a:r>
            <a:r>
              <a:rPr lang="en-US" altLang="en-US" sz="2000" b="1" u="sng">
                <a:solidFill>
                  <a:srgbClr val="FF0000"/>
                </a:solidFill>
                <a:latin typeface="Agency FB" pitchFamily="34" charset="0"/>
              </a:rPr>
              <a:t>  </a:t>
            </a:r>
            <a:r>
              <a:rPr lang="en-US" altLang="en-US" sz="2400" b="1" u="sng">
                <a:solidFill>
                  <a:srgbClr val="FF0000"/>
                </a:solidFill>
                <a:latin typeface="Agency FB" pitchFamily="34" charset="0"/>
              </a:rPr>
              <a:t>dapat</a:t>
            </a:r>
            <a:r>
              <a:rPr lang="en-US" altLang="en-US" sz="2000" b="1">
                <a:solidFill>
                  <a:srgbClr val="FF0000"/>
                </a:solidFill>
                <a:latin typeface="Agency FB" pitchFamily="34" charset="0"/>
              </a:rPr>
              <a:t> dipergunakan untuk memenuhi persyaratan (khusus) Kenaikan Jabatan </a:t>
            </a:r>
            <a:r>
              <a:rPr lang="id-ID" altLang="en-US" sz="2000" b="1">
                <a:solidFill>
                  <a:srgbClr val="FF0000"/>
                </a:solidFill>
                <a:latin typeface="Agency FB" pitchFamily="34" charset="0"/>
              </a:rPr>
              <a:t>Akademik</a:t>
            </a:r>
            <a:endParaRPr lang="en-GB" altLang="en-US" sz="2000" b="1">
              <a:solidFill>
                <a:srgbClr val="FF0000"/>
              </a:solidFill>
              <a:latin typeface="Agency FB" pitchFamily="34" charset="0"/>
            </a:endParaRPr>
          </a:p>
        </p:txBody>
      </p:sp>
    </p:spTree>
  </p:cSld>
  <p:clrMapOvr>
    <a:masterClrMapping/>
  </p:clrMapOvr>
  <p:transition spd="slow">
    <p:cove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0" name="Slide Number Placeholder 3"/>
          <p:cNvSpPr>
            <a:spLocks noGrp="1"/>
          </p:cNvSpPr>
          <p:nvPr>
            <p:ph type="sldNum" sz="quarter" idx="12"/>
          </p:nvPr>
        </p:nvSpPr>
        <p:spPr>
          <a:noFill/>
          <a:ln>
            <a:miter lim="800000"/>
            <a:headEnd/>
            <a:tailEnd/>
          </a:ln>
        </p:spPr>
        <p:txBody>
          <a:bodyPr/>
          <a:lstStyle/>
          <a:p>
            <a:fld id="{605042C7-C7D4-4540-B4A2-BB53A6AB10F7}" type="slidenum">
              <a:rPr lang="en-US" altLang="en-US" sz="1200" smtClean="0">
                <a:solidFill>
                  <a:srgbClr val="898989"/>
                </a:solidFill>
                <a:latin typeface="Verdana" pitchFamily="34" charset="0"/>
              </a:rPr>
              <a:pPr/>
              <a:t>51</a:t>
            </a:fld>
            <a:endParaRPr lang="en-US" altLang="en-US" sz="1200" smtClean="0">
              <a:solidFill>
                <a:srgbClr val="898989"/>
              </a:solidFill>
              <a:latin typeface="Verdana" pitchFamily="34" charset="0"/>
            </a:endParaRPr>
          </a:p>
        </p:txBody>
      </p:sp>
      <p:sp>
        <p:nvSpPr>
          <p:cNvPr id="69636" name="Text Box 4"/>
          <p:cNvSpPr txBox="1">
            <a:spLocks noChangeArrowheads="1"/>
          </p:cNvSpPr>
          <p:nvPr/>
        </p:nvSpPr>
        <p:spPr bwMode="auto">
          <a:xfrm>
            <a:off x="685800" y="533400"/>
            <a:ext cx="7696200" cy="396875"/>
          </a:xfrm>
          <a:prstGeom prst="rect">
            <a:avLst/>
          </a:prstGeom>
          <a:noFill/>
          <a:ln w="9525">
            <a:noFill/>
            <a:miter lim="800000"/>
            <a:headEnd/>
            <a:tailEnd/>
          </a:ln>
          <a:effectLst/>
        </p:spPr>
        <p:txBody>
          <a:bodyPr>
            <a:spAutoFit/>
          </a:bodyPr>
          <a:lstStyle/>
          <a:p>
            <a:pPr>
              <a:spcBef>
                <a:spcPct val="50000"/>
              </a:spcBef>
              <a:defRPr/>
            </a:pPr>
            <a:endParaRPr lang="en-GB" sz="2000" b="1">
              <a:effectLst>
                <a:outerShdw blurRad="38100" dist="38100" dir="2700000" algn="tl">
                  <a:srgbClr val="000000"/>
                </a:outerShdw>
              </a:effectLst>
              <a:latin typeface="Tahoma" pitchFamily="34" charset="0"/>
            </a:endParaRPr>
          </a:p>
        </p:txBody>
      </p:sp>
      <p:sp>
        <p:nvSpPr>
          <p:cNvPr id="69637" name="Text Box 5"/>
          <p:cNvSpPr txBox="1">
            <a:spLocks noChangeArrowheads="1"/>
          </p:cNvSpPr>
          <p:nvPr/>
        </p:nvSpPr>
        <p:spPr bwMode="auto">
          <a:xfrm>
            <a:off x="685800" y="1008063"/>
            <a:ext cx="8099425" cy="4292600"/>
          </a:xfrm>
          <a:prstGeom prst="rect">
            <a:avLst/>
          </a:prstGeom>
          <a:noFill/>
          <a:ln w="9525">
            <a:noFill/>
            <a:miter lim="800000"/>
            <a:headEnd/>
            <a:tailEnd/>
          </a:ln>
          <a:effectLst/>
        </p:spPr>
        <p:txBody>
          <a:bodyPr>
            <a:spAutoFit/>
          </a:bodyPr>
          <a:lstStyle/>
          <a:p>
            <a:pPr>
              <a:spcBef>
                <a:spcPts val="600"/>
              </a:spcBef>
              <a:buFontTx/>
              <a:buChar char="•"/>
              <a:defRPr/>
            </a:pPr>
            <a:r>
              <a:rPr lang="en-US" sz="2000" b="1" dirty="0">
                <a:latin typeface="Agency FB" panose="020B0503020202020204" pitchFamily="34" charset="0"/>
              </a:rPr>
              <a:t> </a:t>
            </a:r>
            <a:r>
              <a:rPr lang="en-US" sz="2800" b="1" dirty="0" err="1">
                <a:solidFill>
                  <a:srgbClr val="FF0000"/>
                </a:solidFill>
                <a:latin typeface="Agency FB" panose="020B0503020202020204" pitchFamily="34" charset="0"/>
              </a:rPr>
              <a:t>Hasil</a:t>
            </a:r>
            <a:r>
              <a:rPr lang="en-US" sz="2800" b="1" dirty="0">
                <a:solidFill>
                  <a:srgbClr val="FF0000"/>
                </a:solidFill>
                <a:latin typeface="Agency FB" panose="020B0503020202020204" pitchFamily="34" charset="0"/>
              </a:rPr>
              <a:t> </a:t>
            </a:r>
            <a:r>
              <a:rPr lang="en-US" sz="2800" b="1" dirty="0" err="1">
                <a:solidFill>
                  <a:srgbClr val="FF0000"/>
                </a:solidFill>
                <a:latin typeface="Agency FB" panose="020B0503020202020204" pitchFamily="34" charset="0"/>
              </a:rPr>
              <a:t>Penelitian</a:t>
            </a:r>
            <a:r>
              <a:rPr lang="en-US" sz="2800" b="1" dirty="0">
                <a:solidFill>
                  <a:srgbClr val="FF0000"/>
                </a:solidFill>
                <a:latin typeface="Agency FB" panose="020B0503020202020204" pitchFamily="34" charset="0"/>
              </a:rPr>
              <a:t> yang </a:t>
            </a:r>
            <a:r>
              <a:rPr lang="en-US" sz="2800" b="1" dirty="0" err="1">
                <a:solidFill>
                  <a:srgbClr val="FF0000"/>
                </a:solidFill>
                <a:latin typeface="Agency FB" panose="020B0503020202020204" pitchFamily="34" charset="0"/>
              </a:rPr>
              <a:t>tidak</a:t>
            </a:r>
            <a:r>
              <a:rPr lang="en-US" sz="2800" b="1" dirty="0">
                <a:solidFill>
                  <a:srgbClr val="FF0000"/>
                </a:solidFill>
                <a:latin typeface="Agency FB" panose="020B0503020202020204" pitchFamily="34" charset="0"/>
              </a:rPr>
              <a:t> </a:t>
            </a:r>
            <a:r>
              <a:rPr lang="en-US" sz="2800" b="1" dirty="0" err="1">
                <a:solidFill>
                  <a:srgbClr val="FF0000"/>
                </a:solidFill>
                <a:latin typeface="Agency FB" panose="020B0503020202020204" pitchFamily="34" charset="0"/>
              </a:rPr>
              <a:t>dipublikasikan</a:t>
            </a:r>
            <a:endParaRPr lang="en-US" sz="2000" b="1" dirty="0">
              <a:solidFill>
                <a:srgbClr val="FF0000"/>
              </a:solidFill>
              <a:latin typeface="Agency FB" panose="020B0503020202020204" pitchFamily="34" charset="0"/>
            </a:endParaRPr>
          </a:p>
          <a:p>
            <a:pPr marL="534988" indent="-174625">
              <a:spcBef>
                <a:spcPts val="600"/>
              </a:spcBef>
              <a:buFont typeface="Arial" panose="020B0604020202020204" pitchFamily="34" charset="0"/>
              <a:buChar char="•"/>
              <a:defRPr/>
            </a:pPr>
            <a:r>
              <a:rPr lang="en-US" sz="2000" b="1" dirty="0" err="1">
                <a:latin typeface="Agency FB" panose="020B0503020202020204" pitchFamily="34" charset="0"/>
              </a:rPr>
              <a:t>Memenuhi</a:t>
            </a:r>
            <a:r>
              <a:rPr lang="en-US" sz="2000" b="1" dirty="0">
                <a:latin typeface="Agency FB" panose="020B0503020202020204" pitchFamily="34" charset="0"/>
              </a:rPr>
              <a:t> </a:t>
            </a:r>
            <a:r>
              <a:rPr lang="en-US" sz="2000" b="1" dirty="0" err="1">
                <a:latin typeface="Agency FB" panose="020B0503020202020204" pitchFamily="34" charset="0"/>
              </a:rPr>
              <a:t>kaidah</a:t>
            </a:r>
            <a:r>
              <a:rPr lang="en-US" sz="2000" b="1" dirty="0">
                <a:latin typeface="Agency FB" panose="020B0503020202020204" pitchFamily="34" charset="0"/>
              </a:rPr>
              <a:t> </a:t>
            </a:r>
            <a:r>
              <a:rPr lang="en-US" sz="2000" b="1" dirty="0" err="1">
                <a:latin typeface="Agency FB" panose="020B0503020202020204" pitchFamily="34" charset="0"/>
              </a:rPr>
              <a:t>penulisan</a:t>
            </a:r>
            <a:r>
              <a:rPr lang="en-US" sz="2000" b="1" dirty="0">
                <a:latin typeface="Agency FB" panose="020B0503020202020204" pitchFamily="34" charset="0"/>
              </a:rPr>
              <a:t> </a:t>
            </a:r>
            <a:r>
              <a:rPr lang="en-US" sz="2000" b="1" dirty="0" err="1">
                <a:latin typeface="Agency FB" panose="020B0503020202020204" pitchFamily="34" charset="0"/>
              </a:rPr>
              <a:t>ilmiah</a:t>
            </a:r>
            <a:endParaRPr lang="en-US" sz="2000" b="1" dirty="0">
              <a:latin typeface="Agency FB" panose="020B0503020202020204" pitchFamily="34" charset="0"/>
            </a:endParaRPr>
          </a:p>
          <a:p>
            <a:pPr marL="534988" indent="-174625">
              <a:spcBef>
                <a:spcPts val="600"/>
              </a:spcBef>
              <a:buFont typeface="Arial" panose="020B0604020202020204" pitchFamily="34" charset="0"/>
              <a:buChar char="•"/>
              <a:defRPr/>
            </a:pPr>
            <a:r>
              <a:rPr lang="en-US" sz="2000" b="1" dirty="0" err="1">
                <a:latin typeface="Agency FB" panose="020B0503020202020204" pitchFamily="34" charset="0"/>
              </a:rPr>
              <a:t>Dalam</a:t>
            </a:r>
            <a:r>
              <a:rPr lang="en-US" sz="2000" b="1" dirty="0">
                <a:latin typeface="Agency FB" panose="020B0503020202020204" pitchFamily="34" charset="0"/>
              </a:rPr>
              <a:t> </a:t>
            </a:r>
            <a:r>
              <a:rPr lang="en-US" sz="2000" b="1" dirty="0" err="1">
                <a:latin typeface="Agency FB" panose="020B0503020202020204" pitchFamily="34" charset="0"/>
              </a:rPr>
              <a:t>bentuk</a:t>
            </a:r>
            <a:r>
              <a:rPr lang="en-US" sz="2000" b="1" dirty="0">
                <a:latin typeface="Agency FB" panose="020B0503020202020204" pitchFamily="34" charset="0"/>
              </a:rPr>
              <a:t> </a:t>
            </a:r>
            <a:r>
              <a:rPr lang="en-US" sz="2000" b="1" dirty="0" err="1">
                <a:latin typeface="Agency FB" panose="020B0503020202020204" pitchFamily="34" charset="0"/>
              </a:rPr>
              <a:t>buku</a:t>
            </a:r>
            <a:endParaRPr lang="en-US" sz="2000" b="1" dirty="0">
              <a:latin typeface="Agency FB" panose="020B0503020202020204" pitchFamily="34" charset="0"/>
            </a:endParaRPr>
          </a:p>
          <a:p>
            <a:pPr marL="534988" indent="-174625">
              <a:spcBef>
                <a:spcPts val="600"/>
              </a:spcBef>
              <a:buFont typeface="Arial" panose="020B0604020202020204" pitchFamily="34" charset="0"/>
              <a:buChar char="•"/>
              <a:defRPr/>
            </a:pPr>
            <a:r>
              <a:rPr lang="en-US" sz="2000" b="1" dirty="0" err="1">
                <a:latin typeface="Agency FB" panose="020B0503020202020204" pitchFamily="34" charset="0"/>
              </a:rPr>
              <a:t>Tidak</a:t>
            </a:r>
            <a:r>
              <a:rPr lang="en-US" sz="2000" b="1" dirty="0">
                <a:latin typeface="Agency FB" panose="020B0503020202020204" pitchFamily="34" charset="0"/>
              </a:rPr>
              <a:t> </a:t>
            </a:r>
            <a:r>
              <a:rPr lang="en-US" sz="2000" b="1" dirty="0" err="1">
                <a:latin typeface="Agency FB" panose="020B0503020202020204" pitchFamily="34" charset="0"/>
              </a:rPr>
              <a:t>dipublikasikan</a:t>
            </a:r>
            <a:endParaRPr lang="en-US" sz="2000" b="1" dirty="0">
              <a:latin typeface="Agency FB" panose="020B0503020202020204" pitchFamily="34" charset="0"/>
            </a:endParaRPr>
          </a:p>
          <a:p>
            <a:pPr marL="534988" indent="-174625">
              <a:spcBef>
                <a:spcPts val="600"/>
              </a:spcBef>
              <a:buFont typeface="Arial" panose="020B0604020202020204" pitchFamily="34" charset="0"/>
              <a:buChar char="•"/>
              <a:defRPr/>
            </a:pPr>
            <a:r>
              <a:rPr lang="en-US" sz="2000" b="1" dirty="0" err="1">
                <a:latin typeface="Agency FB" panose="020B0503020202020204" pitchFamily="34" charset="0"/>
              </a:rPr>
              <a:t>Disimpan</a:t>
            </a:r>
            <a:r>
              <a:rPr lang="en-US" sz="2000" b="1" dirty="0">
                <a:latin typeface="Agency FB" panose="020B0503020202020204" pitchFamily="34" charset="0"/>
              </a:rPr>
              <a:t> </a:t>
            </a:r>
            <a:r>
              <a:rPr lang="en-US" sz="2000" b="1" dirty="0" err="1">
                <a:latin typeface="Agency FB" panose="020B0503020202020204" pitchFamily="34" charset="0"/>
              </a:rPr>
              <a:t>diperpustakaan</a:t>
            </a:r>
            <a:r>
              <a:rPr lang="en-US" sz="2000" b="1" dirty="0">
                <a:latin typeface="Agency FB" panose="020B0503020202020204" pitchFamily="34" charset="0"/>
              </a:rPr>
              <a:t> (</a:t>
            </a:r>
            <a:r>
              <a:rPr lang="en-US" sz="2000" b="1" dirty="0" err="1">
                <a:latin typeface="Agency FB" panose="020B0503020202020204" pitchFamily="34" charset="0"/>
              </a:rPr>
              <a:t>ada</a:t>
            </a:r>
            <a:r>
              <a:rPr lang="en-US" sz="2000" b="1" dirty="0">
                <a:latin typeface="Agency FB" panose="020B0503020202020204" pitchFamily="34" charset="0"/>
              </a:rPr>
              <a:t> </a:t>
            </a:r>
            <a:r>
              <a:rPr lang="en-US" sz="2000" b="1" dirty="0" err="1">
                <a:latin typeface="Agency FB" panose="020B0503020202020204" pitchFamily="34" charset="0"/>
              </a:rPr>
              <a:t>bukti</a:t>
            </a:r>
            <a:r>
              <a:rPr lang="en-US" sz="2000" b="1" dirty="0">
                <a:latin typeface="Agency FB" panose="020B0503020202020204" pitchFamily="34" charset="0"/>
              </a:rPr>
              <a:t> </a:t>
            </a:r>
            <a:r>
              <a:rPr lang="en-US" sz="2000" b="1" dirty="0" err="1">
                <a:latin typeface="Agency FB" panose="020B0503020202020204" pitchFamily="34" charset="0"/>
              </a:rPr>
              <a:t>pengesahan</a:t>
            </a:r>
            <a:r>
              <a:rPr lang="en-US" sz="2000" b="1" dirty="0">
                <a:latin typeface="Agency FB" panose="020B0503020202020204" pitchFamily="34" charset="0"/>
              </a:rPr>
              <a:t> </a:t>
            </a:r>
            <a:r>
              <a:rPr lang="en-US" sz="2000" b="1" dirty="0" err="1">
                <a:latin typeface="Agency FB" panose="020B0503020202020204" pitchFamily="34" charset="0"/>
              </a:rPr>
              <a:t>dari</a:t>
            </a:r>
            <a:r>
              <a:rPr lang="en-US" sz="2000" b="1" dirty="0">
                <a:latin typeface="Agency FB" panose="020B0503020202020204" pitchFamily="34" charset="0"/>
              </a:rPr>
              <a:t>  </a:t>
            </a:r>
            <a:r>
              <a:rPr lang="en-US" sz="2000" b="1" dirty="0" err="1">
                <a:latin typeface="Agency FB" panose="020B0503020202020204" pitchFamily="34" charset="0"/>
              </a:rPr>
              <a:t>pejabat</a:t>
            </a:r>
            <a:r>
              <a:rPr lang="en-US" sz="2000" b="1" dirty="0">
                <a:latin typeface="Agency FB" panose="020B0503020202020204" pitchFamily="34" charset="0"/>
              </a:rPr>
              <a:t> </a:t>
            </a:r>
            <a:r>
              <a:rPr lang="en-US" sz="2000" b="1" dirty="0" err="1">
                <a:latin typeface="Agency FB" panose="020B0503020202020204" pitchFamily="34" charset="0"/>
              </a:rPr>
              <a:t>berwenang</a:t>
            </a:r>
            <a:r>
              <a:rPr lang="en-US" sz="2000" b="1" dirty="0">
                <a:latin typeface="Agency FB" panose="020B0503020202020204" pitchFamily="34" charset="0"/>
              </a:rPr>
              <a:t>)</a:t>
            </a:r>
            <a:endParaRPr lang="id-ID" sz="2000" b="1" dirty="0">
              <a:latin typeface="Agency FB" panose="020B0503020202020204" pitchFamily="34" charset="0"/>
            </a:endParaRPr>
          </a:p>
          <a:p>
            <a:pPr marL="534988" indent="-174625">
              <a:spcBef>
                <a:spcPts val="600"/>
              </a:spcBef>
              <a:buFont typeface="Arial" panose="020B0604020202020204" pitchFamily="34" charset="0"/>
              <a:buChar char="•"/>
              <a:defRPr/>
            </a:pPr>
            <a:r>
              <a:rPr lang="id-ID" sz="2000" b="1" dirty="0">
                <a:latin typeface="Agency FB" panose="020B0503020202020204" pitchFamily="34" charset="0"/>
              </a:rPr>
              <a:t>Dapat ditelusuri secara on-line (repositori di laman resmi PT)</a:t>
            </a:r>
            <a:endParaRPr lang="en-US" sz="2000" b="1" dirty="0">
              <a:latin typeface="Agency FB" panose="020B0503020202020204" pitchFamily="34" charset="0"/>
            </a:endParaRPr>
          </a:p>
          <a:p>
            <a:pPr marL="534988" indent="-174625">
              <a:spcBef>
                <a:spcPts val="600"/>
              </a:spcBef>
              <a:buFont typeface="Arial" panose="020B0604020202020204" pitchFamily="34" charset="0"/>
              <a:buChar char="•"/>
              <a:defRPr/>
            </a:pP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en-US" sz="2000" b="1" dirty="0">
                <a:latin typeface="Agency FB" panose="020B0503020202020204" pitchFamily="34" charset="0"/>
              </a:rPr>
              <a:t> </a:t>
            </a:r>
            <a:r>
              <a:rPr lang="en-US" sz="2000" b="1" dirty="0" err="1">
                <a:latin typeface="Agency FB" panose="020B0503020202020204" pitchFamily="34" charset="0"/>
              </a:rPr>
              <a:t>maksimal</a:t>
            </a:r>
            <a:r>
              <a:rPr lang="en-US" sz="2000" b="1" dirty="0">
                <a:latin typeface="Agency FB" panose="020B0503020202020204" pitchFamily="34" charset="0"/>
              </a:rPr>
              <a:t> </a:t>
            </a:r>
            <a:r>
              <a:rPr lang="id-ID" sz="2000" b="1" dirty="0">
                <a:latin typeface="Agency FB" panose="020B0503020202020204" pitchFamily="34" charset="0"/>
              </a:rPr>
              <a:t>2</a:t>
            </a:r>
            <a:r>
              <a:rPr lang="en-US" sz="2000" b="1" dirty="0">
                <a:latin typeface="Agency FB" panose="020B0503020202020204" pitchFamily="34" charset="0"/>
              </a:rPr>
              <a:t> (</a:t>
            </a:r>
            <a:r>
              <a:rPr lang="id-ID" sz="2000" b="1" dirty="0">
                <a:latin typeface="Agency FB" panose="020B0503020202020204" pitchFamily="34" charset="0"/>
              </a:rPr>
              <a:t>dua</a:t>
            </a:r>
            <a:r>
              <a:rPr lang="en-US" sz="2000" b="1" dirty="0">
                <a:latin typeface="Agency FB" panose="020B0503020202020204" pitchFamily="34" charset="0"/>
              </a:rPr>
              <a:t>)</a:t>
            </a:r>
          </a:p>
          <a:p>
            <a:pPr marL="534988" indent="-174625">
              <a:spcBef>
                <a:spcPts val="600"/>
              </a:spcBef>
              <a:buFont typeface="Arial" panose="020B0604020202020204" pitchFamily="34" charset="0"/>
              <a:buChar char="•"/>
              <a:defRPr/>
            </a:pPr>
            <a:r>
              <a:rPr lang="en-US" sz="2000" b="1" dirty="0">
                <a:latin typeface="Agency FB" panose="020B0503020202020204" pitchFamily="34" charset="0"/>
              </a:rPr>
              <a:t>Batas </a:t>
            </a:r>
            <a:r>
              <a:rPr lang="en-US" sz="2000" b="1" dirty="0" err="1">
                <a:latin typeface="Agency FB" panose="020B0503020202020204" pitchFamily="34" charset="0"/>
              </a:rPr>
              <a:t>Kepatutan</a:t>
            </a:r>
            <a:r>
              <a:rPr lang="en-US" sz="2000" b="1" dirty="0">
                <a:latin typeface="Agency FB" panose="020B0503020202020204" pitchFamily="34" charset="0"/>
              </a:rPr>
              <a:t> : 10% </a:t>
            </a:r>
            <a:r>
              <a:rPr lang="en-US" sz="2000" b="1" dirty="0" err="1">
                <a:latin typeface="Agency FB" panose="020B0503020202020204" pitchFamily="34" charset="0"/>
              </a:rPr>
              <a:t>dari</a:t>
            </a:r>
            <a:r>
              <a:rPr lang="en-US" sz="2000" b="1" dirty="0">
                <a:latin typeface="Agency FB" panose="020B0503020202020204" pitchFamily="34" charset="0"/>
              </a:rPr>
              <a:t> </a:t>
            </a: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en-US" sz="2000" b="1" dirty="0">
                <a:latin typeface="Agency FB" panose="020B0503020202020204" pitchFamily="34" charset="0"/>
              </a:rPr>
              <a:t> minimal  yang </a:t>
            </a:r>
            <a:r>
              <a:rPr lang="en-US" sz="2000" b="1" dirty="0" err="1">
                <a:latin typeface="Agency FB" panose="020B0503020202020204" pitchFamily="34" charset="0"/>
              </a:rPr>
              <a:t>diperlukan</a:t>
            </a:r>
            <a:r>
              <a:rPr lang="en-US" sz="2000" b="1" dirty="0">
                <a:latin typeface="Agency FB" panose="020B0503020202020204" pitchFamily="34" charset="0"/>
              </a:rPr>
              <a:t> </a:t>
            </a:r>
            <a:r>
              <a:rPr lang="en-US" sz="2000" b="1" dirty="0" err="1">
                <a:latin typeface="Agency FB" panose="020B0503020202020204" pitchFamily="34" charset="0"/>
              </a:rPr>
              <a:t>untuk</a:t>
            </a:r>
            <a:r>
              <a:rPr lang="en-US" sz="2000" b="1" dirty="0">
                <a:latin typeface="Agency FB" panose="020B0503020202020204" pitchFamily="34" charset="0"/>
              </a:rPr>
              <a:t> </a:t>
            </a:r>
            <a:r>
              <a:rPr lang="en-US" sz="2000" b="1" dirty="0" err="1">
                <a:latin typeface="Agency FB" panose="020B0503020202020204" pitchFamily="34" charset="0"/>
              </a:rPr>
              <a:t>melaksanakan</a:t>
            </a:r>
            <a:r>
              <a:rPr lang="en-US" sz="2000" b="1" dirty="0">
                <a:latin typeface="Agency FB" panose="020B0503020202020204" pitchFamily="34" charset="0"/>
              </a:rPr>
              <a:t> </a:t>
            </a:r>
            <a:r>
              <a:rPr lang="en-US" sz="2000" b="1" dirty="0" err="1">
                <a:latin typeface="Agency FB" panose="020B0503020202020204" pitchFamily="34" charset="0"/>
              </a:rPr>
              <a:t>penelitian</a:t>
            </a:r>
            <a:r>
              <a:rPr lang="en-US" sz="2000" b="1" dirty="0">
                <a:latin typeface="Agency FB" panose="020B0503020202020204" pitchFamily="34" charset="0"/>
              </a:rPr>
              <a:t>/</a:t>
            </a:r>
            <a:r>
              <a:rPr lang="en-US" sz="2000" b="1" dirty="0" err="1">
                <a:latin typeface="Agency FB" panose="020B0503020202020204" pitchFamily="34" charset="0"/>
              </a:rPr>
              <a:t>publikasi</a:t>
            </a:r>
            <a:r>
              <a:rPr lang="en-US" sz="2000" b="1" dirty="0">
                <a:latin typeface="Agency FB" panose="020B0503020202020204" pitchFamily="34" charset="0"/>
              </a:rPr>
              <a:t> </a:t>
            </a:r>
            <a:r>
              <a:rPr lang="en-US" sz="2000" b="1" dirty="0" err="1">
                <a:latin typeface="Agency FB" panose="020B0503020202020204" pitchFamily="34" charset="0"/>
              </a:rPr>
              <a:t>ilmiah</a:t>
            </a:r>
            <a:endParaRPr lang="id-ID" sz="2000" b="1" dirty="0">
              <a:latin typeface="Agency FB" panose="020B0503020202020204" pitchFamily="34" charset="0"/>
            </a:endParaRPr>
          </a:p>
          <a:p>
            <a:pPr>
              <a:spcBef>
                <a:spcPts val="600"/>
              </a:spcBef>
              <a:defRPr/>
            </a:pPr>
            <a:endParaRPr lang="en-US" sz="2000" b="1" dirty="0">
              <a:latin typeface="Agency FB" panose="020B0503020202020204" pitchFamily="34" charset="0"/>
            </a:endParaRPr>
          </a:p>
          <a:p>
            <a:pPr>
              <a:spcBef>
                <a:spcPts val="600"/>
              </a:spcBef>
              <a:defRPr/>
            </a:pPr>
            <a:r>
              <a:rPr lang="en-US" sz="2000" b="1" dirty="0">
                <a:latin typeface="Agency FB" panose="020B0503020202020204" pitchFamily="34" charset="0"/>
              </a:rPr>
              <a:t>   </a:t>
            </a:r>
            <a:endParaRPr lang="en-GB" sz="2000" b="1" dirty="0">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Slide Number Placeholder 3"/>
          <p:cNvSpPr>
            <a:spLocks noGrp="1"/>
          </p:cNvSpPr>
          <p:nvPr>
            <p:ph type="sldNum" sz="quarter" idx="12"/>
          </p:nvPr>
        </p:nvSpPr>
        <p:spPr>
          <a:noFill/>
          <a:ln>
            <a:miter lim="800000"/>
            <a:headEnd/>
            <a:tailEnd/>
          </a:ln>
        </p:spPr>
        <p:txBody>
          <a:bodyPr/>
          <a:lstStyle/>
          <a:p>
            <a:fld id="{28EE2690-47A4-4B76-B26C-1F6B2F88DCBE}" type="slidenum">
              <a:rPr lang="en-US" altLang="en-US" sz="1200" smtClean="0">
                <a:solidFill>
                  <a:srgbClr val="898989"/>
                </a:solidFill>
                <a:latin typeface="Verdana" pitchFamily="34" charset="0"/>
              </a:rPr>
              <a:pPr/>
              <a:t>52</a:t>
            </a:fld>
            <a:endParaRPr lang="en-US" altLang="en-US" sz="1200" smtClean="0">
              <a:solidFill>
                <a:srgbClr val="898989"/>
              </a:solidFill>
              <a:latin typeface="Verdana" pitchFamily="34" charset="0"/>
            </a:endParaRPr>
          </a:p>
        </p:txBody>
      </p:sp>
      <p:sp>
        <p:nvSpPr>
          <p:cNvPr id="70660" name="Text Box 4"/>
          <p:cNvSpPr txBox="1">
            <a:spLocks noChangeArrowheads="1"/>
          </p:cNvSpPr>
          <p:nvPr/>
        </p:nvSpPr>
        <p:spPr bwMode="auto">
          <a:xfrm>
            <a:off x="719138" y="657225"/>
            <a:ext cx="7777162" cy="5508625"/>
          </a:xfrm>
          <a:prstGeom prst="rect">
            <a:avLst/>
          </a:prstGeom>
          <a:noFill/>
          <a:ln w="9525">
            <a:noFill/>
            <a:miter lim="800000"/>
            <a:headEnd/>
            <a:tailEnd/>
          </a:ln>
          <a:effectLst/>
        </p:spPr>
        <p:txBody>
          <a:bodyPr>
            <a:spAutoFit/>
          </a:bodyPr>
          <a:lstStyle/>
          <a:p>
            <a:pPr>
              <a:spcBef>
                <a:spcPts val="0"/>
              </a:spcBef>
              <a:spcAft>
                <a:spcPts val="0"/>
              </a:spcAft>
              <a:buFontTx/>
              <a:buChar char="•"/>
              <a:defRPr/>
            </a:pPr>
            <a:r>
              <a:rPr lang="en-US" sz="2400" b="1" dirty="0">
                <a:latin typeface="Agency FB" panose="020B0503020202020204" pitchFamily="34" charset="0"/>
              </a:rPr>
              <a:t> </a:t>
            </a:r>
            <a:r>
              <a:rPr lang="en-US" sz="2400" b="1" dirty="0" err="1">
                <a:solidFill>
                  <a:srgbClr val="FF0000"/>
                </a:solidFill>
                <a:latin typeface="Agency FB" panose="020B0503020202020204" pitchFamily="34" charset="0"/>
              </a:rPr>
              <a:t>Menterjemahkan</a:t>
            </a:r>
            <a:r>
              <a:rPr lang="en-US" sz="2400" b="1" dirty="0">
                <a:solidFill>
                  <a:srgbClr val="FF0000"/>
                </a:solidFill>
                <a:latin typeface="Agency FB" panose="020B0503020202020204" pitchFamily="34" charset="0"/>
              </a:rPr>
              <a:t>/ </a:t>
            </a:r>
            <a:r>
              <a:rPr lang="en-US" sz="2400" b="1" dirty="0" err="1">
                <a:solidFill>
                  <a:srgbClr val="FF0000"/>
                </a:solidFill>
                <a:latin typeface="Agency FB" panose="020B0503020202020204" pitchFamily="34" charset="0"/>
              </a:rPr>
              <a:t>Menyadur</a:t>
            </a:r>
            <a:r>
              <a:rPr lang="en-US" sz="2400" b="1" dirty="0">
                <a:solidFill>
                  <a:srgbClr val="FF0000"/>
                </a:solidFill>
                <a:latin typeface="Agency FB" panose="020B0503020202020204" pitchFamily="34" charset="0"/>
              </a:rPr>
              <a:t> </a:t>
            </a:r>
            <a:r>
              <a:rPr lang="en-US" sz="2400" b="1" dirty="0" err="1">
                <a:solidFill>
                  <a:srgbClr val="FF0000"/>
                </a:solidFill>
                <a:latin typeface="Agency FB" panose="020B0503020202020204" pitchFamily="34" charset="0"/>
              </a:rPr>
              <a:t>Buku</a:t>
            </a:r>
            <a:r>
              <a:rPr lang="en-US" sz="2400" b="1" dirty="0">
                <a:solidFill>
                  <a:srgbClr val="FF0000"/>
                </a:solidFill>
                <a:latin typeface="Agency FB" panose="020B0503020202020204" pitchFamily="34" charset="0"/>
              </a:rPr>
              <a:t> </a:t>
            </a:r>
            <a:r>
              <a:rPr lang="en-US" sz="2400" b="1" dirty="0" err="1">
                <a:solidFill>
                  <a:srgbClr val="FF0000"/>
                </a:solidFill>
                <a:latin typeface="Agency FB" panose="020B0503020202020204" pitchFamily="34" charset="0"/>
              </a:rPr>
              <a:t>Ilmiah</a:t>
            </a:r>
            <a:endParaRPr lang="en-US" sz="2400" b="1" dirty="0">
              <a:solidFill>
                <a:srgbClr val="FF0000"/>
              </a:solidFill>
              <a:latin typeface="Agency FB" panose="020B0503020202020204" pitchFamily="34" charset="0"/>
            </a:endParaRPr>
          </a:p>
          <a:p>
            <a:pPr>
              <a:spcBef>
                <a:spcPts val="0"/>
              </a:spcBef>
              <a:spcAft>
                <a:spcPts val="0"/>
              </a:spcAft>
              <a:defRPr/>
            </a:pPr>
            <a:r>
              <a:rPr lang="en-US" sz="2400" b="1" dirty="0">
                <a:latin typeface="Agency FB" panose="020B0503020202020204" pitchFamily="34" charset="0"/>
              </a:rPr>
              <a:t>   </a:t>
            </a:r>
            <a:r>
              <a:rPr lang="en-US" sz="2000" b="1" dirty="0">
                <a:latin typeface="Agency FB" panose="020B0503020202020204" pitchFamily="34" charset="0"/>
              </a:rPr>
              <a:t>- Dari </a:t>
            </a:r>
            <a:r>
              <a:rPr lang="en-US" sz="2000" b="1" dirty="0" err="1">
                <a:latin typeface="Agency FB" panose="020B0503020202020204" pitchFamily="34" charset="0"/>
              </a:rPr>
              <a:t>bahasa</a:t>
            </a:r>
            <a:r>
              <a:rPr lang="en-US" sz="2000" b="1" dirty="0">
                <a:latin typeface="Agency FB" panose="020B0503020202020204" pitchFamily="34" charset="0"/>
              </a:rPr>
              <a:t> </a:t>
            </a:r>
            <a:r>
              <a:rPr lang="en-US" sz="2000" b="1" dirty="0" err="1">
                <a:latin typeface="Agency FB" panose="020B0503020202020204" pitchFamily="34" charset="0"/>
              </a:rPr>
              <a:t>asing</a:t>
            </a:r>
            <a:r>
              <a:rPr lang="en-US" sz="2000" b="1" dirty="0">
                <a:latin typeface="Agency FB" panose="020B0503020202020204" pitchFamily="34" charset="0"/>
              </a:rPr>
              <a:t> </a:t>
            </a:r>
            <a:r>
              <a:rPr lang="en-US" sz="2000" b="1" dirty="0" err="1">
                <a:latin typeface="Agency FB" panose="020B0503020202020204" pitchFamily="34" charset="0"/>
              </a:rPr>
              <a:t>ke</a:t>
            </a:r>
            <a:r>
              <a:rPr lang="en-US" sz="2000" b="1" dirty="0">
                <a:latin typeface="Agency FB" panose="020B0503020202020204" pitchFamily="34" charset="0"/>
              </a:rPr>
              <a:t> </a:t>
            </a:r>
            <a:r>
              <a:rPr lang="en-US" sz="2000" b="1" dirty="0" err="1">
                <a:latin typeface="Agency FB" panose="020B0503020202020204" pitchFamily="34" charset="0"/>
              </a:rPr>
              <a:t>bahasa</a:t>
            </a:r>
            <a:r>
              <a:rPr lang="en-US" sz="2000" b="1" dirty="0">
                <a:latin typeface="Agency FB" panose="020B0503020202020204" pitchFamily="34" charset="0"/>
              </a:rPr>
              <a:t> Indonesia</a:t>
            </a:r>
          </a:p>
          <a:p>
            <a:pPr>
              <a:spcBef>
                <a:spcPts val="0"/>
              </a:spcBef>
              <a:spcAft>
                <a:spcPts val="0"/>
              </a:spcAft>
              <a:defRPr/>
            </a:pPr>
            <a:r>
              <a:rPr lang="en-US" sz="2000" b="1" dirty="0">
                <a:latin typeface="Agency FB" panose="020B0503020202020204" pitchFamily="34" charset="0"/>
              </a:rPr>
              <a:t>   - </a:t>
            </a:r>
            <a:r>
              <a:rPr lang="en-US" sz="2000" b="1" dirty="0" err="1">
                <a:latin typeface="Agency FB" panose="020B0503020202020204" pitchFamily="34" charset="0"/>
              </a:rPr>
              <a:t>dari</a:t>
            </a:r>
            <a:r>
              <a:rPr lang="en-US" sz="2000" b="1" dirty="0">
                <a:latin typeface="Agency FB" panose="020B0503020202020204" pitchFamily="34" charset="0"/>
              </a:rPr>
              <a:t> </a:t>
            </a:r>
            <a:r>
              <a:rPr lang="en-US" sz="2000" b="1" dirty="0" err="1">
                <a:latin typeface="Agency FB" panose="020B0503020202020204" pitchFamily="34" charset="0"/>
              </a:rPr>
              <a:t>bahasa</a:t>
            </a:r>
            <a:r>
              <a:rPr lang="en-US" sz="2000" b="1" dirty="0">
                <a:latin typeface="Agency FB" panose="020B0503020202020204" pitchFamily="34" charset="0"/>
              </a:rPr>
              <a:t> Indonesia </a:t>
            </a:r>
            <a:r>
              <a:rPr lang="en-US" sz="2000" b="1" dirty="0" err="1">
                <a:latin typeface="Agency FB" panose="020B0503020202020204" pitchFamily="34" charset="0"/>
              </a:rPr>
              <a:t>ke</a:t>
            </a:r>
            <a:r>
              <a:rPr lang="en-US" sz="2000" b="1" dirty="0">
                <a:latin typeface="Agency FB" panose="020B0503020202020204" pitchFamily="34" charset="0"/>
              </a:rPr>
              <a:t> </a:t>
            </a:r>
            <a:r>
              <a:rPr lang="en-US" sz="2000" b="1" dirty="0" err="1">
                <a:latin typeface="Agency FB" panose="020B0503020202020204" pitchFamily="34" charset="0"/>
              </a:rPr>
              <a:t>bahasa</a:t>
            </a:r>
            <a:r>
              <a:rPr lang="en-US" sz="2000" b="1" dirty="0">
                <a:latin typeface="Agency FB" panose="020B0503020202020204" pitchFamily="34" charset="0"/>
              </a:rPr>
              <a:t> </a:t>
            </a:r>
            <a:r>
              <a:rPr lang="en-US" sz="2000" b="1" dirty="0" err="1">
                <a:latin typeface="Agency FB" panose="020B0503020202020204" pitchFamily="34" charset="0"/>
              </a:rPr>
              <a:t>asing</a:t>
            </a:r>
            <a:endParaRPr lang="en-US" sz="2000" b="1" dirty="0">
              <a:latin typeface="Agency FB" panose="020B0503020202020204" pitchFamily="34" charset="0"/>
            </a:endParaRPr>
          </a:p>
          <a:p>
            <a:pPr>
              <a:spcBef>
                <a:spcPts val="0"/>
              </a:spcBef>
              <a:spcAft>
                <a:spcPts val="0"/>
              </a:spcAft>
              <a:defRPr/>
            </a:pPr>
            <a:r>
              <a:rPr lang="en-US" sz="2000" b="1" dirty="0">
                <a:latin typeface="Agency FB" panose="020B0503020202020204" pitchFamily="34" charset="0"/>
              </a:rPr>
              <a:t>   - </a:t>
            </a:r>
            <a:r>
              <a:rPr lang="en-US" sz="2000" b="1" dirty="0" err="1">
                <a:latin typeface="Agency FB" panose="020B0503020202020204" pitchFamily="34" charset="0"/>
              </a:rPr>
              <a:t>Diterbitkan</a:t>
            </a:r>
            <a:r>
              <a:rPr lang="en-US" sz="2000" b="1" dirty="0">
                <a:latin typeface="Agency FB" panose="020B0503020202020204" pitchFamily="34" charset="0"/>
              </a:rPr>
              <a:t> </a:t>
            </a:r>
            <a:r>
              <a:rPr lang="en-US" sz="2000" b="1" dirty="0" err="1">
                <a:latin typeface="Agency FB" panose="020B0503020202020204" pitchFamily="34" charset="0"/>
              </a:rPr>
              <a:t>dan</a:t>
            </a:r>
            <a:r>
              <a:rPr lang="en-US" sz="2000" b="1" dirty="0">
                <a:latin typeface="Agency FB" panose="020B0503020202020204" pitchFamily="34" charset="0"/>
              </a:rPr>
              <a:t> </a:t>
            </a:r>
            <a:r>
              <a:rPr lang="en-US" sz="2000" b="1" dirty="0" err="1">
                <a:latin typeface="Agency FB" panose="020B0503020202020204" pitchFamily="34" charset="0"/>
              </a:rPr>
              <a:t>diedarkan</a:t>
            </a:r>
            <a:r>
              <a:rPr lang="en-US" sz="2000" b="1" dirty="0">
                <a:latin typeface="Agency FB" panose="020B0503020202020204" pitchFamily="34" charset="0"/>
              </a:rPr>
              <a:t> </a:t>
            </a:r>
            <a:r>
              <a:rPr lang="en-US" sz="2000" b="1" dirty="0" err="1">
                <a:latin typeface="Agency FB" panose="020B0503020202020204" pitchFamily="34" charset="0"/>
              </a:rPr>
              <a:t>dalam</a:t>
            </a:r>
            <a:r>
              <a:rPr lang="en-US" sz="2000" b="1" dirty="0">
                <a:latin typeface="Agency FB" panose="020B0503020202020204" pitchFamily="34" charset="0"/>
              </a:rPr>
              <a:t> </a:t>
            </a:r>
            <a:r>
              <a:rPr lang="en-US" sz="2000" b="1" dirty="0" err="1">
                <a:latin typeface="Agency FB" panose="020B0503020202020204" pitchFamily="34" charset="0"/>
              </a:rPr>
              <a:t>bentuk</a:t>
            </a:r>
            <a:r>
              <a:rPr lang="en-US" sz="2000" b="1" dirty="0">
                <a:latin typeface="Agency FB" panose="020B0503020202020204" pitchFamily="34" charset="0"/>
              </a:rPr>
              <a:t> </a:t>
            </a:r>
            <a:r>
              <a:rPr lang="en-US" sz="2000" b="1" dirty="0" err="1">
                <a:latin typeface="Agency FB" panose="020B0503020202020204" pitchFamily="34" charset="0"/>
              </a:rPr>
              <a:t>buku</a:t>
            </a:r>
            <a:r>
              <a:rPr lang="en-US" sz="2000" b="1" dirty="0">
                <a:latin typeface="Agency FB" panose="020B0503020202020204" pitchFamily="34" charset="0"/>
              </a:rPr>
              <a:t> (</a:t>
            </a:r>
            <a:r>
              <a:rPr lang="en-US" sz="2000" b="1" dirty="0" err="1">
                <a:latin typeface="Agency FB" panose="020B0503020202020204" pitchFamily="34" charset="0"/>
              </a:rPr>
              <a:t>Kriteria</a:t>
            </a:r>
            <a:r>
              <a:rPr lang="en-US" sz="2000" b="1" dirty="0">
                <a:latin typeface="Agency FB" panose="020B0503020202020204" pitchFamily="34" charset="0"/>
              </a:rPr>
              <a:t> </a:t>
            </a:r>
          </a:p>
          <a:p>
            <a:pPr>
              <a:spcBef>
                <a:spcPts val="0"/>
              </a:spcBef>
              <a:spcAft>
                <a:spcPts val="0"/>
              </a:spcAft>
              <a:defRPr/>
            </a:pPr>
            <a:r>
              <a:rPr lang="en-US" sz="2000" b="1" dirty="0">
                <a:latin typeface="Agency FB" panose="020B0503020202020204" pitchFamily="34" charset="0"/>
              </a:rPr>
              <a:t>      </a:t>
            </a:r>
            <a:r>
              <a:rPr lang="en-US" sz="2000" b="1" dirty="0" err="1">
                <a:latin typeface="Agency FB" panose="020B0503020202020204" pitchFamily="34" charset="0"/>
              </a:rPr>
              <a:t>Buku</a:t>
            </a:r>
            <a:r>
              <a:rPr lang="en-US" sz="2000" b="1" dirty="0">
                <a:latin typeface="Agency FB" panose="020B0503020202020204" pitchFamily="34" charset="0"/>
              </a:rPr>
              <a:t> Ajar/</a:t>
            </a:r>
            <a:r>
              <a:rPr lang="en-US" sz="2000" b="1" dirty="0" err="1">
                <a:latin typeface="Agency FB" panose="020B0503020202020204" pitchFamily="34" charset="0"/>
              </a:rPr>
              <a:t>referensi</a:t>
            </a:r>
            <a:r>
              <a:rPr lang="en-US" sz="2000" b="1" dirty="0">
                <a:latin typeface="Agency FB" panose="020B0503020202020204" pitchFamily="34" charset="0"/>
              </a:rPr>
              <a:t>)</a:t>
            </a:r>
            <a:endParaRPr lang="id-ID" sz="2000" b="1" dirty="0">
              <a:latin typeface="Agency FB" panose="020B0503020202020204" pitchFamily="34" charset="0"/>
            </a:endParaRPr>
          </a:p>
          <a:p>
            <a:pPr marL="352425" indent="-176213">
              <a:spcBef>
                <a:spcPts val="0"/>
              </a:spcBef>
              <a:spcAft>
                <a:spcPts val="0"/>
              </a:spcAft>
              <a:defRPr/>
            </a:pPr>
            <a:r>
              <a:rPr lang="id-ID" sz="2000" b="1" dirty="0">
                <a:latin typeface="Agency FB" panose="020B0503020202020204" pitchFamily="34" charset="0"/>
              </a:rPr>
              <a:t>- Dapat ditelusuri secara on-line (repositori di laman resmi PT)</a:t>
            </a:r>
            <a:endParaRPr lang="en-US" sz="2000" b="1" dirty="0">
              <a:latin typeface="Agency FB" panose="020B0503020202020204" pitchFamily="34" charset="0"/>
            </a:endParaRPr>
          </a:p>
          <a:p>
            <a:pPr>
              <a:spcBef>
                <a:spcPts val="0"/>
              </a:spcBef>
              <a:spcAft>
                <a:spcPts val="0"/>
              </a:spcAft>
              <a:defRPr/>
            </a:pPr>
            <a:r>
              <a:rPr lang="en-US" sz="2000" b="1" dirty="0">
                <a:latin typeface="Agency FB" panose="020B0503020202020204" pitchFamily="34" charset="0"/>
              </a:rPr>
              <a:t>   - </a:t>
            </a: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en-US" sz="2000" b="1" dirty="0">
                <a:latin typeface="Agency FB" panose="020B0503020202020204" pitchFamily="34" charset="0"/>
              </a:rPr>
              <a:t> : 15</a:t>
            </a:r>
          </a:p>
          <a:p>
            <a:pPr>
              <a:spcBef>
                <a:spcPts val="0"/>
              </a:spcBef>
              <a:spcAft>
                <a:spcPts val="0"/>
              </a:spcAft>
              <a:defRPr/>
            </a:pPr>
            <a:r>
              <a:rPr lang="en-US" sz="2000" b="1" dirty="0">
                <a:latin typeface="Agency FB" panose="020B0503020202020204" pitchFamily="34" charset="0"/>
              </a:rPr>
              <a:t>   - Batas </a:t>
            </a:r>
            <a:r>
              <a:rPr lang="en-US" sz="2000" b="1" dirty="0" err="1">
                <a:latin typeface="Agency FB" panose="020B0503020202020204" pitchFamily="34" charset="0"/>
              </a:rPr>
              <a:t>Kepatutan</a:t>
            </a:r>
            <a:r>
              <a:rPr lang="en-US" sz="2000" b="1" dirty="0">
                <a:latin typeface="Agency FB" panose="020B0503020202020204" pitchFamily="34" charset="0"/>
              </a:rPr>
              <a:t> : 1 </a:t>
            </a:r>
            <a:r>
              <a:rPr lang="en-US" sz="2000" b="1" dirty="0" err="1">
                <a:latin typeface="Agency FB" panose="020B0503020202020204" pitchFamily="34" charset="0"/>
              </a:rPr>
              <a:t>Buku</a:t>
            </a:r>
            <a:r>
              <a:rPr lang="en-US" sz="2000" b="1" dirty="0">
                <a:latin typeface="Agency FB" panose="020B0503020202020204" pitchFamily="34" charset="0"/>
              </a:rPr>
              <a:t>/semester</a:t>
            </a:r>
            <a:endParaRPr lang="id-ID" sz="2000" b="1" dirty="0">
              <a:latin typeface="Agency FB" panose="020B0503020202020204" pitchFamily="34" charset="0"/>
            </a:endParaRPr>
          </a:p>
          <a:p>
            <a:pPr>
              <a:spcBef>
                <a:spcPts val="0"/>
              </a:spcBef>
              <a:spcAft>
                <a:spcPts val="0"/>
              </a:spcAft>
              <a:defRPr/>
            </a:pPr>
            <a:endParaRPr lang="en-US" sz="2000" b="1" dirty="0">
              <a:latin typeface="Agency FB" panose="020B0503020202020204" pitchFamily="34" charset="0"/>
            </a:endParaRPr>
          </a:p>
          <a:p>
            <a:pPr>
              <a:spcBef>
                <a:spcPts val="0"/>
              </a:spcBef>
              <a:spcAft>
                <a:spcPts val="0"/>
              </a:spcAft>
              <a:buFontTx/>
              <a:buChar char="•"/>
              <a:defRPr/>
            </a:pPr>
            <a:r>
              <a:rPr lang="en-US" sz="2400" b="1" dirty="0">
                <a:latin typeface="Agency FB" panose="020B0503020202020204" pitchFamily="34" charset="0"/>
              </a:rPr>
              <a:t>  </a:t>
            </a:r>
            <a:r>
              <a:rPr lang="en-US" sz="2400" b="1" dirty="0" err="1">
                <a:solidFill>
                  <a:srgbClr val="FF0000"/>
                </a:solidFill>
                <a:latin typeface="Agency FB" panose="020B0503020202020204" pitchFamily="34" charset="0"/>
              </a:rPr>
              <a:t>Mengedit</a:t>
            </a:r>
            <a:r>
              <a:rPr lang="en-US" sz="2400" b="1" dirty="0">
                <a:solidFill>
                  <a:srgbClr val="FF0000"/>
                </a:solidFill>
                <a:latin typeface="Agency FB" panose="020B0503020202020204" pitchFamily="34" charset="0"/>
              </a:rPr>
              <a:t>/</a:t>
            </a:r>
            <a:r>
              <a:rPr lang="en-US" sz="2400" b="1" dirty="0" err="1">
                <a:solidFill>
                  <a:srgbClr val="FF0000"/>
                </a:solidFill>
                <a:latin typeface="Agency FB" panose="020B0503020202020204" pitchFamily="34" charset="0"/>
              </a:rPr>
              <a:t>menyunting</a:t>
            </a:r>
            <a:r>
              <a:rPr lang="en-US" sz="2400" b="1" dirty="0">
                <a:solidFill>
                  <a:srgbClr val="FF0000"/>
                </a:solidFill>
                <a:latin typeface="Agency FB" panose="020B0503020202020204" pitchFamily="34" charset="0"/>
              </a:rPr>
              <a:t> </a:t>
            </a:r>
            <a:r>
              <a:rPr lang="en-US" sz="2400" b="1" dirty="0" err="1">
                <a:solidFill>
                  <a:srgbClr val="FF0000"/>
                </a:solidFill>
                <a:latin typeface="Agency FB" panose="020B0503020202020204" pitchFamily="34" charset="0"/>
              </a:rPr>
              <a:t>Buku</a:t>
            </a:r>
            <a:r>
              <a:rPr lang="en-US" sz="2400" b="1" dirty="0">
                <a:solidFill>
                  <a:srgbClr val="FF0000"/>
                </a:solidFill>
                <a:latin typeface="Agency FB" panose="020B0503020202020204" pitchFamily="34" charset="0"/>
              </a:rPr>
              <a:t> </a:t>
            </a:r>
            <a:r>
              <a:rPr lang="en-US" sz="2400" b="1" dirty="0" err="1">
                <a:solidFill>
                  <a:srgbClr val="FF0000"/>
                </a:solidFill>
                <a:latin typeface="Agency FB" panose="020B0503020202020204" pitchFamily="34" charset="0"/>
              </a:rPr>
              <a:t>Ilmiah</a:t>
            </a:r>
            <a:endParaRPr lang="en-US" sz="2400" b="1" dirty="0">
              <a:solidFill>
                <a:srgbClr val="FF0000"/>
              </a:solidFill>
              <a:latin typeface="Agency FB" panose="020B0503020202020204" pitchFamily="34" charset="0"/>
            </a:endParaRPr>
          </a:p>
          <a:p>
            <a:pPr>
              <a:spcBef>
                <a:spcPts val="0"/>
              </a:spcBef>
              <a:spcAft>
                <a:spcPts val="0"/>
              </a:spcAft>
              <a:defRPr/>
            </a:pPr>
            <a:r>
              <a:rPr lang="en-US" sz="2000" b="1" dirty="0">
                <a:latin typeface="Agency FB" panose="020B0503020202020204" pitchFamily="34" charset="0"/>
              </a:rPr>
              <a:t>   - </a:t>
            </a:r>
            <a:r>
              <a:rPr lang="en-US" sz="2000" b="1" dirty="0" err="1">
                <a:latin typeface="Agency FB" panose="020B0503020202020204" pitchFamily="34" charset="0"/>
              </a:rPr>
              <a:t>Suntingan</a:t>
            </a:r>
            <a:r>
              <a:rPr lang="en-US" sz="2000" b="1" dirty="0">
                <a:latin typeface="Agency FB" panose="020B0503020202020204" pitchFamily="34" charset="0"/>
              </a:rPr>
              <a:t>/editing </a:t>
            </a:r>
            <a:r>
              <a:rPr lang="en-US" sz="2000" b="1" dirty="0" err="1">
                <a:latin typeface="Agency FB" panose="020B0503020202020204" pitchFamily="34" charset="0"/>
              </a:rPr>
              <a:t>terhadap</a:t>
            </a:r>
            <a:r>
              <a:rPr lang="en-US" sz="2000" b="1" dirty="0">
                <a:latin typeface="Agency FB" panose="020B0503020202020204" pitchFamily="34" charset="0"/>
              </a:rPr>
              <a:t> </a:t>
            </a:r>
            <a:r>
              <a:rPr lang="en-US" sz="2000" b="1" dirty="0" err="1">
                <a:latin typeface="Agency FB" panose="020B0503020202020204" pitchFamily="34" charset="0"/>
              </a:rPr>
              <a:t>isi</a:t>
            </a:r>
            <a:r>
              <a:rPr lang="en-US" sz="2000" b="1" dirty="0">
                <a:latin typeface="Agency FB" panose="020B0503020202020204" pitchFamily="34" charset="0"/>
              </a:rPr>
              <a:t> </a:t>
            </a:r>
            <a:r>
              <a:rPr lang="en-US" sz="2000" b="1" dirty="0" err="1">
                <a:latin typeface="Agency FB" panose="020B0503020202020204" pitchFamily="34" charset="0"/>
              </a:rPr>
              <a:t>buku</a:t>
            </a:r>
            <a:r>
              <a:rPr lang="en-US" sz="2000" b="1" dirty="0">
                <a:latin typeface="Agency FB" panose="020B0503020202020204" pitchFamily="34" charset="0"/>
              </a:rPr>
              <a:t> </a:t>
            </a:r>
            <a:r>
              <a:rPr lang="en-US" sz="2000" b="1" dirty="0" err="1">
                <a:latin typeface="Agency FB" panose="020B0503020202020204" pitchFamily="34" charset="0"/>
              </a:rPr>
              <a:t>ilmiah</a:t>
            </a:r>
            <a:endParaRPr lang="en-US" sz="2000" b="1" dirty="0">
              <a:latin typeface="Agency FB" panose="020B0503020202020204" pitchFamily="34" charset="0"/>
            </a:endParaRPr>
          </a:p>
          <a:p>
            <a:pPr>
              <a:spcBef>
                <a:spcPts val="0"/>
              </a:spcBef>
              <a:spcAft>
                <a:spcPts val="0"/>
              </a:spcAft>
              <a:defRPr/>
            </a:pPr>
            <a:r>
              <a:rPr lang="en-US" sz="2000" b="1" dirty="0">
                <a:latin typeface="Agency FB" panose="020B0503020202020204" pitchFamily="34" charset="0"/>
              </a:rPr>
              <a:t>   - </a:t>
            </a:r>
            <a:r>
              <a:rPr lang="en-US" sz="2000" b="1" dirty="0" err="1">
                <a:latin typeface="Agency FB" panose="020B0503020202020204" pitchFamily="34" charset="0"/>
              </a:rPr>
              <a:t>Memudahkan</a:t>
            </a:r>
            <a:r>
              <a:rPr lang="en-US" sz="2000" b="1" dirty="0">
                <a:latin typeface="Agency FB" panose="020B0503020202020204" pitchFamily="34" charset="0"/>
              </a:rPr>
              <a:t> </a:t>
            </a:r>
            <a:r>
              <a:rPr lang="en-US" sz="2000" b="1" dirty="0" err="1">
                <a:latin typeface="Agency FB" panose="020B0503020202020204" pitchFamily="34" charset="0"/>
              </a:rPr>
              <a:t>pemahaman</a:t>
            </a:r>
            <a:r>
              <a:rPr lang="en-US" sz="2000" b="1" dirty="0">
                <a:latin typeface="Agency FB" panose="020B0503020202020204" pitchFamily="34" charset="0"/>
              </a:rPr>
              <a:t> </a:t>
            </a:r>
            <a:r>
              <a:rPr lang="en-US" sz="2000" b="1" dirty="0" err="1">
                <a:latin typeface="Agency FB" panose="020B0503020202020204" pitchFamily="34" charset="0"/>
              </a:rPr>
              <a:t>bagi</a:t>
            </a:r>
            <a:r>
              <a:rPr lang="en-US" sz="2000" b="1" dirty="0">
                <a:latin typeface="Agency FB" panose="020B0503020202020204" pitchFamily="34" charset="0"/>
              </a:rPr>
              <a:t> </a:t>
            </a:r>
            <a:r>
              <a:rPr lang="en-US" sz="2000" b="1" dirty="0" err="1">
                <a:latin typeface="Agency FB" panose="020B0503020202020204" pitchFamily="34" charset="0"/>
              </a:rPr>
              <a:t>pembaca</a:t>
            </a:r>
            <a:endParaRPr lang="en-US" sz="2000" b="1" dirty="0">
              <a:latin typeface="Agency FB" panose="020B0503020202020204" pitchFamily="34" charset="0"/>
            </a:endParaRPr>
          </a:p>
          <a:p>
            <a:pPr>
              <a:spcBef>
                <a:spcPts val="0"/>
              </a:spcBef>
              <a:spcAft>
                <a:spcPts val="0"/>
              </a:spcAft>
              <a:defRPr/>
            </a:pPr>
            <a:r>
              <a:rPr lang="en-US" sz="2000" b="1" dirty="0">
                <a:latin typeface="Agency FB" panose="020B0503020202020204" pitchFamily="34" charset="0"/>
              </a:rPr>
              <a:t>   - </a:t>
            </a:r>
            <a:r>
              <a:rPr lang="en-US" sz="2000" b="1" dirty="0" err="1">
                <a:latin typeface="Agency FB" panose="020B0503020202020204" pitchFamily="34" charset="0"/>
              </a:rPr>
              <a:t>Diterbitkan</a:t>
            </a:r>
            <a:r>
              <a:rPr lang="en-US" sz="2000" b="1" dirty="0">
                <a:latin typeface="Agency FB" panose="020B0503020202020204" pitchFamily="34" charset="0"/>
              </a:rPr>
              <a:t> </a:t>
            </a:r>
            <a:r>
              <a:rPr lang="en-US" sz="2000" b="1" dirty="0" err="1">
                <a:latin typeface="Agency FB" panose="020B0503020202020204" pitchFamily="34" charset="0"/>
              </a:rPr>
              <a:t>dan</a:t>
            </a:r>
            <a:r>
              <a:rPr lang="en-US" sz="2000" b="1" dirty="0">
                <a:latin typeface="Agency FB" panose="020B0503020202020204" pitchFamily="34" charset="0"/>
              </a:rPr>
              <a:t> </a:t>
            </a:r>
            <a:r>
              <a:rPr lang="en-US" sz="2000" b="1" dirty="0" err="1">
                <a:latin typeface="Agency FB" panose="020B0503020202020204" pitchFamily="34" charset="0"/>
              </a:rPr>
              <a:t>diedarkan</a:t>
            </a:r>
            <a:r>
              <a:rPr lang="en-US" sz="2000" b="1" dirty="0">
                <a:latin typeface="Agency FB" panose="020B0503020202020204" pitchFamily="34" charset="0"/>
              </a:rPr>
              <a:t> </a:t>
            </a:r>
            <a:r>
              <a:rPr lang="en-US" sz="2000" b="1" dirty="0" err="1">
                <a:latin typeface="Agency FB" panose="020B0503020202020204" pitchFamily="34" charset="0"/>
              </a:rPr>
              <a:t>dalam</a:t>
            </a:r>
            <a:r>
              <a:rPr lang="en-US" sz="2000" b="1" dirty="0">
                <a:latin typeface="Agency FB" panose="020B0503020202020204" pitchFamily="34" charset="0"/>
              </a:rPr>
              <a:t> </a:t>
            </a:r>
            <a:r>
              <a:rPr lang="en-US" sz="2000" b="1" dirty="0" err="1">
                <a:latin typeface="Agency FB" panose="020B0503020202020204" pitchFamily="34" charset="0"/>
              </a:rPr>
              <a:t>bentuk</a:t>
            </a:r>
            <a:r>
              <a:rPr lang="en-US" sz="2000" b="1" dirty="0">
                <a:latin typeface="Agency FB" panose="020B0503020202020204" pitchFamily="34" charset="0"/>
              </a:rPr>
              <a:t> </a:t>
            </a:r>
            <a:r>
              <a:rPr lang="en-US" sz="2000" b="1" u="sng" dirty="0" err="1">
                <a:latin typeface="Agency FB" panose="020B0503020202020204" pitchFamily="34" charset="0"/>
              </a:rPr>
              <a:t>buku</a:t>
            </a:r>
            <a:r>
              <a:rPr lang="en-US" sz="2000" b="1" u="sng" dirty="0">
                <a:latin typeface="Agency FB" panose="020B0503020202020204" pitchFamily="34" charset="0"/>
              </a:rPr>
              <a:t> </a:t>
            </a:r>
            <a:r>
              <a:rPr lang="en-US" sz="2000" b="1" dirty="0">
                <a:latin typeface="Agency FB" panose="020B0503020202020204" pitchFamily="34" charset="0"/>
              </a:rPr>
              <a:t>(</a:t>
            </a:r>
            <a:r>
              <a:rPr lang="en-US" sz="2000" b="1" dirty="0" err="1">
                <a:latin typeface="Agency FB" panose="020B0503020202020204" pitchFamily="34" charset="0"/>
              </a:rPr>
              <a:t>Kriteria</a:t>
            </a:r>
            <a:r>
              <a:rPr lang="en-US" sz="2000" b="1" dirty="0">
                <a:latin typeface="Agency FB" panose="020B0503020202020204" pitchFamily="34" charset="0"/>
              </a:rPr>
              <a:t> </a:t>
            </a:r>
          </a:p>
          <a:p>
            <a:pPr>
              <a:spcBef>
                <a:spcPts val="0"/>
              </a:spcBef>
              <a:spcAft>
                <a:spcPts val="0"/>
              </a:spcAft>
              <a:defRPr/>
            </a:pPr>
            <a:r>
              <a:rPr lang="en-US" sz="2000" b="1" dirty="0">
                <a:latin typeface="Agency FB" panose="020B0503020202020204" pitchFamily="34" charset="0"/>
              </a:rPr>
              <a:t>      </a:t>
            </a:r>
            <a:r>
              <a:rPr lang="en-US" sz="2000" b="1" dirty="0" err="1">
                <a:latin typeface="Agency FB" panose="020B0503020202020204" pitchFamily="34" charset="0"/>
              </a:rPr>
              <a:t>Buku</a:t>
            </a:r>
            <a:r>
              <a:rPr lang="en-US" sz="2000" b="1" dirty="0">
                <a:latin typeface="Agency FB" panose="020B0503020202020204" pitchFamily="34" charset="0"/>
              </a:rPr>
              <a:t> Ajar/</a:t>
            </a:r>
            <a:r>
              <a:rPr lang="en-US" sz="2000" b="1" dirty="0" err="1">
                <a:latin typeface="Agency FB" panose="020B0503020202020204" pitchFamily="34" charset="0"/>
              </a:rPr>
              <a:t>Buku</a:t>
            </a:r>
            <a:r>
              <a:rPr lang="en-US" sz="2000" b="1" dirty="0">
                <a:latin typeface="Agency FB" panose="020B0503020202020204" pitchFamily="34" charset="0"/>
              </a:rPr>
              <a:t> </a:t>
            </a:r>
            <a:r>
              <a:rPr lang="en-US" sz="2000" b="1" dirty="0" err="1">
                <a:latin typeface="Agency FB" panose="020B0503020202020204" pitchFamily="34" charset="0"/>
              </a:rPr>
              <a:t>Referensi</a:t>
            </a:r>
            <a:r>
              <a:rPr lang="en-US" sz="2000" b="1" dirty="0">
                <a:latin typeface="Agency FB" panose="020B0503020202020204" pitchFamily="34" charset="0"/>
              </a:rPr>
              <a:t>)</a:t>
            </a:r>
            <a:endParaRPr lang="id-ID" sz="2000" b="1" dirty="0">
              <a:latin typeface="Agency FB" panose="020B0503020202020204" pitchFamily="34" charset="0"/>
            </a:endParaRPr>
          </a:p>
          <a:p>
            <a:pPr marL="352425" indent="-176213">
              <a:spcBef>
                <a:spcPts val="0"/>
              </a:spcBef>
              <a:spcAft>
                <a:spcPts val="0"/>
              </a:spcAft>
              <a:defRPr/>
            </a:pPr>
            <a:r>
              <a:rPr lang="id-ID" sz="2000" b="1" dirty="0">
                <a:latin typeface="Agency FB" panose="020B0503020202020204" pitchFamily="34" charset="0"/>
              </a:rPr>
              <a:t>- Dapat ditelusuri secara on-line (repositori di laman resmi PT)</a:t>
            </a:r>
            <a:endParaRPr lang="en-US" sz="2000" b="1" dirty="0">
              <a:latin typeface="Agency FB" panose="020B0503020202020204" pitchFamily="34" charset="0"/>
            </a:endParaRPr>
          </a:p>
          <a:p>
            <a:pPr>
              <a:spcBef>
                <a:spcPts val="0"/>
              </a:spcBef>
              <a:spcAft>
                <a:spcPts val="0"/>
              </a:spcAft>
              <a:defRPr/>
            </a:pPr>
            <a:r>
              <a:rPr lang="en-US" sz="2000" b="1" dirty="0">
                <a:latin typeface="Agency FB" panose="020B0503020202020204" pitchFamily="34" charset="0"/>
              </a:rPr>
              <a:t>   - </a:t>
            </a: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en-US" sz="2000" b="1" dirty="0">
                <a:latin typeface="Agency FB" panose="020B0503020202020204" pitchFamily="34" charset="0"/>
              </a:rPr>
              <a:t> : 10</a:t>
            </a:r>
          </a:p>
          <a:p>
            <a:pPr>
              <a:spcBef>
                <a:spcPts val="0"/>
              </a:spcBef>
              <a:spcAft>
                <a:spcPts val="0"/>
              </a:spcAft>
              <a:defRPr/>
            </a:pPr>
            <a:r>
              <a:rPr lang="en-US" sz="2000" b="1" dirty="0">
                <a:latin typeface="Agency FB" panose="020B0503020202020204" pitchFamily="34" charset="0"/>
              </a:rPr>
              <a:t>   - </a:t>
            </a:r>
            <a:r>
              <a:rPr lang="id-ID" sz="2000" b="1" dirty="0">
                <a:latin typeface="Agency FB" panose="020B0503020202020204" pitchFamily="34" charset="0"/>
              </a:rPr>
              <a:t>b</a:t>
            </a:r>
            <a:r>
              <a:rPr lang="en-US" sz="2000" b="1" dirty="0" err="1">
                <a:latin typeface="Agency FB" panose="020B0503020202020204" pitchFamily="34" charset="0"/>
              </a:rPr>
              <a:t>atas</a:t>
            </a:r>
            <a:r>
              <a:rPr lang="en-US" sz="2000" b="1" dirty="0">
                <a:latin typeface="Agency FB" panose="020B0503020202020204" pitchFamily="34" charset="0"/>
              </a:rPr>
              <a:t> </a:t>
            </a:r>
            <a:r>
              <a:rPr lang="en-US" sz="2000" b="1" dirty="0" err="1">
                <a:latin typeface="Agency FB" panose="020B0503020202020204" pitchFamily="34" charset="0"/>
              </a:rPr>
              <a:t>Kepatutan</a:t>
            </a:r>
            <a:r>
              <a:rPr lang="en-US" sz="2000" b="1" dirty="0">
                <a:latin typeface="Agency FB" panose="020B0503020202020204" pitchFamily="34" charset="0"/>
              </a:rPr>
              <a:t> : 1 (</a:t>
            </a:r>
            <a:r>
              <a:rPr lang="en-US" sz="2000" b="1" dirty="0" err="1">
                <a:latin typeface="Agency FB" panose="020B0503020202020204" pitchFamily="34" charset="0"/>
              </a:rPr>
              <a:t>satu</a:t>
            </a:r>
            <a:r>
              <a:rPr lang="en-US" sz="2000" b="1" dirty="0">
                <a:latin typeface="Agency FB" panose="020B0503020202020204" pitchFamily="34" charset="0"/>
              </a:rPr>
              <a:t>) </a:t>
            </a:r>
            <a:r>
              <a:rPr lang="en-US" sz="2000" b="1" dirty="0" err="1">
                <a:latin typeface="Agency FB" panose="020B0503020202020204" pitchFamily="34" charset="0"/>
              </a:rPr>
              <a:t>Buku</a:t>
            </a:r>
            <a:r>
              <a:rPr lang="en-US" sz="2000" b="1" dirty="0">
                <a:latin typeface="Agency FB" panose="020B0503020202020204" pitchFamily="34" charset="0"/>
              </a:rPr>
              <a:t>/semester</a:t>
            </a:r>
            <a:endParaRPr lang="en-GB" sz="2000" b="1" dirty="0">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Slide Number Placeholder 3"/>
          <p:cNvSpPr>
            <a:spLocks noGrp="1"/>
          </p:cNvSpPr>
          <p:nvPr>
            <p:ph type="sldNum" sz="quarter" idx="12"/>
          </p:nvPr>
        </p:nvSpPr>
        <p:spPr>
          <a:noFill/>
          <a:ln>
            <a:miter lim="800000"/>
            <a:headEnd/>
            <a:tailEnd/>
          </a:ln>
        </p:spPr>
        <p:txBody>
          <a:bodyPr/>
          <a:lstStyle/>
          <a:p>
            <a:fld id="{982F5D96-9B7E-4F3B-999C-A8BECCFFA730}" type="slidenum">
              <a:rPr lang="en-US" altLang="en-US" sz="1200" smtClean="0">
                <a:solidFill>
                  <a:srgbClr val="898989"/>
                </a:solidFill>
                <a:latin typeface="Verdana" pitchFamily="34" charset="0"/>
              </a:rPr>
              <a:pPr/>
              <a:t>53</a:t>
            </a:fld>
            <a:endParaRPr lang="en-US" altLang="en-US" sz="1200" smtClean="0">
              <a:solidFill>
                <a:srgbClr val="898989"/>
              </a:solidFill>
              <a:latin typeface="Verdana" pitchFamily="34" charset="0"/>
            </a:endParaRPr>
          </a:p>
        </p:txBody>
      </p:sp>
      <p:sp>
        <p:nvSpPr>
          <p:cNvPr id="71684" name="Text Box 4"/>
          <p:cNvSpPr txBox="1">
            <a:spLocks noChangeArrowheads="1"/>
          </p:cNvSpPr>
          <p:nvPr/>
        </p:nvSpPr>
        <p:spPr bwMode="auto">
          <a:xfrm>
            <a:off x="719138" y="1052513"/>
            <a:ext cx="7813675" cy="3294062"/>
          </a:xfrm>
          <a:prstGeom prst="rect">
            <a:avLst/>
          </a:prstGeom>
          <a:noFill/>
          <a:ln w="9525">
            <a:noFill/>
            <a:miter lim="800000"/>
            <a:headEnd/>
            <a:tailEnd/>
          </a:ln>
          <a:effectLst/>
        </p:spPr>
        <p:txBody>
          <a:bodyPr>
            <a:spAutoFit/>
          </a:bodyPr>
          <a:lstStyle/>
          <a:p>
            <a:pPr marL="228600" indent="-228600">
              <a:spcBef>
                <a:spcPts val="0"/>
              </a:spcBef>
              <a:spcAft>
                <a:spcPts val="0"/>
              </a:spcAft>
              <a:buFontTx/>
              <a:buChar char="•"/>
              <a:defRPr/>
            </a:pPr>
            <a:r>
              <a:rPr lang="en-US" sz="2400" b="1" dirty="0" err="1">
                <a:latin typeface="Agency FB" panose="020B0503020202020204" pitchFamily="34" charset="0"/>
              </a:rPr>
              <a:t>Membuat</a:t>
            </a:r>
            <a:r>
              <a:rPr lang="en-US" sz="2400" b="1" dirty="0">
                <a:latin typeface="Agency FB" panose="020B0503020202020204" pitchFamily="34" charset="0"/>
              </a:rPr>
              <a:t> </a:t>
            </a:r>
            <a:r>
              <a:rPr lang="en-US" sz="2400" b="1" dirty="0" err="1">
                <a:latin typeface="Agency FB" panose="020B0503020202020204" pitchFamily="34" charset="0"/>
              </a:rPr>
              <a:t>rancangan</a:t>
            </a:r>
            <a:r>
              <a:rPr lang="en-US" sz="2400" b="1" dirty="0">
                <a:latin typeface="Agency FB" panose="020B0503020202020204" pitchFamily="34" charset="0"/>
              </a:rPr>
              <a:t> </a:t>
            </a:r>
            <a:r>
              <a:rPr lang="en-US" sz="2400" b="1" dirty="0" err="1">
                <a:latin typeface="Agency FB" panose="020B0503020202020204" pitchFamily="34" charset="0"/>
              </a:rPr>
              <a:t>dan</a:t>
            </a:r>
            <a:r>
              <a:rPr lang="en-US" sz="2400" b="1" dirty="0">
                <a:latin typeface="Agency FB" panose="020B0503020202020204" pitchFamily="34" charset="0"/>
              </a:rPr>
              <a:t> </a:t>
            </a:r>
            <a:r>
              <a:rPr lang="en-US" sz="2400" b="1" dirty="0" err="1">
                <a:latin typeface="Agency FB" panose="020B0503020202020204" pitchFamily="34" charset="0"/>
              </a:rPr>
              <a:t>Karya</a:t>
            </a:r>
            <a:r>
              <a:rPr lang="en-US" sz="2400" b="1" dirty="0">
                <a:latin typeface="Agency FB" panose="020B0503020202020204" pitchFamily="34" charset="0"/>
              </a:rPr>
              <a:t> </a:t>
            </a:r>
            <a:r>
              <a:rPr lang="en-US" sz="2400" b="1" dirty="0" err="1">
                <a:latin typeface="Agency FB" panose="020B0503020202020204" pitchFamily="34" charset="0"/>
              </a:rPr>
              <a:t>teknologi</a:t>
            </a:r>
            <a:r>
              <a:rPr lang="en-US" sz="2400" b="1" dirty="0">
                <a:latin typeface="Agency FB" panose="020B0503020202020204" pitchFamily="34" charset="0"/>
              </a:rPr>
              <a:t> yang </a:t>
            </a:r>
            <a:r>
              <a:rPr lang="en-US" sz="2400" b="1" dirty="0" err="1">
                <a:latin typeface="Agency FB" panose="020B0503020202020204" pitchFamily="34" charset="0"/>
              </a:rPr>
              <a:t>dipatenkan</a:t>
            </a:r>
            <a:endParaRPr lang="en-US" sz="2400" b="1" dirty="0">
              <a:latin typeface="Agency FB" panose="020B0503020202020204" pitchFamily="34" charset="0"/>
            </a:endParaRPr>
          </a:p>
          <a:p>
            <a:pPr marL="228600" indent="-228600">
              <a:spcBef>
                <a:spcPts val="0"/>
              </a:spcBef>
              <a:spcAft>
                <a:spcPts val="0"/>
              </a:spcAft>
              <a:defRPr/>
            </a:pPr>
            <a:r>
              <a:rPr lang="en-US" sz="2000" b="1" dirty="0">
                <a:latin typeface="Agency FB" panose="020B0503020202020204" pitchFamily="34" charset="0"/>
              </a:rPr>
              <a:t>   - </a:t>
            </a:r>
            <a:r>
              <a:rPr lang="en-US" sz="2000" b="1" dirty="0" err="1">
                <a:latin typeface="Agency FB" panose="020B0503020202020204" pitchFamily="34" charset="0"/>
              </a:rPr>
              <a:t>Internasional</a:t>
            </a:r>
            <a:r>
              <a:rPr lang="en-US" sz="2000" b="1" dirty="0">
                <a:latin typeface="Agency FB" panose="020B0503020202020204" pitchFamily="34" charset="0"/>
              </a:rPr>
              <a:t> </a:t>
            </a:r>
            <a:r>
              <a:rPr lang="id-ID" sz="2000" b="1" dirty="0">
                <a:latin typeface="Agency FB" panose="020B0503020202020204" pitchFamily="34" charset="0"/>
              </a:rPr>
              <a:t> 	</a:t>
            </a:r>
            <a:r>
              <a:rPr lang="en-US" sz="2000" b="1" dirty="0">
                <a:latin typeface="Agency FB" panose="020B0503020202020204" pitchFamily="34" charset="0"/>
              </a:rPr>
              <a:t>	: </a:t>
            </a:r>
            <a:r>
              <a:rPr lang="id-ID" sz="2000" b="1" dirty="0">
                <a:latin typeface="Agency FB" panose="020B0503020202020204" pitchFamily="34" charset="0"/>
              </a:rPr>
              <a:t> </a:t>
            </a:r>
            <a:r>
              <a:rPr lang="en-US" sz="2000" b="1" dirty="0">
                <a:latin typeface="Agency FB" panose="020B0503020202020204" pitchFamily="34" charset="0"/>
              </a:rPr>
              <a:t>A.K = 40</a:t>
            </a:r>
          </a:p>
          <a:p>
            <a:pPr marL="228600" indent="-228600">
              <a:spcBef>
                <a:spcPts val="0"/>
              </a:spcBef>
              <a:spcAft>
                <a:spcPts val="0"/>
              </a:spcAft>
              <a:defRPr/>
            </a:pPr>
            <a:r>
              <a:rPr lang="en-US" sz="2000" b="1" dirty="0">
                <a:latin typeface="Agency FB" panose="020B0503020202020204" pitchFamily="34" charset="0"/>
              </a:rPr>
              <a:t>   - </a:t>
            </a:r>
            <a:r>
              <a:rPr lang="en-US" sz="2000" b="1" dirty="0" err="1">
                <a:latin typeface="Agency FB" panose="020B0503020202020204" pitchFamily="34" charset="0"/>
              </a:rPr>
              <a:t>Nasional</a:t>
            </a:r>
            <a:r>
              <a:rPr lang="en-US" sz="2000" b="1" dirty="0">
                <a:latin typeface="Agency FB" panose="020B0503020202020204" pitchFamily="34" charset="0"/>
              </a:rPr>
              <a:t> 		: </a:t>
            </a:r>
            <a:r>
              <a:rPr lang="id-ID" sz="2000" b="1" dirty="0">
                <a:latin typeface="Agency FB" panose="020B0503020202020204" pitchFamily="34" charset="0"/>
              </a:rPr>
              <a:t> </a:t>
            </a:r>
            <a:r>
              <a:rPr lang="en-US" sz="2000" b="1" dirty="0">
                <a:latin typeface="Agency FB" panose="020B0503020202020204" pitchFamily="34" charset="0"/>
              </a:rPr>
              <a:t>A.K = 40</a:t>
            </a:r>
            <a:endParaRPr lang="id-ID" sz="2000" b="1" dirty="0">
              <a:latin typeface="Agency FB" panose="020B0503020202020204" pitchFamily="34" charset="0"/>
            </a:endParaRPr>
          </a:p>
          <a:p>
            <a:pPr marL="228600" indent="-228600">
              <a:spcBef>
                <a:spcPts val="0"/>
              </a:spcBef>
              <a:spcAft>
                <a:spcPts val="0"/>
              </a:spcAft>
              <a:defRPr/>
            </a:pPr>
            <a:endParaRPr lang="en-US" sz="2000" b="1" dirty="0">
              <a:latin typeface="Agency FB" panose="020B0503020202020204" pitchFamily="34" charset="0"/>
            </a:endParaRPr>
          </a:p>
          <a:p>
            <a:pPr marL="228600" indent="-228600">
              <a:spcBef>
                <a:spcPts val="0"/>
              </a:spcBef>
              <a:spcAft>
                <a:spcPts val="0"/>
              </a:spcAft>
              <a:buFontTx/>
              <a:buChar char="•"/>
              <a:defRPr/>
            </a:pPr>
            <a:r>
              <a:rPr lang="en-US" sz="2400" b="1" dirty="0" err="1">
                <a:latin typeface="Agency FB" panose="020B0503020202020204" pitchFamily="34" charset="0"/>
              </a:rPr>
              <a:t>Membuat</a:t>
            </a:r>
            <a:r>
              <a:rPr lang="en-US" sz="2400" b="1" dirty="0">
                <a:latin typeface="Agency FB" panose="020B0503020202020204" pitchFamily="34" charset="0"/>
              </a:rPr>
              <a:t> </a:t>
            </a:r>
            <a:r>
              <a:rPr lang="en-US" sz="2400" b="1" dirty="0" err="1">
                <a:latin typeface="Agency FB" panose="020B0503020202020204" pitchFamily="34" charset="0"/>
              </a:rPr>
              <a:t>Rancangan</a:t>
            </a:r>
            <a:r>
              <a:rPr lang="en-US" sz="2400" b="1" dirty="0">
                <a:latin typeface="Agency FB" panose="020B0503020202020204" pitchFamily="34" charset="0"/>
              </a:rPr>
              <a:t> </a:t>
            </a:r>
            <a:r>
              <a:rPr lang="en-US" sz="2400" b="1" dirty="0" err="1">
                <a:latin typeface="Agency FB" panose="020B0503020202020204" pitchFamily="34" charset="0"/>
              </a:rPr>
              <a:t>dan</a:t>
            </a:r>
            <a:r>
              <a:rPr lang="en-US" sz="2400" b="1" dirty="0">
                <a:latin typeface="Agency FB" panose="020B0503020202020204" pitchFamily="34" charset="0"/>
              </a:rPr>
              <a:t> </a:t>
            </a:r>
            <a:r>
              <a:rPr lang="en-US" sz="2400" b="1" dirty="0" err="1">
                <a:latin typeface="Agency FB" panose="020B0503020202020204" pitchFamily="34" charset="0"/>
              </a:rPr>
              <a:t>Karya</a:t>
            </a:r>
            <a:r>
              <a:rPr lang="en-US" sz="2400" b="1" dirty="0">
                <a:latin typeface="Agency FB" panose="020B0503020202020204" pitchFamily="34" charset="0"/>
              </a:rPr>
              <a:t> </a:t>
            </a:r>
            <a:r>
              <a:rPr lang="en-US" sz="2400" b="1" dirty="0" err="1">
                <a:latin typeface="Agency FB" panose="020B0503020202020204" pitchFamily="34" charset="0"/>
              </a:rPr>
              <a:t>Teknologi</a:t>
            </a:r>
            <a:r>
              <a:rPr lang="en-US" sz="2400" b="1" dirty="0">
                <a:latin typeface="Agency FB" panose="020B0503020202020204" pitchFamily="34" charset="0"/>
              </a:rPr>
              <a:t> yang </a:t>
            </a:r>
            <a:r>
              <a:rPr lang="en-US" sz="2400" b="1" dirty="0" err="1">
                <a:latin typeface="Agency FB" panose="020B0503020202020204" pitchFamily="34" charset="0"/>
              </a:rPr>
              <a:t>Tidak</a:t>
            </a:r>
            <a:r>
              <a:rPr lang="en-US" sz="2400" b="1" dirty="0">
                <a:latin typeface="Agency FB" panose="020B0503020202020204" pitchFamily="34" charset="0"/>
              </a:rPr>
              <a:t> </a:t>
            </a:r>
            <a:r>
              <a:rPr lang="en-US" sz="2400" b="1" dirty="0" err="1">
                <a:latin typeface="Agency FB" panose="020B0503020202020204" pitchFamily="34" charset="0"/>
              </a:rPr>
              <a:t>Dipatenkan</a:t>
            </a:r>
            <a:r>
              <a:rPr lang="en-US" sz="2400" b="1" dirty="0">
                <a:latin typeface="Agency FB" panose="020B0503020202020204" pitchFamily="34" charset="0"/>
              </a:rPr>
              <a:t> </a:t>
            </a:r>
            <a:r>
              <a:rPr lang="en-US" sz="2000" b="1" dirty="0">
                <a:latin typeface="Agency FB" panose="020B0503020202020204" pitchFamily="34" charset="0"/>
              </a:rPr>
              <a:t>(</a:t>
            </a:r>
            <a:r>
              <a:rPr lang="en-US" sz="2000" b="1" dirty="0" err="1">
                <a:solidFill>
                  <a:srgbClr val="FF0000"/>
                </a:solidFill>
                <a:latin typeface="Agency FB" panose="020B0503020202020204" pitchFamily="34" charset="0"/>
              </a:rPr>
              <a:t>Rancangan</a:t>
            </a:r>
            <a:r>
              <a:rPr lang="en-US" sz="2000" b="1" dirty="0">
                <a:solidFill>
                  <a:srgbClr val="FF0000"/>
                </a:solidFill>
                <a:latin typeface="Agency FB" panose="020B0503020202020204" pitchFamily="34" charset="0"/>
              </a:rPr>
              <a:t> </a:t>
            </a:r>
            <a:r>
              <a:rPr lang="en-US" sz="2000" b="1" dirty="0" err="1">
                <a:solidFill>
                  <a:srgbClr val="FF0000"/>
                </a:solidFill>
                <a:latin typeface="Agency FB" panose="020B0503020202020204" pitchFamily="34" charset="0"/>
              </a:rPr>
              <a:t>dan</a:t>
            </a:r>
            <a:r>
              <a:rPr lang="en-US" sz="2000" b="1" dirty="0">
                <a:solidFill>
                  <a:srgbClr val="FF0000"/>
                </a:solidFill>
                <a:latin typeface="Agency FB" panose="020B0503020202020204" pitchFamily="34" charset="0"/>
              </a:rPr>
              <a:t> </a:t>
            </a:r>
            <a:r>
              <a:rPr lang="id-ID" sz="2000" b="1" dirty="0">
                <a:solidFill>
                  <a:srgbClr val="FF0000"/>
                </a:solidFill>
                <a:latin typeface="Agency FB" panose="020B0503020202020204" pitchFamily="34" charset="0"/>
              </a:rPr>
              <a:t>K</a:t>
            </a:r>
            <a:r>
              <a:rPr lang="en-US" sz="2000" b="1" dirty="0" err="1">
                <a:solidFill>
                  <a:srgbClr val="FF0000"/>
                </a:solidFill>
                <a:latin typeface="Agency FB" panose="020B0503020202020204" pitchFamily="34" charset="0"/>
              </a:rPr>
              <a:t>arya</a:t>
            </a:r>
            <a:r>
              <a:rPr lang="en-US" sz="2000" b="1" dirty="0">
                <a:solidFill>
                  <a:srgbClr val="FF0000"/>
                </a:solidFill>
                <a:latin typeface="Agency FB" panose="020B0503020202020204" pitchFamily="34" charset="0"/>
              </a:rPr>
              <a:t> </a:t>
            </a:r>
            <a:r>
              <a:rPr lang="en-US" sz="2000" b="1" dirty="0" err="1">
                <a:solidFill>
                  <a:srgbClr val="FF0000"/>
                </a:solidFill>
                <a:latin typeface="Agency FB" panose="020B0503020202020204" pitchFamily="34" charset="0"/>
              </a:rPr>
              <a:t>Seni</a:t>
            </a:r>
            <a:r>
              <a:rPr lang="en-US" sz="2000" b="1" dirty="0">
                <a:solidFill>
                  <a:srgbClr val="FF0000"/>
                </a:solidFill>
                <a:latin typeface="Agency FB" panose="020B0503020202020204" pitchFamily="34" charset="0"/>
              </a:rPr>
              <a:t> </a:t>
            </a:r>
            <a:r>
              <a:rPr lang="id-ID" sz="2000" b="1" dirty="0">
                <a:solidFill>
                  <a:srgbClr val="FF0000"/>
                </a:solidFill>
                <a:latin typeface="Agency FB" panose="020B0503020202020204" pitchFamily="34" charset="0"/>
              </a:rPr>
              <a:t>M</a:t>
            </a:r>
            <a:r>
              <a:rPr lang="en-US" sz="2000" b="1" dirty="0" err="1">
                <a:solidFill>
                  <a:srgbClr val="FF0000"/>
                </a:solidFill>
                <a:latin typeface="Agency FB" panose="020B0503020202020204" pitchFamily="34" charset="0"/>
              </a:rPr>
              <a:t>onumental</a:t>
            </a:r>
            <a:r>
              <a:rPr lang="en-US" sz="2000" b="1" dirty="0">
                <a:solidFill>
                  <a:srgbClr val="FF0000"/>
                </a:solidFill>
                <a:latin typeface="Agency FB" panose="020B0503020202020204" pitchFamily="34" charset="0"/>
              </a:rPr>
              <a:t>, </a:t>
            </a:r>
            <a:r>
              <a:rPr lang="id-ID" sz="2000" b="1" dirty="0">
                <a:solidFill>
                  <a:srgbClr val="FF0000"/>
                </a:solidFill>
                <a:latin typeface="Agency FB" panose="020B0503020202020204" pitchFamily="34" charset="0"/>
              </a:rPr>
              <a:t>S</a:t>
            </a:r>
            <a:r>
              <a:rPr lang="en-US" sz="2000" b="1" dirty="0" err="1">
                <a:solidFill>
                  <a:srgbClr val="FF0000"/>
                </a:solidFill>
                <a:latin typeface="Agency FB" panose="020B0503020202020204" pitchFamily="34" charset="0"/>
              </a:rPr>
              <a:t>eni</a:t>
            </a:r>
            <a:r>
              <a:rPr lang="en-US" sz="2000" b="1" dirty="0">
                <a:solidFill>
                  <a:srgbClr val="FF0000"/>
                </a:solidFill>
                <a:latin typeface="Agency FB" panose="020B0503020202020204" pitchFamily="34" charset="0"/>
              </a:rPr>
              <a:t> </a:t>
            </a:r>
            <a:r>
              <a:rPr lang="id-ID" sz="2000" b="1" dirty="0">
                <a:solidFill>
                  <a:srgbClr val="FF0000"/>
                </a:solidFill>
                <a:latin typeface="Agency FB" panose="020B0503020202020204" pitchFamily="34" charset="0"/>
              </a:rPr>
              <a:t>P</a:t>
            </a:r>
            <a:r>
              <a:rPr lang="en-US" sz="2000" b="1" dirty="0" err="1">
                <a:solidFill>
                  <a:srgbClr val="FF0000"/>
                </a:solidFill>
                <a:latin typeface="Agency FB" panose="020B0503020202020204" pitchFamily="34" charset="0"/>
              </a:rPr>
              <a:t>ertunjukan</a:t>
            </a:r>
            <a:r>
              <a:rPr lang="en-US" sz="2000" b="1" dirty="0">
                <a:latin typeface="Agency FB" panose="020B0503020202020204" pitchFamily="34" charset="0"/>
              </a:rPr>
              <a:t>)</a:t>
            </a:r>
          </a:p>
          <a:p>
            <a:pPr>
              <a:spcBef>
                <a:spcPts val="0"/>
              </a:spcBef>
              <a:spcAft>
                <a:spcPts val="0"/>
              </a:spcAft>
              <a:defRPr/>
            </a:pPr>
            <a:r>
              <a:rPr lang="id-ID" sz="2000" b="1" dirty="0">
                <a:latin typeface="Agency FB" panose="020B0503020202020204" pitchFamily="34" charset="0"/>
              </a:rPr>
              <a:t>      </a:t>
            </a:r>
            <a:r>
              <a:rPr lang="en-US" sz="2000" b="1" dirty="0">
                <a:latin typeface="Agency FB" panose="020B0503020202020204" pitchFamily="34" charset="0"/>
              </a:rPr>
              <a:t>- </a:t>
            </a:r>
            <a:r>
              <a:rPr lang="en-US" sz="2000" b="1" dirty="0" err="1">
                <a:latin typeface="Agency FB" panose="020B0503020202020204" pitchFamily="34" charset="0"/>
              </a:rPr>
              <a:t>Internasional</a:t>
            </a:r>
            <a:r>
              <a:rPr lang="en-US" sz="2000" b="1" dirty="0">
                <a:latin typeface="Agency FB" panose="020B0503020202020204" pitchFamily="34" charset="0"/>
              </a:rPr>
              <a:t> 	</a:t>
            </a:r>
            <a:r>
              <a:rPr lang="id-ID" sz="2000" b="1" dirty="0">
                <a:latin typeface="Agency FB" panose="020B0503020202020204" pitchFamily="34" charset="0"/>
              </a:rPr>
              <a:t>                  </a:t>
            </a:r>
            <a:r>
              <a:rPr lang="en-US" sz="2000" b="1" dirty="0">
                <a:latin typeface="Agency FB" panose="020B0503020202020204" pitchFamily="34" charset="0"/>
              </a:rPr>
              <a:t>: </a:t>
            </a:r>
            <a:r>
              <a:rPr lang="id-ID" sz="2000" b="1" dirty="0">
                <a:latin typeface="Agency FB" panose="020B0503020202020204" pitchFamily="34" charset="0"/>
              </a:rPr>
              <a:t> </a:t>
            </a:r>
            <a:r>
              <a:rPr lang="en-US" sz="2000" b="1" dirty="0">
                <a:latin typeface="Agency FB" panose="020B0503020202020204" pitchFamily="34" charset="0"/>
              </a:rPr>
              <a:t>A.K = 20</a:t>
            </a:r>
          </a:p>
          <a:p>
            <a:pPr marL="228600" indent="-228600">
              <a:spcBef>
                <a:spcPts val="0"/>
              </a:spcBef>
              <a:spcAft>
                <a:spcPts val="0"/>
              </a:spcAft>
              <a:defRPr/>
            </a:pPr>
            <a:r>
              <a:rPr lang="en-US" sz="2000" b="1" dirty="0">
                <a:latin typeface="Agency FB" panose="020B0503020202020204" pitchFamily="34" charset="0"/>
              </a:rPr>
              <a:t>      - </a:t>
            </a:r>
            <a:r>
              <a:rPr lang="en-US" sz="2000" b="1" dirty="0" err="1">
                <a:latin typeface="Agency FB" panose="020B0503020202020204" pitchFamily="34" charset="0"/>
              </a:rPr>
              <a:t>Nasional</a:t>
            </a:r>
            <a:r>
              <a:rPr lang="en-US" sz="2000" b="1" dirty="0">
                <a:latin typeface="Agency FB" panose="020B0503020202020204" pitchFamily="34" charset="0"/>
              </a:rPr>
              <a:t> 		: </a:t>
            </a:r>
            <a:r>
              <a:rPr lang="id-ID" sz="2000" b="1" dirty="0">
                <a:latin typeface="Agency FB" panose="020B0503020202020204" pitchFamily="34" charset="0"/>
              </a:rPr>
              <a:t> </a:t>
            </a:r>
            <a:r>
              <a:rPr lang="en-US" sz="2000" b="1" dirty="0">
                <a:latin typeface="Agency FB" panose="020B0503020202020204" pitchFamily="34" charset="0"/>
              </a:rPr>
              <a:t>A.K = 15</a:t>
            </a:r>
          </a:p>
          <a:p>
            <a:pPr marL="228600" indent="-228600">
              <a:spcBef>
                <a:spcPts val="0"/>
              </a:spcBef>
              <a:spcAft>
                <a:spcPts val="0"/>
              </a:spcAft>
              <a:defRPr/>
            </a:pPr>
            <a:r>
              <a:rPr lang="en-US" sz="2000" b="1" dirty="0">
                <a:latin typeface="Agency FB" panose="020B0503020202020204" pitchFamily="34" charset="0"/>
              </a:rPr>
              <a:t>      - </a:t>
            </a:r>
            <a:r>
              <a:rPr lang="en-US" sz="2000" b="1" dirty="0" err="1">
                <a:latin typeface="Agency FB" panose="020B0503020202020204" pitchFamily="34" charset="0"/>
              </a:rPr>
              <a:t>Lokal</a:t>
            </a:r>
            <a:r>
              <a:rPr lang="en-US" sz="2000" b="1" dirty="0">
                <a:latin typeface="Agency FB" panose="020B0503020202020204" pitchFamily="34" charset="0"/>
              </a:rPr>
              <a:t> 		: </a:t>
            </a:r>
            <a:r>
              <a:rPr lang="id-ID" sz="2000" b="1" dirty="0">
                <a:latin typeface="Agency FB" panose="020B0503020202020204" pitchFamily="34" charset="0"/>
              </a:rPr>
              <a:t> </a:t>
            </a:r>
            <a:r>
              <a:rPr lang="en-US" sz="2000" b="1" dirty="0">
                <a:latin typeface="Agency FB" panose="020B0503020202020204" pitchFamily="34" charset="0"/>
              </a:rPr>
              <a:t>A.K. = 1</a:t>
            </a:r>
            <a:endParaRPr lang="id-ID" sz="2000" b="1" dirty="0">
              <a:latin typeface="Agency FB" panose="020B0503020202020204" pitchFamily="34" charset="0"/>
            </a:endParaRPr>
          </a:p>
          <a:p>
            <a:pPr marL="228600" indent="-228600">
              <a:spcBef>
                <a:spcPts val="0"/>
              </a:spcBef>
              <a:spcAft>
                <a:spcPts val="0"/>
              </a:spcAft>
              <a:defRPr/>
            </a:pPr>
            <a:endParaRPr lang="id-ID" sz="2000" b="1" dirty="0">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Slide Number Placeholder 1"/>
          <p:cNvSpPr>
            <a:spLocks noGrp="1"/>
          </p:cNvSpPr>
          <p:nvPr>
            <p:ph type="sldNum" sz="quarter" idx="12"/>
          </p:nvPr>
        </p:nvSpPr>
        <p:spPr>
          <a:noFill/>
          <a:ln>
            <a:miter lim="800000"/>
            <a:headEnd/>
            <a:tailEnd/>
          </a:ln>
        </p:spPr>
        <p:txBody>
          <a:bodyPr/>
          <a:lstStyle/>
          <a:p>
            <a:fld id="{4258AB38-9D5B-43E7-B3DF-A2A0FF640DE8}" type="slidenum">
              <a:rPr lang="en-US" altLang="en-US" sz="1200" smtClean="0">
                <a:solidFill>
                  <a:srgbClr val="898989"/>
                </a:solidFill>
                <a:latin typeface="Verdana" pitchFamily="34" charset="0"/>
              </a:rPr>
              <a:pPr/>
              <a:t>54</a:t>
            </a:fld>
            <a:endParaRPr lang="en-US" altLang="en-US" sz="1200" smtClean="0">
              <a:solidFill>
                <a:srgbClr val="898989"/>
              </a:solidFill>
              <a:latin typeface="Verdana" pitchFamily="34" charset="0"/>
            </a:endParaRPr>
          </a:p>
        </p:txBody>
      </p:sp>
      <p:sp>
        <p:nvSpPr>
          <p:cNvPr id="66563" name="Rectangle 2"/>
          <p:cNvSpPr>
            <a:spLocks noChangeArrowheads="1"/>
          </p:cNvSpPr>
          <p:nvPr/>
        </p:nvSpPr>
        <p:spPr bwMode="auto">
          <a:xfrm>
            <a:off x="611188" y="1752600"/>
            <a:ext cx="8075612" cy="2246313"/>
          </a:xfrm>
          <a:prstGeom prst="rect">
            <a:avLst/>
          </a:prstGeom>
          <a:noFill/>
          <a:ln w="9525">
            <a:noFill/>
            <a:miter lim="800000"/>
            <a:headEnd/>
            <a:tailEnd/>
          </a:ln>
        </p:spPr>
        <p:txBody>
          <a:bodyPr>
            <a:spAutoFit/>
          </a:bodyPr>
          <a:lstStyle/>
          <a:p>
            <a:pPr marL="228600" indent="-228600"/>
            <a:r>
              <a:rPr lang="id-ID" altLang="id-ID" sz="2800" b="1">
                <a:solidFill>
                  <a:srgbClr val="FF0000"/>
                </a:solidFill>
                <a:latin typeface="Agency FB" pitchFamily="34" charset="0"/>
              </a:rPr>
              <a:t>SEMUA KARYA ILMIAH :</a:t>
            </a:r>
          </a:p>
          <a:p>
            <a:pPr marL="228600" indent="-228600"/>
            <a:endParaRPr lang="id-ID" altLang="id-ID" sz="2800" b="1">
              <a:solidFill>
                <a:srgbClr val="FF0000"/>
              </a:solidFill>
              <a:latin typeface="Agency FB" pitchFamily="34" charset="0"/>
            </a:endParaRPr>
          </a:p>
          <a:p>
            <a:pPr marL="228600" indent="-228600"/>
            <a:r>
              <a:rPr lang="id-ID" altLang="id-ID" sz="2800" b="1">
                <a:latin typeface="Agency FB" pitchFamily="34" charset="0"/>
              </a:rPr>
              <a:t>- HARUS DINILAI LEBIH DAHULU  OLEH MINIMAL 2 (DUA) ORANG SEJAWAT SEBIDANG</a:t>
            </a:r>
          </a:p>
          <a:p>
            <a:pPr marL="228600" indent="-228600"/>
            <a:r>
              <a:rPr lang="id-ID" altLang="id-ID" sz="2800" b="1">
                <a:latin typeface="Agency FB" pitchFamily="34" charset="0"/>
              </a:rPr>
              <a:t>- DAPAT DITELUSURI SECARA </a:t>
            </a:r>
            <a:r>
              <a:rPr lang="id-ID" altLang="id-ID" sz="2800" b="1">
                <a:solidFill>
                  <a:srgbClr val="FF0000"/>
                </a:solidFill>
                <a:latin typeface="Agency FB" pitchFamily="34" charset="0"/>
              </a:rPr>
              <a:t>ON-LINE</a:t>
            </a:r>
            <a:endParaRPr lang="en-GB" altLang="id-ID" sz="2800" b="1">
              <a:solidFill>
                <a:srgbClr val="FF0000"/>
              </a:solidFill>
              <a:latin typeface="Agency FB" pitchFamily="34" charset="0"/>
            </a:endParaRPr>
          </a:p>
        </p:txBody>
      </p:sp>
    </p:spTree>
  </p:cSld>
  <p:clrMapOvr>
    <a:masterClrMapping/>
  </p:clrMapOvr>
  <p:transition spd="slow">
    <p:cove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Slide Number Placeholder 3"/>
          <p:cNvSpPr>
            <a:spLocks noGrp="1"/>
          </p:cNvSpPr>
          <p:nvPr>
            <p:ph type="sldNum" sz="quarter" idx="12"/>
          </p:nvPr>
        </p:nvSpPr>
        <p:spPr>
          <a:noFill/>
          <a:ln>
            <a:miter lim="800000"/>
            <a:headEnd/>
            <a:tailEnd/>
          </a:ln>
        </p:spPr>
        <p:txBody>
          <a:bodyPr/>
          <a:lstStyle/>
          <a:p>
            <a:fld id="{A42DD295-C11B-4C94-8AC1-B10C7428B45F}" type="slidenum">
              <a:rPr lang="en-US" altLang="en-US" sz="1200" smtClean="0">
                <a:solidFill>
                  <a:srgbClr val="898989"/>
                </a:solidFill>
                <a:latin typeface="Verdana" pitchFamily="34" charset="0"/>
              </a:rPr>
              <a:pPr/>
              <a:t>55</a:t>
            </a:fld>
            <a:endParaRPr lang="en-US" altLang="en-US" sz="1200" smtClean="0">
              <a:solidFill>
                <a:srgbClr val="898989"/>
              </a:solidFill>
              <a:latin typeface="Verdana" pitchFamily="34" charset="0"/>
            </a:endParaRPr>
          </a:p>
        </p:txBody>
      </p:sp>
      <p:sp>
        <p:nvSpPr>
          <p:cNvPr id="66564" name="Text Box 4"/>
          <p:cNvSpPr txBox="1">
            <a:spLocks noChangeArrowheads="1"/>
          </p:cNvSpPr>
          <p:nvPr/>
        </p:nvSpPr>
        <p:spPr bwMode="auto">
          <a:xfrm>
            <a:off x="576263" y="549275"/>
            <a:ext cx="8208962" cy="3692525"/>
          </a:xfrm>
          <a:prstGeom prst="rect">
            <a:avLst/>
          </a:prstGeom>
          <a:noFill/>
          <a:ln w="9525">
            <a:noFill/>
            <a:miter lim="800000"/>
            <a:headEnd/>
            <a:tailEnd/>
          </a:ln>
          <a:effectLst/>
        </p:spPr>
        <p:txBody>
          <a:bodyPr>
            <a:spAutoFit/>
          </a:bodyPr>
          <a:lstStyle/>
          <a:p>
            <a:pPr>
              <a:spcBef>
                <a:spcPct val="50000"/>
              </a:spcBef>
              <a:defRPr/>
            </a:pPr>
            <a:r>
              <a:rPr lang="en-US" sz="2400" b="1" dirty="0">
                <a:solidFill>
                  <a:srgbClr val="FF0000"/>
                </a:solidFill>
                <a:latin typeface="Agency FB" panose="020B0503020202020204" pitchFamily="34" charset="0"/>
              </a:rPr>
              <a:t>C. PENGABDIAN KEPADA MASYARAKAT</a:t>
            </a:r>
          </a:p>
          <a:p>
            <a:pPr marL="534988" indent="-266700">
              <a:spcBef>
                <a:spcPct val="50000"/>
              </a:spcBef>
              <a:buFont typeface="+mj-lt"/>
              <a:buAutoNum type="arabicPeriod"/>
              <a:defRPr/>
            </a:pPr>
            <a:r>
              <a:rPr lang="en-US" sz="2000" b="1" dirty="0" err="1">
                <a:latin typeface="Agency FB" panose="020B0503020202020204" pitchFamily="34" charset="0"/>
              </a:rPr>
              <a:t>Menduduki</a:t>
            </a:r>
            <a:r>
              <a:rPr lang="en-US" sz="2000" b="1" dirty="0">
                <a:latin typeface="Agency FB" panose="020B0503020202020204" pitchFamily="34" charset="0"/>
              </a:rPr>
              <a:t> </a:t>
            </a:r>
            <a:r>
              <a:rPr lang="en-US" sz="2000" b="1" dirty="0" err="1">
                <a:latin typeface="Agency FB" panose="020B0503020202020204" pitchFamily="34" charset="0"/>
              </a:rPr>
              <a:t>Jabatan</a:t>
            </a:r>
            <a:r>
              <a:rPr lang="en-US" sz="2000" b="1" dirty="0">
                <a:latin typeface="Agency FB" panose="020B0503020202020204" pitchFamily="34" charset="0"/>
              </a:rPr>
              <a:t> </a:t>
            </a:r>
            <a:r>
              <a:rPr lang="en-US" sz="2000" b="1" dirty="0" err="1">
                <a:latin typeface="Agency FB" panose="020B0503020202020204" pitchFamily="34" charset="0"/>
              </a:rPr>
              <a:t>Pimpinan</a:t>
            </a:r>
            <a:r>
              <a:rPr lang="en-US" sz="2000" b="1" dirty="0">
                <a:latin typeface="Agency FB" panose="020B0503020202020204" pitchFamily="34" charset="0"/>
              </a:rPr>
              <a:t> </a:t>
            </a:r>
            <a:r>
              <a:rPr lang="en-US" sz="2000" b="1" dirty="0" err="1">
                <a:latin typeface="Agency FB" panose="020B0503020202020204" pitchFamily="34" charset="0"/>
              </a:rPr>
              <a:t>pada</a:t>
            </a:r>
            <a:r>
              <a:rPr lang="en-US" sz="2000" b="1" dirty="0">
                <a:latin typeface="Agency FB" panose="020B0503020202020204" pitchFamily="34" charset="0"/>
              </a:rPr>
              <a:t> </a:t>
            </a:r>
            <a:r>
              <a:rPr lang="en-US" sz="2000" b="1" dirty="0" err="1">
                <a:latin typeface="Agency FB" panose="020B0503020202020204" pitchFamily="34" charset="0"/>
              </a:rPr>
              <a:t>lembaga</a:t>
            </a:r>
            <a:r>
              <a:rPr lang="en-US" sz="2000" b="1" dirty="0">
                <a:latin typeface="Agency FB" panose="020B0503020202020204" pitchFamily="34" charset="0"/>
              </a:rPr>
              <a:t> </a:t>
            </a:r>
            <a:r>
              <a:rPr lang="en-US" sz="2000" b="1" dirty="0" err="1">
                <a:latin typeface="Agency FB" panose="020B0503020202020204" pitchFamily="34" charset="0"/>
              </a:rPr>
              <a:t>pemerintah</a:t>
            </a:r>
            <a:endParaRPr lang="en-US" sz="2000" b="1" dirty="0">
              <a:latin typeface="Agency FB" panose="020B0503020202020204" pitchFamily="34" charset="0"/>
            </a:endParaRPr>
          </a:p>
          <a:p>
            <a:pPr marL="534988" indent="-266700">
              <a:spcBef>
                <a:spcPct val="50000"/>
              </a:spcBef>
              <a:buFont typeface="+mj-lt"/>
              <a:buAutoNum type="arabicPeriod"/>
              <a:defRPr/>
            </a:pPr>
            <a:r>
              <a:rPr lang="en-US" sz="2000" b="1" dirty="0" err="1">
                <a:latin typeface="Agency FB" panose="020B0503020202020204" pitchFamily="34" charset="0"/>
              </a:rPr>
              <a:t>Mengimplementesiksn</a:t>
            </a:r>
            <a:r>
              <a:rPr lang="en-US" sz="2000" b="1" dirty="0">
                <a:latin typeface="Agency FB" panose="020B0503020202020204" pitchFamily="34" charset="0"/>
              </a:rPr>
              <a:t>  </a:t>
            </a:r>
            <a:r>
              <a:rPr lang="en-US" sz="2000" b="1" dirty="0" err="1">
                <a:latin typeface="Agency FB" panose="020B0503020202020204" pitchFamily="34" charset="0"/>
              </a:rPr>
              <a:t>Hasil</a:t>
            </a:r>
            <a:r>
              <a:rPr lang="en-US" sz="2000" b="1" dirty="0">
                <a:latin typeface="Agency FB" panose="020B0503020202020204" pitchFamily="34" charset="0"/>
              </a:rPr>
              <a:t>  </a:t>
            </a:r>
            <a:r>
              <a:rPr lang="en-US" sz="2000" b="1" dirty="0" err="1">
                <a:latin typeface="Agency FB" panose="020B0503020202020204" pitchFamily="34" charset="0"/>
              </a:rPr>
              <a:t>Penelitian</a:t>
            </a:r>
            <a:r>
              <a:rPr lang="en-US" sz="2000" b="1" dirty="0">
                <a:latin typeface="Agency FB" panose="020B0503020202020204" pitchFamily="34" charset="0"/>
              </a:rPr>
              <a:t>  </a:t>
            </a:r>
            <a:r>
              <a:rPr lang="en-US" sz="2000" b="1" dirty="0" err="1">
                <a:latin typeface="Agency FB" panose="020B0503020202020204" pitchFamily="34" charset="0"/>
              </a:rPr>
              <a:t>kpd</a:t>
            </a:r>
            <a:r>
              <a:rPr lang="en-US" sz="2000" b="1" dirty="0">
                <a:latin typeface="Agency FB" panose="020B0503020202020204" pitchFamily="34" charset="0"/>
              </a:rPr>
              <a:t> </a:t>
            </a:r>
            <a:r>
              <a:rPr lang="en-US" sz="2000" b="1" dirty="0" err="1">
                <a:latin typeface="Agency FB" panose="020B0503020202020204" pitchFamily="34" charset="0"/>
              </a:rPr>
              <a:t>Masyarakat</a:t>
            </a:r>
            <a:endParaRPr lang="en-US" sz="2000" b="1" dirty="0">
              <a:latin typeface="Agency FB" panose="020B0503020202020204" pitchFamily="34" charset="0"/>
            </a:endParaRPr>
          </a:p>
          <a:p>
            <a:pPr marL="534988" indent="-266700">
              <a:spcBef>
                <a:spcPct val="50000"/>
              </a:spcBef>
              <a:buFont typeface="+mj-lt"/>
              <a:buAutoNum type="arabicPeriod"/>
              <a:defRPr/>
            </a:pPr>
            <a:r>
              <a:rPr lang="en-US" sz="2000" b="1" dirty="0" err="1">
                <a:latin typeface="Agency FB" panose="020B0503020202020204" pitchFamily="34" charset="0"/>
              </a:rPr>
              <a:t>Memberi</a:t>
            </a:r>
            <a:r>
              <a:rPr lang="en-US" sz="2000" b="1" dirty="0">
                <a:latin typeface="Agency FB" panose="020B0503020202020204" pitchFamily="34" charset="0"/>
              </a:rPr>
              <a:t> </a:t>
            </a:r>
            <a:r>
              <a:rPr lang="en-US" sz="2000" b="1" dirty="0" err="1">
                <a:latin typeface="Agency FB" panose="020B0503020202020204" pitchFamily="34" charset="0"/>
              </a:rPr>
              <a:t>Latihan</a:t>
            </a:r>
            <a:r>
              <a:rPr lang="en-US" sz="2000" b="1" dirty="0">
                <a:latin typeface="Agency FB" panose="020B0503020202020204" pitchFamily="34" charset="0"/>
              </a:rPr>
              <a:t>/ </a:t>
            </a:r>
            <a:r>
              <a:rPr lang="en-US" sz="2000" b="1" dirty="0" err="1">
                <a:latin typeface="Agency FB" panose="020B0503020202020204" pitchFamily="34" charset="0"/>
              </a:rPr>
              <a:t>penyuluhan</a:t>
            </a:r>
            <a:r>
              <a:rPr lang="en-US" sz="2000" b="1" dirty="0">
                <a:latin typeface="Agency FB" panose="020B0503020202020204" pitchFamily="34" charset="0"/>
              </a:rPr>
              <a:t>/</a:t>
            </a:r>
            <a:r>
              <a:rPr lang="en-US" sz="2000" b="1" dirty="0" err="1">
                <a:latin typeface="Agency FB" panose="020B0503020202020204" pitchFamily="34" charset="0"/>
              </a:rPr>
              <a:t>penataran</a:t>
            </a:r>
            <a:r>
              <a:rPr lang="en-US" sz="2000" b="1" dirty="0">
                <a:latin typeface="Agency FB" panose="020B0503020202020204" pitchFamily="34" charset="0"/>
              </a:rPr>
              <a:t>/</a:t>
            </a:r>
            <a:r>
              <a:rPr lang="en-US" sz="2000" b="1" dirty="0" err="1">
                <a:latin typeface="Agency FB" panose="020B0503020202020204" pitchFamily="34" charset="0"/>
              </a:rPr>
              <a:t>ceramah</a:t>
            </a:r>
            <a:r>
              <a:rPr lang="id-ID" sz="2000" b="1" dirty="0">
                <a:latin typeface="Agency FB" panose="020B0503020202020204" pitchFamily="34" charset="0"/>
              </a:rPr>
              <a:t> </a:t>
            </a:r>
            <a:r>
              <a:rPr lang="en-US" sz="2000" b="1" dirty="0" err="1">
                <a:latin typeface="Agency FB" panose="020B0503020202020204" pitchFamily="34" charset="0"/>
              </a:rPr>
              <a:t>kepada</a:t>
            </a:r>
            <a:r>
              <a:rPr lang="en-US" sz="2000" b="1" dirty="0">
                <a:latin typeface="Agency FB" panose="020B0503020202020204" pitchFamily="34" charset="0"/>
              </a:rPr>
              <a:t> </a:t>
            </a:r>
            <a:r>
              <a:rPr lang="en-US" sz="2000" b="1" dirty="0" err="1">
                <a:latin typeface="Agency FB" panose="020B0503020202020204" pitchFamily="34" charset="0"/>
              </a:rPr>
              <a:t>masyarakat</a:t>
            </a:r>
            <a:endParaRPr lang="en-US" sz="2000" b="1" dirty="0">
              <a:latin typeface="Agency FB" panose="020B0503020202020204" pitchFamily="34" charset="0"/>
            </a:endParaRPr>
          </a:p>
          <a:p>
            <a:pPr marL="534988" indent="-266700">
              <a:spcBef>
                <a:spcPct val="50000"/>
              </a:spcBef>
              <a:buFont typeface="+mj-lt"/>
              <a:buAutoNum type="arabicPeriod"/>
              <a:defRPr/>
            </a:pPr>
            <a:r>
              <a:rPr lang="en-US" sz="2000" b="1" dirty="0" err="1">
                <a:latin typeface="Agency FB" panose="020B0503020202020204" pitchFamily="34" charset="0"/>
              </a:rPr>
              <a:t>Memberi</a:t>
            </a:r>
            <a:r>
              <a:rPr lang="en-US" sz="2000" b="1" dirty="0">
                <a:latin typeface="Agency FB" panose="020B0503020202020204" pitchFamily="34" charset="0"/>
              </a:rPr>
              <a:t> </a:t>
            </a:r>
            <a:r>
              <a:rPr lang="en-US" sz="2000" b="1" dirty="0" err="1">
                <a:latin typeface="Agency FB" panose="020B0503020202020204" pitchFamily="34" charset="0"/>
              </a:rPr>
              <a:t>pelayanan</a:t>
            </a:r>
            <a:r>
              <a:rPr lang="en-US" sz="2000" b="1" dirty="0">
                <a:latin typeface="Agency FB" panose="020B0503020202020204" pitchFamily="34" charset="0"/>
              </a:rPr>
              <a:t> </a:t>
            </a:r>
            <a:r>
              <a:rPr lang="en-US" sz="2000" b="1" dirty="0" err="1">
                <a:latin typeface="Agency FB" panose="020B0503020202020204" pitchFamily="34" charset="0"/>
              </a:rPr>
              <a:t>kepada</a:t>
            </a:r>
            <a:r>
              <a:rPr lang="en-US" sz="2000" b="1" dirty="0">
                <a:latin typeface="Agency FB" panose="020B0503020202020204" pitchFamily="34" charset="0"/>
              </a:rPr>
              <a:t> </a:t>
            </a:r>
            <a:r>
              <a:rPr lang="en-US" sz="2000" b="1" dirty="0" err="1">
                <a:latin typeface="Agency FB" panose="020B0503020202020204" pitchFamily="34" charset="0"/>
              </a:rPr>
              <a:t>masyarakat</a:t>
            </a:r>
            <a:endParaRPr lang="en-US" sz="2000" b="1" dirty="0">
              <a:latin typeface="Agency FB" panose="020B0503020202020204" pitchFamily="34" charset="0"/>
            </a:endParaRPr>
          </a:p>
          <a:p>
            <a:pPr marL="534988" indent="-266700">
              <a:spcBef>
                <a:spcPct val="50000"/>
              </a:spcBef>
              <a:buFont typeface="+mj-lt"/>
              <a:buAutoNum type="arabicPeriod"/>
              <a:defRPr/>
            </a:pPr>
            <a:r>
              <a:rPr lang="en-US" sz="2000" b="1" dirty="0" err="1">
                <a:latin typeface="Agency FB" panose="020B0503020202020204" pitchFamily="34" charset="0"/>
              </a:rPr>
              <a:t>Menulis</a:t>
            </a:r>
            <a:r>
              <a:rPr lang="en-US" sz="2000" b="1" dirty="0">
                <a:latin typeface="Agency FB" panose="020B0503020202020204" pitchFamily="34" charset="0"/>
              </a:rPr>
              <a:t> </a:t>
            </a:r>
            <a:r>
              <a:rPr lang="en-US" sz="2000" b="1" dirty="0" err="1">
                <a:latin typeface="Agency FB" panose="020B0503020202020204" pitchFamily="34" charset="0"/>
              </a:rPr>
              <a:t>Karya</a:t>
            </a:r>
            <a:r>
              <a:rPr lang="en-US" sz="2000" b="1" dirty="0">
                <a:latin typeface="Agency FB" panose="020B0503020202020204" pitchFamily="34" charset="0"/>
              </a:rPr>
              <a:t> </a:t>
            </a:r>
            <a:r>
              <a:rPr lang="en-US" sz="2000" b="1" dirty="0" err="1">
                <a:latin typeface="Agency FB" panose="020B0503020202020204" pitchFamily="34" charset="0"/>
              </a:rPr>
              <a:t>Pengabdian</a:t>
            </a:r>
            <a:r>
              <a:rPr lang="en-US" sz="2000" b="1" dirty="0">
                <a:latin typeface="Agency FB" panose="020B0503020202020204" pitchFamily="34" charset="0"/>
              </a:rPr>
              <a:t> </a:t>
            </a:r>
            <a:r>
              <a:rPr lang="en-US" sz="2000" b="1" dirty="0" err="1">
                <a:latin typeface="Agency FB" panose="020B0503020202020204" pitchFamily="34" charset="0"/>
              </a:rPr>
              <a:t>kepada</a:t>
            </a:r>
            <a:r>
              <a:rPr lang="en-US" sz="2000" b="1" dirty="0">
                <a:latin typeface="Agency FB" panose="020B0503020202020204" pitchFamily="34" charset="0"/>
              </a:rPr>
              <a:t> </a:t>
            </a:r>
            <a:r>
              <a:rPr lang="en-US" sz="2000" b="1" dirty="0" err="1">
                <a:latin typeface="Agency FB" panose="020B0503020202020204" pitchFamily="34" charset="0"/>
              </a:rPr>
              <a:t>Masyarakat</a:t>
            </a:r>
            <a:endParaRPr lang="en-US" sz="2000" b="1" dirty="0">
              <a:latin typeface="Agency FB" panose="020B0503020202020204" pitchFamily="34" charset="0"/>
            </a:endParaRPr>
          </a:p>
          <a:p>
            <a:pPr marL="534988" indent="-266700">
              <a:spcBef>
                <a:spcPct val="50000"/>
              </a:spcBef>
              <a:buFont typeface="+mj-lt"/>
              <a:buAutoNum type="arabicPeriod"/>
              <a:defRPr/>
            </a:pP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en-US" sz="2000" b="1" dirty="0">
                <a:latin typeface="Agency FB" panose="020B0503020202020204" pitchFamily="34" charset="0"/>
              </a:rPr>
              <a:t> </a:t>
            </a:r>
            <a:r>
              <a:rPr lang="en-US" sz="2000" b="1" dirty="0" err="1">
                <a:latin typeface="Agency FB" panose="020B0503020202020204" pitchFamily="34" charset="0"/>
              </a:rPr>
              <a:t>maksimal</a:t>
            </a:r>
            <a:r>
              <a:rPr lang="en-US" sz="2000" b="1" dirty="0">
                <a:latin typeface="Agency FB" panose="020B0503020202020204" pitchFamily="34" charset="0"/>
              </a:rPr>
              <a:t> 10% </a:t>
            </a:r>
            <a:r>
              <a:rPr lang="en-US" sz="2000" b="1" dirty="0" err="1">
                <a:latin typeface="Agency FB" panose="020B0503020202020204" pitchFamily="34" charset="0"/>
              </a:rPr>
              <a:t>dari</a:t>
            </a:r>
            <a:r>
              <a:rPr lang="en-US" sz="2000" b="1" dirty="0">
                <a:latin typeface="Agency FB" panose="020B0503020202020204" pitchFamily="34" charset="0"/>
              </a:rPr>
              <a:t> A.K minimal </a:t>
            </a:r>
            <a:r>
              <a:rPr lang="en-US" sz="2000" b="1" dirty="0" err="1">
                <a:latin typeface="Agency FB" panose="020B0503020202020204" pitchFamily="34" charset="0"/>
              </a:rPr>
              <a:t>Usulan</a:t>
            </a:r>
            <a:r>
              <a:rPr lang="en-US" sz="2000" b="1" dirty="0">
                <a:latin typeface="Agency FB" panose="020B0503020202020204" pitchFamily="34" charset="0"/>
              </a:rPr>
              <a:t> </a:t>
            </a:r>
            <a:r>
              <a:rPr lang="en-US" sz="2000" b="1" dirty="0" err="1">
                <a:latin typeface="Agency FB" panose="020B0503020202020204" pitchFamily="34" charset="0"/>
              </a:rPr>
              <a:t>Kenaikan</a:t>
            </a:r>
            <a:r>
              <a:rPr lang="en-US" sz="2000" b="1" dirty="0">
                <a:latin typeface="Agency FB" panose="020B0503020202020204" pitchFamily="34" charset="0"/>
              </a:rPr>
              <a:t> </a:t>
            </a:r>
            <a:r>
              <a:rPr lang="en-US" sz="2000" b="1" dirty="0" err="1">
                <a:latin typeface="Agency FB" panose="020B0503020202020204" pitchFamily="34" charset="0"/>
              </a:rPr>
              <a:t>Jabatan</a:t>
            </a:r>
            <a:r>
              <a:rPr lang="en-US" sz="2000" b="1" dirty="0">
                <a:latin typeface="Agency FB" panose="020B0503020202020204" pitchFamily="34" charset="0"/>
              </a:rPr>
              <a:t> / </a:t>
            </a:r>
            <a:r>
              <a:rPr lang="en-US" sz="2000" b="1" dirty="0" err="1">
                <a:latin typeface="Agency FB" panose="020B0503020202020204" pitchFamily="34" charset="0"/>
              </a:rPr>
              <a:t>Pangkat</a:t>
            </a:r>
            <a:r>
              <a:rPr lang="en-US" sz="2000" b="1" dirty="0">
                <a:latin typeface="Agency FB" panose="020B0503020202020204" pitchFamily="34" charset="0"/>
              </a:rPr>
              <a:t> (UKP)</a:t>
            </a:r>
          </a:p>
          <a:p>
            <a:pPr marL="534988" indent="-266700">
              <a:spcBef>
                <a:spcPct val="50000"/>
              </a:spcBef>
              <a:buFont typeface="+mj-lt"/>
              <a:buAutoNum type="arabicPeriod"/>
              <a:defRPr/>
            </a:pPr>
            <a:r>
              <a:rPr lang="en-US" sz="2000" b="1" dirty="0" err="1">
                <a:latin typeface="Agency FB" panose="020B0503020202020204" pitchFamily="34" charset="0"/>
              </a:rPr>
              <a:t>Angka</a:t>
            </a:r>
            <a:r>
              <a:rPr lang="en-US" sz="2000" b="1" dirty="0">
                <a:latin typeface="Agency FB" panose="020B0503020202020204" pitchFamily="34" charset="0"/>
              </a:rPr>
              <a:t> </a:t>
            </a:r>
            <a:r>
              <a:rPr lang="en-US" sz="2000" b="1" dirty="0" err="1">
                <a:latin typeface="Agency FB" panose="020B0503020202020204" pitchFamily="34" charset="0"/>
              </a:rPr>
              <a:t>Kredit</a:t>
            </a:r>
            <a:r>
              <a:rPr lang="en-US" sz="2000" b="1" dirty="0">
                <a:latin typeface="Agency FB" panose="020B0503020202020204" pitchFamily="34" charset="0"/>
              </a:rPr>
              <a:t> Minimal : 0,5.</a:t>
            </a:r>
            <a:endParaRPr lang="en-GB" sz="2000" b="1" dirty="0">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Slide Number Placeholder 3"/>
          <p:cNvSpPr>
            <a:spLocks noGrp="1"/>
          </p:cNvSpPr>
          <p:nvPr>
            <p:ph type="sldNum" sz="quarter" idx="12"/>
          </p:nvPr>
        </p:nvSpPr>
        <p:spPr>
          <a:noFill/>
          <a:ln>
            <a:miter lim="800000"/>
            <a:headEnd/>
            <a:tailEnd/>
          </a:ln>
        </p:spPr>
        <p:txBody>
          <a:bodyPr/>
          <a:lstStyle/>
          <a:p>
            <a:fld id="{5E12E071-A94D-44E2-BB59-040D52CF389F}" type="slidenum">
              <a:rPr lang="en-US" altLang="en-US" sz="1200" smtClean="0">
                <a:solidFill>
                  <a:srgbClr val="898989"/>
                </a:solidFill>
                <a:latin typeface="Verdana" pitchFamily="34" charset="0"/>
              </a:rPr>
              <a:pPr/>
              <a:t>56</a:t>
            </a:fld>
            <a:endParaRPr lang="en-US" altLang="en-US" sz="1200" smtClean="0">
              <a:solidFill>
                <a:srgbClr val="898989"/>
              </a:solidFill>
              <a:latin typeface="Verdana" pitchFamily="34" charset="0"/>
            </a:endParaRPr>
          </a:p>
        </p:txBody>
      </p:sp>
      <p:sp>
        <p:nvSpPr>
          <p:cNvPr id="72708" name="Text Box 4"/>
          <p:cNvSpPr txBox="1">
            <a:spLocks noChangeArrowheads="1"/>
          </p:cNvSpPr>
          <p:nvPr/>
        </p:nvSpPr>
        <p:spPr bwMode="auto">
          <a:xfrm>
            <a:off x="482600" y="919163"/>
            <a:ext cx="8470900" cy="4708525"/>
          </a:xfrm>
          <a:prstGeom prst="rect">
            <a:avLst/>
          </a:prstGeom>
          <a:noFill/>
          <a:ln w="9525">
            <a:noFill/>
            <a:miter lim="800000"/>
            <a:headEnd/>
            <a:tailEnd/>
          </a:ln>
          <a:effectLst/>
        </p:spPr>
        <p:txBody>
          <a:bodyPr>
            <a:spAutoFit/>
          </a:bodyPr>
          <a:lstStyle/>
          <a:p>
            <a:pPr>
              <a:spcBef>
                <a:spcPct val="50000"/>
              </a:spcBef>
              <a:defRPr/>
            </a:pPr>
            <a:r>
              <a:rPr lang="en-US" sz="2400" b="1" dirty="0">
                <a:solidFill>
                  <a:srgbClr val="FF0000"/>
                </a:solidFill>
                <a:latin typeface="Agency FB" panose="020B0503020202020204" pitchFamily="34" charset="0"/>
              </a:rPr>
              <a:t>D. UNSUR PENUNJANG</a:t>
            </a:r>
          </a:p>
          <a:p>
            <a:pPr marL="342900" indent="-342900">
              <a:spcBef>
                <a:spcPct val="50000"/>
              </a:spcBef>
              <a:buFont typeface="Arial" panose="020B0604020202020204" pitchFamily="34" charset="0"/>
              <a:buChar char="•"/>
              <a:defRPr/>
            </a:pPr>
            <a:r>
              <a:rPr lang="en-US" sz="2400" b="1" dirty="0" err="1">
                <a:latin typeface="Agency FB" panose="020B0503020202020204" pitchFamily="34" charset="0"/>
              </a:rPr>
              <a:t>Menjadi</a:t>
            </a:r>
            <a:r>
              <a:rPr lang="en-US" sz="2400" b="1" dirty="0">
                <a:latin typeface="Agency FB" panose="020B0503020202020204" pitchFamily="34" charset="0"/>
              </a:rPr>
              <a:t> </a:t>
            </a:r>
            <a:r>
              <a:rPr lang="en-US" sz="2400" b="1" dirty="0" err="1">
                <a:latin typeface="Agency FB" panose="020B0503020202020204" pitchFamily="34" charset="0"/>
              </a:rPr>
              <a:t>anggota</a:t>
            </a:r>
            <a:r>
              <a:rPr lang="en-US" sz="2400" b="1" dirty="0">
                <a:latin typeface="Agency FB" panose="020B0503020202020204" pitchFamily="34" charset="0"/>
              </a:rPr>
              <a:t> </a:t>
            </a:r>
            <a:r>
              <a:rPr lang="en-US" sz="2400" b="1" dirty="0" err="1">
                <a:latin typeface="Agency FB" panose="020B0503020202020204" pitchFamily="34" charset="0"/>
              </a:rPr>
              <a:t>panit</a:t>
            </a:r>
            <a:r>
              <a:rPr lang="id-ID" sz="2400" b="1" dirty="0">
                <a:latin typeface="Agency FB" panose="020B0503020202020204" pitchFamily="34" charset="0"/>
              </a:rPr>
              <a:t>i</a:t>
            </a:r>
            <a:r>
              <a:rPr lang="en-US" sz="2400" b="1" dirty="0">
                <a:latin typeface="Agency FB" panose="020B0503020202020204" pitchFamily="34" charset="0"/>
              </a:rPr>
              <a:t>a “</a:t>
            </a:r>
            <a:r>
              <a:rPr lang="en-US" sz="2400" b="1" dirty="0" err="1">
                <a:solidFill>
                  <a:srgbClr val="FF0000"/>
                </a:solidFill>
                <a:latin typeface="Agency FB" panose="020B0503020202020204" pitchFamily="34" charset="0"/>
              </a:rPr>
              <a:t>adhock</a:t>
            </a:r>
            <a:r>
              <a:rPr lang="en-US" sz="2400" b="1" dirty="0">
                <a:latin typeface="Agency FB" panose="020B0503020202020204" pitchFamily="34" charset="0"/>
              </a:rPr>
              <a:t>”</a:t>
            </a:r>
          </a:p>
          <a:p>
            <a:pPr marL="342900" indent="-342900">
              <a:spcBef>
                <a:spcPct val="50000"/>
              </a:spcBef>
              <a:buFont typeface="Arial" panose="020B0604020202020204" pitchFamily="34" charset="0"/>
              <a:buChar char="•"/>
              <a:defRPr/>
            </a:pPr>
            <a:r>
              <a:rPr lang="en-US" sz="2400" b="1" dirty="0" err="1">
                <a:latin typeface="Agency FB" panose="020B0503020202020204" pitchFamily="34" charset="0"/>
              </a:rPr>
              <a:t>Menjadi</a:t>
            </a:r>
            <a:r>
              <a:rPr lang="en-US" sz="2400" b="1" dirty="0">
                <a:latin typeface="Agency FB" panose="020B0503020202020204" pitchFamily="34" charset="0"/>
              </a:rPr>
              <a:t> </a:t>
            </a:r>
            <a:r>
              <a:rPr lang="en-US" sz="2400" b="1" dirty="0" err="1">
                <a:latin typeface="Agency FB" panose="020B0503020202020204" pitchFamily="34" charset="0"/>
              </a:rPr>
              <a:t>anggota</a:t>
            </a:r>
            <a:r>
              <a:rPr lang="en-US" sz="2400" b="1" dirty="0">
                <a:latin typeface="Agency FB" panose="020B0503020202020204" pitchFamily="34" charset="0"/>
              </a:rPr>
              <a:t> </a:t>
            </a:r>
            <a:r>
              <a:rPr lang="en-US" sz="2400" b="1" dirty="0" err="1">
                <a:latin typeface="Agency FB" panose="020B0503020202020204" pitchFamily="34" charset="0"/>
              </a:rPr>
              <a:t>profesi</a:t>
            </a:r>
            <a:endParaRPr lang="en-US" sz="2400" b="1" dirty="0">
              <a:latin typeface="Agency FB" panose="020B0503020202020204" pitchFamily="34" charset="0"/>
            </a:endParaRPr>
          </a:p>
          <a:p>
            <a:pPr marL="342900" indent="-342900">
              <a:spcBef>
                <a:spcPct val="50000"/>
              </a:spcBef>
              <a:buFont typeface="Arial" panose="020B0604020202020204" pitchFamily="34" charset="0"/>
              <a:buChar char="•"/>
              <a:defRPr/>
            </a:pPr>
            <a:r>
              <a:rPr lang="en-US" sz="2400" b="1" dirty="0" err="1">
                <a:latin typeface="Agency FB" panose="020B0503020202020204" pitchFamily="34" charset="0"/>
              </a:rPr>
              <a:t>Mandapat</a:t>
            </a:r>
            <a:r>
              <a:rPr lang="en-US" sz="2400" b="1" dirty="0">
                <a:latin typeface="Agency FB" panose="020B0503020202020204" pitchFamily="34" charset="0"/>
              </a:rPr>
              <a:t> </a:t>
            </a:r>
            <a:r>
              <a:rPr lang="en-US" sz="2400" b="1" dirty="0" err="1">
                <a:latin typeface="Agency FB" panose="020B0503020202020204" pitchFamily="34" charset="0"/>
              </a:rPr>
              <a:t>Tanda</a:t>
            </a:r>
            <a:r>
              <a:rPr lang="en-US" sz="2400" b="1" dirty="0">
                <a:latin typeface="Agency FB" panose="020B0503020202020204" pitchFamily="34" charset="0"/>
              </a:rPr>
              <a:t> </a:t>
            </a:r>
            <a:r>
              <a:rPr lang="en-US" sz="2400" b="1" dirty="0" err="1">
                <a:latin typeface="Agency FB" panose="020B0503020202020204" pitchFamily="34" charset="0"/>
              </a:rPr>
              <a:t>Jasa</a:t>
            </a:r>
            <a:endParaRPr lang="en-US" sz="2400" b="1" dirty="0">
              <a:latin typeface="Agency FB" panose="020B0503020202020204" pitchFamily="34" charset="0"/>
            </a:endParaRPr>
          </a:p>
          <a:p>
            <a:pPr marL="342900" indent="-342900">
              <a:spcBef>
                <a:spcPct val="50000"/>
              </a:spcBef>
              <a:buFont typeface="Arial" panose="020B0604020202020204" pitchFamily="34" charset="0"/>
              <a:buChar char="•"/>
              <a:defRPr/>
            </a:pPr>
            <a:r>
              <a:rPr lang="en-US" sz="2400" b="1" dirty="0" err="1">
                <a:latin typeface="Agency FB" panose="020B0503020202020204" pitchFamily="34" charset="0"/>
              </a:rPr>
              <a:t>Menulis</a:t>
            </a:r>
            <a:r>
              <a:rPr lang="en-US" sz="2400" b="1" dirty="0">
                <a:latin typeface="Agency FB" panose="020B0503020202020204" pitchFamily="34" charset="0"/>
              </a:rPr>
              <a:t> </a:t>
            </a:r>
            <a:r>
              <a:rPr lang="en-US" sz="2400" b="1" dirty="0" err="1">
                <a:latin typeface="Agency FB" panose="020B0503020202020204" pitchFamily="34" charset="0"/>
              </a:rPr>
              <a:t>Buku</a:t>
            </a:r>
            <a:r>
              <a:rPr lang="en-US" sz="2400" b="1" dirty="0">
                <a:latin typeface="Agency FB" panose="020B0503020202020204" pitchFamily="34" charset="0"/>
              </a:rPr>
              <a:t> </a:t>
            </a:r>
            <a:r>
              <a:rPr lang="en-US" sz="2400" b="1" dirty="0" err="1">
                <a:latin typeface="Agency FB" panose="020B0503020202020204" pitchFamily="34" charset="0"/>
              </a:rPr>
              <a:t>Pelajaran</a:t>
            </a:r>
            <a:r>
              <a:rPr lang="en-US" sz="2400" b="1" dirty="0">
                <a:latin typeface="Agency FB" panose="020B0503020202020204" pitchFamily="34" charset="0"/>
              </a:rPr>
              <a:t> </a:t>
            </a:r>
            <a:r>
              <a:rPr lang="en-US" sz="2400" b="1" dirty="0" err="1">
                <a:latin typeface="Agency FB" panose="020B0503020202020204" pitchFamily="34" charset="0"/>
              </a:rPr>
              <a:t>Sekolah</a:t>
            </a:r>
            <a:r>
              <a:rPr lang="en-US" sz="2400" b="1" dirty="0">
                <a:latin typeface="Agency FB" panose="020B0503020202020204" pitchFamily="34" charset="0"/>
              </a:rPr>
              <a:t> </a:t>
            </a:r>
            <a:r>
              <a:rPr lang="en-US" sz="2400" b="1" dirty="0" err="1">
                <a:latin typeface="Agency FB" panose="020B0503020202020204" pitchFamily="34" charset="0"/>
              </a:rPr>
              <a:t>Lanjutan</a:t>
            </a:r>
            <a:r>
              <a:rPr lang="en-US" sz="2400" b="1" dirty="0">
                <a:latin typeface="Agency FB" panose="020B0503020202020204" pitchFamily="34" charset="0"/>
              </a:rPr>
              <a:t> </a:t>
            </a:r>
            <a:r>
              <a:rPr lang="en-US" sz="2400" b="1" dirty="0" err="1">
                <a:latin typeface="Agency FB" panose="020B0503020202020204" pitchFamily="34" charset="0"/>
              </a:rPr>
              <a:t>Atas</a:t>
            </a:r>
            <a:r>
              <a:rPr lang="en-US" sz="2400" b="1" dirty="0">
                <a:latin typeface="Agency FB" panose="020B0503020202020204" pitchFamily="34" charset="0"/>
              </a:rPr>
              <a:t> (SLA</a:t>
            </a:r>
            <a:r>
              <a:rPr lang="id-ID" sz="2400" b="1" dirty="0">
                <a:latin typeface="Agency FB" panose="020B0503020202020204" pitchFamily="34" charset="0"/>
              </a:rPr>
              <a:t>)</a:t>
            </a:r>
          </a:p>
          <a:p>
            <a:pPr marL="342900" indent="-342900">
              <a:spcBef>
                <a:spcPct val="50000"/>
              </a:spcBef>
              <a:buFont typeface="Arial" panose="020B0604020202020204" pitchFamily="34" charset="0"/>
              <a:buChar char="•"/>
              <a:defRPr/>
            </a:pPr>
            <a:r>
              <a:rPr lang="id-ID" sz="2400" b="1" dirty="0">
                <a:latin typeface="Agency FB" panose="020B0503020202020204" pitchFamily="34" charset="0"/>
              </a:rPr>
              <a:t>Berperan serta aktif dalam pengelolaan Jurnal Ilmiah (setiap tahun)</a:t>
            </a:r>
          </a:p>
          <a:p>
            <a:pPr marL="700087" indent="-342900">
              <a:spcBef>
                <a:spcPct val="50000"/>
              </a:spcBef>
              <a:buFontTx/>
              <a:buChar char="-"/>
              <a:defRPr/>
            </a:pPr>
            <a:r>
              <a:rPr lang="id-ID" sz="2400" b="1" dirty="0">
                <a:latin typeface="Agency FB" panose="020B0503020202020204" pitchFamily="34" charset="0"/>
              </a:rPr>
              <a:t>Editor/Dewan penyunting/ Dewan redaksi jurnal ilmiah internasional A.K = 4</a:t>
            </a:r>
          </a:p>
          <a:p>
            <a:pPr marL="700087" indent="-342900">
              <a:spcBef>
                <a:spcPct val="50000"/>
              </a:spcBef>
              <a:buFontTx/>
              <a:buChar char="-"/>
              <a:defRPr/>
            </a:pPr>
            <a:r>
              <a:rPr lang="id-ID" sz="2400" b="1" dirty="0">
                <a:latin typeface="Agency FB" panose="020B0503020202020204" pitchFamily="34" charset="0"/>
              </a:rPr>
              <a:t>Editor/Dewan penyunting/ Dewan redaksi jurnal ilmiah nasional A.K = 2</a:t>
            </a:r>
            <a:endParaRPr lang="en-GB" sz="2400" b="1" dirty="0">
              <a:latin typeface="Agency FB" panose="020B0503020202020204" pitchFamily="34" charset="0"/>
            </a:endParaRPr>
          </a:p>
        </p:txBody>
      </p:sp>
    </p:spTree>
  </p:cSld>
  <p:clrMapOvr>
    <a:masterClrMapping/>
  </p:clrMapOvr>
  <p:transition spd="slow">
    <p:cove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TextBox 1"/>
          <p:cNvSpPr txBox="1">
            <a:spLocks noChangeArrowheads="1"/>
          </p:cNvSpPr>
          <p:nvPr/>
        </p:nvSpPr>
        <p:spPr bwMode="auto">
          <a:xfrm>
            <a:off x="142875" y="1714500"/>
            <a:ext cx="8858250" cy="400050"/>
          </a:xfrm>
          <a:prstGeom prst="rect">
            <a:avLst/>
          </a:prstGeom>
          <a:noFill/>
          <a:ln w="9525">
            <a:noFill/>
            <a:miter lim="800000"/>
            <a:headEnd/>
            <a:tailEnd/>
          </a:ln>
        </p:spPr>
        <p:txBody>
          <a:bodyPr>
            <a:spAutoFit/>
          </a:bodyPr>
          <a:lstStyle/>
          <a:p>
            <a:pPr eaLnBrk="1" hangingPunct="1"/>
            <a:r>
              <a:rPr lang="id-ID" altLang="en-US" sz="2000" b="1" u="sng"/>
              <a:t>PENGAJARAN</a:t>
            </a:r>
            <a:r>
              <a:rPr lang="en-US" altLang="en-US" sz="2000" b="1"/>
              <a:t> revisi </a:t>
            </a:r>
            <a:r>
              <a:rPr lang="id-ID" altLang="en-US" sz="2000" b="1"/>
              <a:t>P</a:t>
            </a:r>
            <a:r>
              <a:rPr lang="en-US" altLang="en-US" sz="2000" b="1"/>
              <a:t>ermenpan</a:t>
            </a:r>
            <a:r>
              <a:rPr lang="id-ID" altLang="en-US" sz="2000" b="1"/>
              <a:t> dan RB No.</a:t>
            </a:r>
            <a:r>
              <a:rPr lang="en-US" altLang="en-US" sz="2000" b="1"/>
              <a:t> 46 -2013</a:t>
            </a:r>
          </a:p>
        </p:txBody>
      </p:sp>
      <p:sp>
        <p:nvSpPr>
          <p:cNvPr id="69635" name="TextBox 5"/>
          <p:cNvSpPr txBox="1">
            <a:spLocks noChangeArrowheads="1"/>
          </p:cNvSpPr>
          <p:nvPr/>
        </p:nvSpPr>
        <p:spPr bwMode="auto">
          <a:xfrm>
            <a:off x="1371600" y="6069013"/>
            <a:ext cx="8532813" cy="646112"/>
          </a:xfrm>
          <a:prstGeom prst="rect">
            <a:avLst/>
          </a:prstGeom>
          <a:noFill/>
          <a:ln w="9525">
            <a:noFill/>
            <a:miter lim="800000"/>
            <a:headEnd/>
            <a:tailEnd/>
          </a:ln>
        </p:spPr>
        <p:txBody>
          <a:bodyPr>
            <a:spAutoFit/>
          </a:bodyPr>
          <a:lstStyle/>
          <a:p>
            <a:pPr eaLnBrk="1" hangingPunct="1"/>
            <a:r>
              <a:rPr lang="id-ID" altLang="en-US"/>
              <a:t>B: membantu 			M: melaksanakan</a:t>
            </a:r>
            <a:endParaRPr lang="en-US" altLang="en-US"/>
          </a:p>
          <a:p>
            <a:pPr eaLnBrk="1" hangingPunct="1"/>
            <a:endParaRPr lang="en-US" altLang="en-US"/>
          </a:p>
        </p:txBody>
      </p:sp>
      <p:graphicFrame>
        <p:nvGraphicFramePr>
          <p:cNvPr id="6" name="Table 5"/>
          <p:cNvGraphicFramePr>
            <a:graphicFrameLocks noGrp="1"/>
          </p:cNvGraphicFramePr>
          <p:nvPr/>
        </p:nvGraphicFramePr>
        <p:xfrm>
          <a:off x="285750" y="2357438"/>
          <a:ext cx="8572560" cy="3604350"/>
        </p:xfrm>
        <a:graphic>
          <a:graphicData uri="http://schemas.openxmlformats.org/drawingml/2006/table">
            <a:tbl>
              <a:tblPr firstRow="1" bandRow="1">
                <a:tableStyleId>{5C22544A-7EE6-4342-B048-85BDC9FD1C3A}</a:tableStyleId>
              </a:tblPr>
              <a:tblGrid>
                <a:gridCol w="594138"/>
                <a:gridCol w="1952166"/>
                <a:gridCol w="1739976"/>
                <a:gridCol w="1739972"/>
                <a:gridCol w="1273153"/>
                <a:gridCol w="1273155"/>
              </a:tblGrid>
              <a:tr h="464671">
                <a:tc rowSpan="2">
                  <a:txBody>
                    <a:bodyPr/>
                    <a:lstStyle/>
                    <a:p>
                      <a:pPr algn="ctr"/>
                      <a:r>
                        <a:rPr lang="en-US" sz="1800" b="1" dirty="0" smtClean="0">
                          <a:solidFill>
                            <a:schemeClr val="bg1"/>
                          </a:solidFill>
                        </a:rPr>
                        <a:t>NO</a:t>
                      </a:r>
                      <a:endParaRPr lang="en-US" sz="1800" b="1" dirty="0">
                        <a:solidFill>
                          <a:schemeClr val="bg1"/>
                        </a:solidFill>
                      </a:endParaRPr>
                    </a:p>
                  </a:txBody>
                  <a:tcPr marT="45724" marB="45724" anchor="ctr">
                    <a:solidFill>
                      <a:srgbClr val="002060"/>
                    </a:solidFill>
                  </a:tcPr>
                </a:tc>
                <a:tc rowSpan="2">
                  <a:txBody>
                    <a:bodyPr/>
                    <a:lstStyle/>
                    <a:p>
                      <a:pPr algn="ctr"/>
                      <a:r>
                        <a:rPr lang="en-US" sz="1800" b="1" dirty="0" smtClean="0">
                          <a:solidFill>
                            <a:schemeClr val="bg1"/>
                          </a:solidFill>
                        </a:rPr>
                        <a:t>JABATAN AKADEMIK DOSEN</a:t>
                      </a:r>
                      <a:endParaRPr lang="en-US" sz="1800" b="1" dirty="0">
                        <a:solidFill>
                          <a:schemeClr val="bg1"/>
                        </a:solidFill>
                      </a:endParaRPr>
                    </a:p>
                  </a:txBody>
                  <a:tcPr marT="45724" marB="45724" anchor="ctr">
                    <a:solidFill>
                      <a:srgbClr val="002060"/>
                    </a:solidFill>
                  </a:tcPr>
                </a:tc>
                <a:tc rowSpan="2">
                  <a:txBody>
                    <a:bodyPr/>
                    <a:lstStyle/>
                    <a:p>
                      <a:pPr algn="ctr"/>
                      <a:r>
                        <a:rPr lang="en-US" sz="1600" b="1" dirty="0" smtClean="0">
                          <a:solidFill>
                            <a:schemeClr val="bg1"/>
                          </a:solidFill>
                        </a:rPr>
                        <a:t>KUALIFIKASI AKADEMIK</a:t>
                      </a:r>
                      <a:endParaRPr lang="en-US" sz="1600" b="1" dirty="0">
                        <a:solidFill>
                          <a:schemeClr val="bg1"/>
                        </a:solidFill>
                      </a:endParaRPr>
                    </a:p>
                  </a:txBody>
                  <a:tcPr marT="45724" marB="45724" anchor="ctr">
                    <a:solidFill>
                      <a:srgbClr val="002060"/>
                    </a:solidFill>
                  </a:tcPr>
                </a:tc>
                <a:tc gridSpan="3">
                  <a:txBody>
                    <a:bodyPr/>
                    <a:lstStyle/>
                    <a:p>
                      <a:pPr algn="ctr"/>
                      <a:r>
                        <a:rPr lang="en-US" sz="1800" b="1" dirty="0" smtClean="0">
                          <a:solidFill>
                            <a:schemeClr val="bg1"/>
                          </a:solidFill>
                        </a:rPr>
                        <a:t>PROGRAM STUDI</a:t>
                      </a:r>
                      <a:endParaRPr lang="en-US" sz="1800" b="1" dirty="0">
                        <a:solidFill>
                          <a:schemeClr val="bg1"/>
                        </a:solidFill>
                      </a:endParaRPr>
                    </a:p>
                  </a:txBody>
                  <a:tcPr marT="45724" marB="45724" anchor="ctr">
                    <a:solidFill>
                      <a:srgbClr val="002060"/>
                    </a:solidFill>
                  </a:tcPr>
                </a:tc>
                <a:tc hMerge="1">
                  <a:txBody>
                    <a:bodyPr/>
                    <a:lstStyle/>
                    <a:p>
                      <a:endParaRPr lang="en-US" dirty="0"/>
                    </a:p>
                  </a:txBody>
                  <a:tcPr/>
                </a:tc>
                <a:tc hMerge="1">
                  <a:txBody>
                    <a:bodyPr/>
                    <a:lstStyle/>
                    <a:p>
                      <a:endParaRPr lang="en-US" dirty="0"/>
                    </a:p>
                  </a:txBody>
                  <a:tcPr/>
                </a:tc>
              </a:tr>
              <a:tr h="449812">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algn="ctr"/>
                      <a:r>
                        <a:rPr lang="en-US" sz="1600" b="1" dirty="0" smtClean="0">
                          <a:solidFill>
                            <a:schemeClr val="bg1"/>
                          </a:solidFill>
                        </a:rPr>
                        <a:t>Diploma/</a:t>
                      </a:r>
                      <a:endParaRPr lang="id-ID" sz="1600" b="1" dirty="0" smtClean="0">
                        <a:solidFill>
                          <a:schemeClr val="bg1"/>
                        </a:solidFill>
                      </a:endParaRPr>
                    </a:p>
                    <a:p>
                      <a:pPr algn="ctr"/>
                      <a:r>
                        <a:rPr lang="en-US" sz="1600" b="1" dirty="0" err="1" smtClean="0">
                          <a:solidFill>
                            <a:schemeClr val="bg1"/>
                          </a:solidFill>
                        </a:rPr>
                        <a:t>Sarjana</a:t>
                      </a:r>
                      <a:endParaRPr lang="en-US" sz="1600" b="1" dirty="0">
                        <a:solidFill>
                          <a:schemeClr val="bg1"/>
                        </a:solidFill>
                      </a:endParaRPr>
                    </a:p>
                  </a:txBody>
                  <a:tcPr marT="45724" marB="45724" anchor="ctr">
                    <a:solidFill>
                      <a:srgbClr val="002060"/>
                    </a:solidFill>
                  </a:tcPr>
                </a:tc>
                <a:tc>
                  <a:txBody>
                    <a:bodyPr/>
                    <a:lstStyle/>
                    <a:p>
                      <a:pPr algn="ctr"/>
                      <a:r>
                        <a:rPr lang="en-US" sz="1800" b="1" dirty="0" smtClean="0">
                          <a:solidFill>
                            <a:schemeClr val="bg1"/>
                          </a:solidFill>
                        </a:rPr>
                        <a:t>Magister</a:t>
                      </a:r>
                      <a:endParaRPr lang="en-US" sz="1800" b="1" dirty="0">
                        <a:solidFill>
                          <a:schemeClr val="bg1"/>
                        </a:solidFill>
                      </a:endParaRPr>
                    </a:p>
                  </a:txBody>
                  <a:tcPr marT="45724" marB="45724" anchor="ctr">
                    <a:solidFill>
                      <a:srgbClr val="002060"/>
                    </a:solidFill>
                  </a:tcPr>
                </a:tc>
                <a:tc>
                  <a:txBody>
                    <a:bodyPr/>
                    <a:lstStyle/>
                    <a:p>
                      <a:pPr algn="ctr"/>
                      <a:r>
                        <a:rPr lang="en-US" sz="1800" b="1" dirty="0" err="1" smtClean="0">
                          <a:solidFill>
                            <a:schemeClr val="bg1"/>
                          </a:solidFill>
                        </a:rPr>
                        <a:t>Doktor</a:t>
                      </a:r>
                      <a:endParaRPr lang="en-US" sz="1800" b="1" dirty="0">
                        <a:solidFill>
                          <a:schemeClr val="bg1"/>
                        </a:solidFill>
                      </a:endParaRPr>
                    </a:p>
                  </a:txBody>
                  <a:tcPr marT="45724" marB="45724" anchor="ctr">
                    <a:solidFill>
                      <a:srgbClr val="002060"/>
                    </a:solidFill>
                  </a:tcPr>
                </a:tc>
              </a:tr>
              <a:tr h="365793">
                <a:tc rowSpan="2">
                  <a:txBody>
                    <a:bodyPr/>
                    <a:lstStyle/>
                    <a:p>
                      <a:r>
                        <a:rPr lang="en-US" sz="1800" dirty="0" smtClean="0"/>
                        <a:t>1</a:t>
                      </a:r>
                      <a:endParaRPr lang="en-US" sz="1800" dirty="0"/>
                    </a:p>
                  </a:txBody>
                  <a:tcPr marT="45724" marB="45724"/>
                </a:tc>
                <a:tc rowSpan="2">
                  <a:txBody>
                    <a:bodyPr/>
                    <a:lstStyle/>
                    <a:p>
                      <a:r>
                        <a:rPr lang="en-US" sz="1800" dirty="0" err="1" smtClean="0"/>
                        <a:t>Asisten</a:t>
                      </a:r>
                      <a:r>
                        <a:rPr lang="en-US" sz="1800" baseline="0" dirty="0" smtClean="0"/>
                        <a:t> </a:t>
                      </a:r>
                      <a:r>
                        <a:rPr lang="en-US" sz="1800" baseline="0" dirty="0" err="1" smtClean="0"/>
                        <a:t>Ahli</a:t>
                      </a:r>
                      <a:endParaRPr lang="en-US" sz="1800" dirty="0"/>
                    </a:p>
                  </a:txBody>
                  <a:tcPr marT="45724" marB="45724"/>
                </a:tc>
                <a:tc>
                  <a:txBody>
                    <a:bodyPr/>
                    <a:lstStyle/>
                    <a:p>
                      <a:pPr algn="ctr"/>
                      <a:r>
                        <a:rPr lang="en-US" sz="1800" dirty="0" smtClean="0"/>
                        <a:t>Magister</a:t>
                      </a:r>
                      <a:endParaRPr lang="en-US" sz="1800" dirty="0"/>
                    </a:p>
                  </a:txBody>
                  <a:tcPr marT="45724" marB="45724"/>
                </a:tc>
                <a:tc>
                  <a:txBody>
                    <a:bodyPr/>
                    <a:lstStyle/>
                    <a:p>
                      <a:pPr algn="ctr"/>
                      <a:r>
                        <a:rPr lang="en-US" sz="1800" dirty="0" smtClean="0"/>
                        <a:t>M</a:t>
                      </a:r>
                      <a:endParaRPr lang="en-US" sz="1800" dirty="0"/>
                    </a:p>
                  </a:txBody>
                  <a:tcPr marT="45724" marB="45724"/>
                </a:tc>
                <a:tc>
                  <a:txBody>
                    <a:bodyPr/>
                    <a:lstStyle/>
                    <a:p>
                      <a:pPr algn="ctr"/>
                      <a:r>
                        <a:rPr lang="en-US" sz="1800" dirty="0" smtClean="0"/>
                        <a:t>-</a:t>
                      </a:r>
                      <a:endParaRPr lang="en-US" sz="1800" dirty="0"/>
                    </a:p>
                  </a:txBody>
                  <a:tcPr marT="45724" marB="45724"/>
                </a:tc>
                <a:tc>
                  <a:txBody>
                    <a:bodyPr/>
                    <a:lstStyle/>
                    <a:p>
                      <a:pPr algn="ctr"/>
                      <a:r>
                        <a:rPr lang="en-US" sz="1800" dirty="0" smtClean="0"/>
                        <a:t>-</a:t>
                      </a:r>
                      <a:endParaRPr lang="en-US" sz="1800" dirty="0"/>
                    </a:p>
                  </a:txBody>
                  <a:tcPr marT="45724" marB="45724"/>
                </a:tc>
              </a:tr>
              <a:tr h="365793">
                <a:tc vMerge="1">
                  <a:txBody>
                    <a:bodyPr/>
                    <a:lstStyle/>
                    <a:p>
                      <a:endParaRPr lang="en-US" dirty="0"/>
                    </a:p>
                  </a:txBody>
                  <a:tcPr/>
                </a:tc>
                <a:tc vMerge="1">
                  <a:txBody>
                    <a:bodyPr/>
                    <a:lstStyle/>
                    <a:p>
                      <a:endParaRPr lang="en-US" dirty="0"/>
                    </a:p>
                  </a:txBody>
                  <a:tcPr/>
                </a:tc>
                <a:tc>
                  <a:txBody>
                    <a:bodyPr/>
                    <a:lstStyle/>
                    <a:p>
                      <a:pPr algn="ctr"/>
                      <a:r>
                        <a:rPr lang="en-US" sz="1800" dirty="0" err="1" smtClean="0"/>
                        <a:t>Doktor</a:t>
                      </a:r>
                      <a:endParaRPr lang="en-US" sz="1800" dirty="0"/>
                    </a:p>
                  </a:txBody>
                  <a:tcPr marT="45724" marB="45724"/>
                </a:tc>
                <a:tc>
                  <a:txBody>
                    <a:bodyPr/>
                    <a:lstStyle/>
                    <a:p>
                      <a:pPr algn="ctr"/>
                      <a:r>
                        <a:rPr lang="en-US" sz="1800" dirty="0" smtClean="0"/>
                        <a:t>M</a:t>
                      </a:r>
                      <a:endParaRPr lang="en-US" sz="1800" dirty="0"/>
                    </a:p>
                  </a:txBody>
                  <a:tcPr marT="45724" marB="45724"/>
                </a:tc>
                <a:tc>
                  <a:txBody>
                    <a:bodyPr/>
                    <a:lstStyle/>
                    <a:p>
                      <a:pPr algn="ctr"/>
                      <a:r>
                        <a:rPr lang="en-US" sz="1800" dirty="0" smtClean="0"/>
                        <a:t>B</a:t>
                      </a:r>
                      <a:endParaRPr lang="en-US" sz="1800" dirty="0"/>
                    </a:p>
                  </a:txBody>
                  <a:tcPr marT="45724" marB="45724"/>
                </a:tc>
                <a:tc>
                  <a:txBody>
                    <a:bodyPr/>
                    <a:lstStyle/>
                    <a:p>
                      <a:pPr algn="ctr"/>
                      <a:r>
                        <a:rPr lang="en-US" sz="1800" dirty="0" smtClean="0"/>
                        <a:t>B</a:t>
                      </a:r>
                      <a:endParaRPr lang="en-US" sz="1800" dirty="0"/>
                    </a:p>
                  </a:txBody>
                  <a:tcPr marT="45724" marB="45724"/>
                </a:tc>
              </a:tr>
              <a:tr h="365793">
                <a:tc rowSpan="2">
                  <a:txBody>
                    <a:bodyPr/>
                    <a:lstStyle/>
                    <a:p>
                      <a:r>
                        <a:rPr lang="en-US" sz="1800" dirty="0" smtClean="0"/>
                        <a:t>2</a:t>
                      </a:r>
                      <a:endParaRPr lang="en-US" sz="1800" dirty="0"/>
                    </a:p>
                  </a:txBody>
                  <a:tcPr marT="45724" marB="45724"/>
                </a:tc>
                <a:tc rowSpan="2">
                  <a:txBody>
                    <a:bodyPr/>
                    <a:lstStyle/>
                    <a:p>
                      <a:r>
                        <a:rPr lang="en-US" sz="1800" dirty="0" err="1" smtClean="0"/>
                        <a:t>Lektor</a:t>
                      </a:r>
                      <a:endParaRPr lang="en-US" sz="1800" dirty="0"/>
                    </a:p>
                  </a:txBody>
                  <a:tcPr marT="45724" marB="45724"/>
                </a:tc>
                <a:tc>
                  <a:txBody>
                    <a:bodyPr/>
                    <a:lstStyle/>
                    <a:p>
                      <a:pPr algn="ctr"/>
                      <a:r>
                        <a:rPr lang="en-US" sz="1800" dirty="0" smtClean="0"/>
                        <a:t>Magister</a:t>
                      </a:r>
                      <a:endParaRPr lang="en-US" sz="1800" dirty="0"/>
                    </a:p>
                  </a:txBody>
                  <a:tcPr marT="45724" marB="45724"/>
                </a:tc>
                <a:tc>
                  <a:txBody>
                    <a:bodyPr/>
                    <a:lstStyle/>
                    <a:p>
                      <a:pPr algn="ctr"/>
                      <a:r>
                        <a:rPr lang="en-US" sz="1800" dirty="0" smtClean="0"/>
                        <a:t>M</a:t>
                      </a:r>
                      <a:endParaRPr lang="en-US" sz="1800" dirty="0"/>
                    </a:p>
                  </a:txBody>
                  <a:tcPr marT="45724" marB="45724"/>
                </a:tc>
                <a:tc>
                  <a:txBody>
                    <a:bodyPr/>
                    <a:lstStyle/>
                    <a:p>
                      <a:pPr algn="ctr"/>
                      <a:r>
                        <a:rPr lang="en-US" sz="1800" dirty="0" smtClean="0"/>
                        <a:t>-</a:t>
                      </a:r>
                      <a:endParaRPr lang="en-US" sz="1800" dirty="0"/>
                    </a:p>
                  </a:txBody>
                  <a:tcPr marT="45724" marB="45724"/>
                </a:tc>
                <a:tc>
                  <a:txBody>
                    <a:bodyPr/>
                    <a:lstStyle/>
                    <a:p>
                      <a:pPr algn="ctr"/>
                      <a:r>
                        <a:rPr lang="en-US" sz="1800" dirty="0" smtClean="0"/>
                        <a:t>-</a:t>
                      </a:r>
                      <a:endParaRPr lang="en-US" sz="1800" dirty="0"/>
                    </a:p>
                  </a:txBody>
                  <a:tcPr marT="45724" marB="45724"/>
                </a:tc>
              </a:tr>
              <a:tr h="365793">
                <a:tc vMerge="1">
                  <a:txBody>
                    <a:bodyPr/>
                    <a:lstStyle/>
                    <a:p>
                      <a:endParaRPr lang="en-US" dirty="0"/>
                    </a:p>
                  </a:txBody>
                  <a:tcPr/>
                </a:tc>
                <a:tc vMerge="1">
                  <a:txBody>
                    <a:bodyPr/>
                    <a:lstStyle/>
                    <a:p>
                      <a:endParaRPr lang="en-US" dirty="0"/>
                    </a:p>
                  </a:txBody>
                  <a:tcPr/>
                </a:tc>
                <a:tc>
                  <a:txBody>
                    <a:bodyPr/>
                    <a:lstStyle/>
                    <a:p>
                      <a:pPr algn="ctr"/>
                      <a:r>
                        <a:rPr lang="en-US" sz="1800" dirty="0" err="1" smtClean="0"/>
                        <a:t>Doktor</a:t>
                      </a:r>
                      <a:endParaRPr lang="en-US" sz="1800" dirty="0"/>
                    </a:p>
                  </a:txBody>
                  <a:tcPr marT="45724" marB="45724"/>
                </a:tc>
                <a:tc>
                  <a:txBody>
                    <a:bodyPr/>
                    <a:lstStyle/>
                    <a:p>
                      <a:pPr algn="ctr"/>
                      <a:r>
                        <a:rPr lang="en-US" sz="1800" dirty="0" smtClean="0"/>
                        <a:t>M</a:t>
                      </a:r>
                      <a:endParaRPr lang="en-US" sz="1800" dirty="0"/>
                    </a:p>
                  </a:txBody>
                  <a:tcPr marT="45724" marB="45724"/>
                </a:tc>
                <a:tc>
                  <a:txBody>
                    <a:bodyPr/>
                    <a:lstStyle/>
                    <a:p>
                      <a:pPr algn="ctr"/>
                      <a:r>
                        <a:rPr lang="en-US" sz="1800" dirty="0" smtClean="0"/>
                        <a:t>M</a:t>
                      </a:r>
                      <a:endParaRPr lang="en-US" sz="1800" dirty="0"/>
                    </a:p>
                  </a:txBody>
                  <a:tcPr marT="45724" marB="45724"/>
                </a:tc>
                <a:tc>
                  <a:txBody>
                    <a:bodyPr/>
                    <a:lstStyle/>
                    <a:p>
                      <a:pPr algn="ctr"/>
                      <a:r>
                        <a:rPr lang="en-US" sz="1800" dirty="0" smtClean="0"/>
                        <a:t>B</a:t>
                      </a:r>
                      <a:endParaRPr lang="en-US" sz="1800" dirty="0"/>
                    </a:p>
                  </a:txBody>
                  <a:tcPr marT="45724" marB="45724"/>
                </a:tc>
              </a:tr>
              <a:tr h="365793">
                <a:tc rowSpan="2">
                  <a:txBody>
                    <a:bodyPr/>
                    <a:lstStyle/>
                    <a:p>
                      <a:r>
                        <a:rPr lang="en-US" sz="1800" dirty="0" smtClean="0"/>
                        <a:t>3</a:t>
                      </a:r>
                      <a:endParaRPr lang="en-US" sz="1800" dirty="0"/>
                    </a:p>
                  </a:txBody>
                  <a:tcPr marT="45724" marB="45724"/>
                </a:tc>
                <a:tc rowSpan="2">
                  <a:txBody>
                    <a:bodyPr/>
                    <a:lstStyle/>
                    <a:p>
                      <a:r>
                        <a:rPr lang="en-US" sz="1800" dirty="0" err="1" smtClean="0"/>
                        <a:t>Lektor</a:t>
                      </a:r>
                      <a:r>
                        <a:rPr lang="en-US" sz="1800" dirty="0" smtClean="0"/>
                        <a:t> </a:t>
                      </a:r>
                      <a:r>
                        <a:rPr lang="en-US" sz="1800" dirty="0" err="1" smtClean="0"/>
                        <a:t>Kepala</a:t>
                      </a:r>
                      <a:endParaRPr lang="en-US" sz="1800" dirty="0"/>
                    </a:p>
                  </a:txBody>
                  <a:tcPr marT="45724" marB="45724"/>
                </a:tc>
                <a:tc>
                  <a:txBody>
                    <a:bodyPr/>
                    <a:lstStyle/>
                    <a:p>
                      <a:pPr algn="ctr"/>
                      <a:r>
                        <a:rPr lang="en-US" sz="1800" b="1" dirty="0" smtClean="0"/>
                        <a:t>Magister</a:t>
                      </a:r>
                      <a:endParaRPr lang="en-US" sz="1800" b="1" dirty="0"/>
                    </a:p>
                  </a:txBody>
                  <a:tcPr marT="45724" marB="45724">
                    <a:solidFill>
                      <a:srgbClr val="FFFF00"/>
                    </a:solidFill>
                  </a:tcPr>
                </a:tc>
                <a:tc>
                  <a:txBody>
                    <a:bodyPr/>
                    <a:lstStyle/>
                    <a:p>
                      <a:pPr algn="ctr"/>
                      <a:r>
                        <a:rPr lang="en-US" sz="1800" dirty="0" smtClean="0"/>
                        <a:t>M</a:t>
                      </a:r>
                      <a:endParaRPr lang="en-US" sz="1800" dirty="0"/>
                    </a:p>
                  </a:txBody>
                  <a:tcPr marT="45724" marB="45724">
                    <a:solidFill>
                      <a:schemeClr val="bg1"/>
                    </a:solidFill>
                  </a:tcPr>
                </a:tc>
                <a:tc>
                  <a:txBody>
                    <a:bodyPr/>
                    <a:lstStyle/>
                    <a:p>
                      <a:pPr algn="ctr"/>
                      <a:r>
                        <a:rPr lang="en-US" sz="1800" dirty="0" smtClean="0"/>
                        <a:t>M</a:t>
                      </a:r>
                      <a:endParaRPr lang="en-US" sz="1800" dirty="0"/>
                    </a:p>
                  </a:txBody>
                  <a:tcPr marT="45724" marB="45724">
                    <a:solidFill>
                      <a:srgbClr val="FFFF00"/>
                    </a:solidFill>
                  </a:tcPr>
                </a:tc>
                <a:tc>
                  <a:txBody>
                    <a:bodyPr/>
                    <a:lstStyle/>
                    <a:p>
                      <a:pPr algn="ctr"/>
                      <a:r>
                        <a:rPr lang="en-US" sz="1800" dirty="0" smtClean="0"/>
                        <a:t>B</a:t>
                      </a:r>
                      <a:endParaRPr lang="en-US" sz="1800" dirty="0"/>
                    </a:p>
                  </a:txBody>
                  <a:tcPr marT="45724" marB="45724">
                    <a:solidFill>
                      <a:srgbClr val="FFFF00"/>
                    </a:solidFill>
                  </a:tcPr>
                </a:tc>
              </a:tr>
              <a:tr h="365793">
                <a:tc vMerge="1">
                  <a:txBody>
                    <a:bodyPr/>
                    <a:lstStyle/>
                    <a:p>
                      <a:endParaRPr lang="en-US" dirty="0"/>
                    </a:p>
                  </a:txBody>
                  <a:tcPr/>
                </a:tc>
                <a:tc vMerge="1">
                  <a:txBody>
                    <a:bodyPr/>
                    <a:lstStyle/>
                    <a:p>
                      <a:endParaRPr lang="en-US" dirty="0"/>
                    </a:p>
                  </a:txBody>
                  <a:tcPr/>
                </a:tc>
                <a:tc>
                  <a:txBody>
                    <a:bodyPr/>
                    <a:lstStyle/>
                    <a:p>
                      <a:pPr algn="ctr"/>
                      <a:r>
                        <a:rPr lang="en-US" sz="1800" dirty="0" err="1" smtClean="0"/>
                        <a:t>Doktor</a:t>
                      </a:r>
                      <a:endParaRPr lang="en-US" sz="1800" dirty="0"/>
                    </a:p>
                  </a:txBody>
                  <a:tcPr marT="45724" marB="45724"/>
                </a:tc>
                <a:tc>
                  <a:txBody>
                    <a:bodyPr/>
                    <a:lstStyle/>
                    <a:p>
                      <a:pPr algn="ctr"/>
                      <a:r>
                        <a:rPr lang="en-US" sz="1800" dirty="0" smtClean="0"/>
                        <a:t>M</a:t>
                      </a:r>
                      <a:endParaRPr lang="en-US" sz="1800" dirty="0"/>
                    </a:p>
                  </a:txBody>
                  <a:tcPr marT="45724" marB="45724"/>
                </a:tc>
                <a:tc>
                  <a:txBody>
                    <a:bodyPr/>
                    <a:lstStyle/>
                    <a:p>
                      <a:pPr algn="ctr"/>
                      <a:r>
                        <a:rPr lang="en-US" sz="1800" dirty="0" smtClean="0"/>
                        <a:t>M</a:t>
                      </a:r>
                      <a:endParaRPr lang="en-US" sz="1800" dirty="0"/>
                    </a:p>
                  </a:txBody>
                  <a:tcPr marT="45724" marB="45724"/>
                </a:tc>
                <a:tc>
                  <a:txBody>
                    <a:bodyPr/>
                    <a:lstStyle/>
                    <a:p>
                      <a:pPr algn="ctr"/>
                      <a:r>
                        <a:rPr lang="en-US" sz="1800" dirty="0" smtClean="0"/>
                        <a:t>M</a:t>
                      </a:r>
                      <a:endParaRPr lang="en-US" sz="1800" dirty="0"/>
                    </a:p>
                  </a:txBody>
                  <a:tcPr marT="45724" marB="45724"/>
                </a:tc>
              </a:tr>
              <a:tr h="365793">
                <a:tc>
                  <a:txBody>
                    <a:bodyPr/>
                    <a:lstStyle/>
                    <a:p>
                      <a:r>
                        <a:rPr lang="en-US" sz="1800" dirty="0" smtClean="0"/>
                        <a:t>4</a:t>
                      </a:r>
                      <a:endParaRPr lang="en-US" sz="1800" dirty="0"/>
                    </a:p>
                  </a:txBody>
                  <a:tcPr marT="45724" marB="45724"/>
                </a:tc>
                <a:tc>
                  <a:txBody>
                    <a:bodyPr/>
                    <a:lstStyle/>
                    <a:p>
                      <a:r>
                        <a:rPr lang="en-US" sz="1800" dirty="0" err="1" smtClean="0"/>
                        <a:t>Profesor</a:t>
                      </a:r>
                      <a:endParaRPr lang="en-US" sz="1800" dirty="0"/>
                    </a:p>
                  </a:txBody>
                  <a:tcPr marT="45724" marB="45724"/>
                </a:tc>
                <a:tc>
                  <a:txBody>
                    <a:bodyPr/>
                    <a:lstStyle/>
                    <a:p>
                      <a:pPr algn="ctr"/>
                      <a:r>
                        <a:rPr lang="en-US" sz="1800" dirty="0" err="1" smtClean="0"/>
                        <a:t>Doktor</a:t>
                      </a:r>
                      <a:endParaRPr lang="en-US" sz="1800" dirty="0"/>
                    </a:p>
                  </a:txBody>
                  <a:tcPr marT="45724" marB="45724"/>
                </a:tc>
                <a:tc>
                  <a:txBody>
                    <a:bodyPr/>
                    <a:lstStyle/>
                    <a:p>
                      <a:pPr algn="ctr"/>
                      <a:r>
                        <a:rPr lang="en-US" sz="1800" dirty="0" smtClean="0"/>
                        <a:t>M</a:t>
                      </a:r>
                      <a:endParaRPr lang="en-US" sz="1800" dirty="0"/>
                    </a:p>
                  </a:txBody>
                  <a:tcPr marT="45724" marB="45724"/>
                </a:tc>
                <a:tc>
                  <a:txBody>
                    <a:bodyPr/>
                    <a:lstStyle/>
                    <a:p>
                      <a:pPr algn="ctr"/>
                      <a:r>
                        <a:rPr lang="en-US" sz="1800" dirty="0" smtClean="0"/>
                        <a:t>M</a:t>
                      </a:r>
                      <a:endParaRPr lang="en-US" sz="1800" dirty="0"/>
                    </a:p>
                  </a:txBody>
                  <a:tcPr marT="45724" marB="45724"/>
                </a:tc>
                <a:tc>
                  <a:txBody>
                    <a:bodyPr/>
                    <a:lstStyle/>
                    <a:p>
                      <a:pPr algn="ctr"/>
                      <a:r>
                        <a:rPr lang="en-US" sz="1800" dirty="0" smtClean="0"/>
                        <a:t>M</a:t>
                      </a:r>
                      <a:endParaRPr lang="en-US" sz="1800" dirty="0"/>
                    </a:p>
                  </a:txBody>
                  <a:tcPr marT="45724" marB="45724"/>
                </a:tc>
              </a:tr>
            </a:tbl>
          </a:graphicData>
        </a:graphic>
      </p:graphicFrame>
      <p:sp>
        <p:nvSpPr>
          <p:cNvPr id="69700" name="Title 1"/>
          <p:cNvSpPr txBox="1">
            <a:spLocks/>
          </p:cNvSpPr>
          <p:nvPr/>
        </p:nvSpPr>
        <p:spPr bwMode="auto">
          <a:xfrm>
            <a:off x="76200" y="650875"/>
            <a:ext cx="9097963" cy="654050"/>
          </a:xfrm>
          <a:prstGeom prst="rect">
            <a:avLst/>
          </a:prstGeom>
          <a:noFill/>
          <a:ln w="9525">
            <a:noFill/>
            <a:miter lim="800000"/>
            <a:headEnd/>
            <a:tailEnd/>
          </a:ln>
        </p:spPr>
        <p:txBody>
          <a:bodyPr anchor="ctr"/>
          <a:lstStyle/>
          <a:p>
            <a:pPr algn="ctr" eaLnBrk="1" hangingPunct="1"/>
            <a:r>
              <a:rPr lang="en-US" altLang="en-US" sz="2100" b="1">
                <a:solidFill>
                  <a:srgbClr val="7030A0"/>
                </a:solidFill>
              </a:rPr>
              <a:t>LAMPIRAN V. </a:t>
            </a:r>
            <a:r>
              <a:rPr lang="id-ID" altLang="en-US" sz="2100" b="1">
                <a:solidFill>
                  <a:srgbClr val="7030A0"/>
                </a:solidFill>
              </a:rPr>
              <a:t>TUGAS, WEWENANG DAN TANGGUNG JAWAB</a:t>
            </a:r>
            <a:r>
              <a:rPr lang="en-US" altLang="en-US" sz="2100" b="1">
                <a:solidFill>
                  <a:srgbClr val="7030A0"/>
                </a:solidFill>
              </a:rPr>
              <a:t> MENGAJAR P</a:t>
            </a:r>
            <a:r>
              <a:rPr lang="id-ID" altLang="en-US" sz="2100" b="1">
                <a:solidFill>
                  <a:srgbClr val="7030A0"/>
                </a:solidFill>
              </a:rPr>
              <a:t>ROGRAM </a:t>
            </a:r>
            <a:r>
              <a:rPr lang="en-US" altLang="en-US" sz="2100" b="1">
                <a:solidFill>
                  <a:srgbClr val="7030A0"/>
                </a:solidFill>
              </a:rPr>
              <a:t>S</a:t>
            </a:r>
            <a:r>
              <a:rPr lang="id-ID" altLang="en-US" sz="2100" b="1">
                <a:solidFill>
                  <a:srgbClr val="7030A0"/>
                </a:solidFill>
              </a:rPr>
              <a:t>TUDI</a:t>
            </a:r>
            <a:endParaRPr lang="en-US" altLang="en-US" sz="2100" b="1">
              <a:solidFill>
                <a:srgbClr val="7030A0"/>
              </a:solidFill>
            </a:endParaRPr>
          </a:p>
        </p:txBody>
      </p:sp>
    </p:spTree>
  </p:cSld>
  <p:clrMapOvr>
    <a:masterClrMapping/>
  </p:clrMapOvr>
  <p:transition spd="slow">
    <p:cove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28596" y="1822428"/>
          <a:ext cx="8507442" cy="4491637"/>
        </p:xfrm>
        <a:graphic>
          <a:graphicData uri="http://schemas.openxmlformats.org/drawingml/2006/table">
            <a:tbl>
              <a:tblPr firstRow="1" firstCol="1" bandRow="1">
                <a:tableStyleId>{5C22544A-7EE6-4342-B048-85BDC9FD1C3A}</a:tableStyleId>
              </a:tblPr>
              <a:tblGrid>
                <a:gridCol w="685220"/>
                <a:gridCol w="2183775"/>
                <a:gridCol w="1506051"/>
                <a:gridCol w="1430749"/>
                <a:gridCol w="248887"/>
                <a:gridCol w="1106560"/>
                <a:gridCol w="417422"/>
                <a:gridCol w="324529"/>
                <a:gridCol w="425398"/>
                <a:gridCol w="178851"/>
              </a:tblGrid>
              <a:tr h="337423">
                <a:tc rowSpan="2">
                  <a:txBody>
                    <a:bodyPr/>
                    <a:lstStyle/>
                    <a:p>
                      <a:pPr marL="0" marR="0" algn="ctr">
                        <a:lnSpc>
                          <a:spcPct val="100000"/>
                        </a:lnSpc>
                        <a:spcBef>
                          <a:spcPts val="0"/>
                        </a:spcBef>
                        <a:spcAft>
                          <a:spcPts val="0"/>
                        </a:spcAft>
                      </a:pPr>
                      <a:r>
                        <a:rPr lang="id-ID" sz="1800" b="1" dirty="0">
                          <a:solidFill>
                            <a:schemeClr val="bg1"/>
                          </a:solidFill>
                          <a:effectLst/>
                          <a:latin typeface="+mj-lt"/>
                          <a:ea typeface="Arial Unicode MS" panose="020B0604020202020204" pitchFamily="34" charset="-128"/>
                          <a:cs typeface="Arial Unicode MS" panose="020B0604020202020204" pitchFamily="34" charset="-128"/>
                        </a:rPr>
                        <a:t>NO</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rowSpan="2">
                  <a:txBody>
                    <a:bodyPr/>
                    <a:lstStyle/>
                    <a:p>
                      <a:pPr marL="0" marR="0" algn="ctr">
                        <a:lnSpc>
                          <a:spcPct val="100000"/>
                        </a:lnSpc>
                        <a:spcBef>
                          <a:spcPts val="0"/>
                        </a:spcBef>
                        <a:spcAft>
                          <a:spcPts val="0"/>
                        </a:spcAft>
                      </a:pPr>
                      <a:r>
                        <a:rPr lang="id-ID" sz="1800" b="1" dirty="0">
                          <a:solidFill>
                            <a:schemeClr val="bg1"/>
                          </a:solidFill>
                          <a:effectLst/>
                          <a:latin typeface="+mj-lt"/>
                          <a:ea typeface="Arial Unicode MS" panose="020B0604020202020204" pitchFamily="34" charset="-128"/>
                          <a:cs typeface="Arial Unicode MS" panose="020B0604020202020204" pitchFamily="34" charset="-128"/>
                        </a:rPr>
                        <a:t>JABATAN </a:t>
                      </a:r>
                      <a:r>
                        <a:rPr lang="id-ID" sz="1800" b="1" dirty="0" smtClean="0">
                          <a:solidFill>
                            <a:schemeClr val="bg1"/>
                          </a:solidFill>
                          <a:effectLst/>
                          <a:latin typeface="+mj-lt"/>
                          <a:ea typeface="Arial Unicode MS" panose="020B0604020202020204" pitchFamily="34" charset="-128"/>
                          <a:cs typeface="Arial Unicode MS" panose="020B0604020202020204" pitchFamily="34" charset="-128"/>
                        </a:rPr>
                        <a:t>KADEMIK </a:t>
                      </a:r>
                      <a:r>
                        <a:rPr lang="id-ID" sz="1800" b="1" dirty="0">
                          <a:solidFill>
                            <a:schemeClr val="bg1"/>
                          </a:solidFill>
                          <a:effectLst/>
                          <a:latin typeface="+mj-lt"/>
                          <a:ea typeface="Arial Unicode MS" panose="020B0604020202020204" pitchFamily="34" charset="-128"/>
                          <a:cs typeface="Arial Unicode MS" panose="020B0604020202020204" pitchFamily="34" charset="-128"/>
                        </a:rPr>
                        <a:t>DOSEN</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rowSpan="2">
                  <a:txBody>
                    <a:bodyPr/>
                    <a:lstStyle/>
                    <a:p>
                      <a:pPr marL="0" marR="0" algn="ctr">
                        <a:lnSpc>
                          <a:spcPct val="100000"/>
                        </a:lnSpc>
                        <a:spcBef>
                          <a:spcPts val="0"/>
                        </a:spcBef>
                        <a:spcAft>
                          <a:spcPts val="0"/>
                        </a:spcAft>
                      </a:pPr>
                      <a:r>
                        <a:rPr lang="id-ID" sz="1800" b="1" dirty="0">
                          <a:solidFill>
                            <a:schemeClr val="bg1"/>
                          </a:solidFill>
                          <a:effectLst/>
                          <a:latin typeface="+mj-lt"/>
                          <a:ea typeface="Arial Unicode MS" panose="020B0604020202020204" pitchFamily="34" charset="-128"/>
                          <a:cs typeface="Arial Unicode MS" panose="020B0604020202020204" pitchFamily="34" charset="-128"/>
                        </a:rPr>
                        <a:t>KUALIFIKASI PENDIDIKAN</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gridSpan="7">
                  <a:txBody>
                    <a:bodyPr/>
                    <a:lstStyle/>
                    <a:p>
                      <a:pPr marL="0" marR="0" algn="ctr">
                        <a:lnSpc>
                          <a:spcPct val="100000"/>
                        </a:lnSpc>
                        <a:spcBef>
                          <a:spcPts val="0"/>
                        </a:spcBef>
                        <a:spcAft>
                          <a:spcPts val="0"/>
                        </a:spcAft>
                      </a:pPr>
                      <a:r>
                        <a:rPr lang="id-ID" sz="1800" b="1" dirty="0" smtClean="0">
                          <a:solidFill>
                            <a:schemeClr val="bg1"/>
                          </a:solidFill>
                          <a:effectLst/>
                          <a:latin typeface="+mj-lt"/>
                          <a:ea typeface="Arial Unicode MS" panose="020B0604020202020204" pitchFamily="34" charset="-128"/>
                          <a:cs typeface="Arial Unicode MS" panose="020B0604020202020204" pitchFamily="34" charset="-128"/>
                        </a:rPr>
                        <a:t>PROGRAM STUDI</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hMerge="1">
                  <a:txBody>
                    <a:bodyPr/>
                    <a:lstStyle/>
                    <a:p>
                      <a:endParaRPr lang="en-US"/>
                    </a:p>
                  </a:txBody>
                  <a:tcPr/>
                </a:tc>
                <a:tc hMerge="1">
                  <a:txBody>
                    <a:bodyPr/>
                    <a:lstStyle/>
                    <a:p>
                      <a:pPr marL="0" marR="0" algn="ctr">
                        <a:lnSpc>
                          <a:spcPct val="100000"/>
                        </a:lnSpc>
                        <a:spcBef>
                          <a:spcPts val="0"/>
                        </a:spcBef>
                        <a:spcAft>
                          <a:spcPts val="0"/>
                        </a:spcAft>
                      </a:pPr>
                      <a:endParaRPr lang="en-US" sz="1600" b="1">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7484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800" b="1" dirty="0" smtClean="0">
                          <a:solidFill>
                            <a:schemeClr val="bg1"/>
                          </a:solidFill>
                          <a:latin typeface="+mj-lt"/>
                        </a:rPr>
                        <a:t>Diploma/</a:t>
                      </a:r>
                      <a:endParaRPr lang="id-ID" sz="1800" b="1" dirty="0" smtClean="0">
                        <a:solidFill>
                          <a:schemeClr val="bg1"/>
                        </a:solidFill>
                        <a:latin typeface="+mj-lt"/>
                      </a:endParaRPr>
                    </a:p>
                    <a:p>
                      <a:pPr algn="ctr"/>
                      <a:r>
                        <a:rPr lang="en-US" sz="1800" b="1" dirty="0" err="1" smtClean="0">
                          <a:solidFill>
                            <a:schemeClr val="bg1"/>
                          </a:solidFill>
                          <a:latin typeface="+mj-lt"/>
                        </a:rPr>
                        <a:t>Sarjana</a:t>
                      </a:r>
                      <a:endParaRPr lang="en-US" sz="1800" b="1" dirty="0" smtClean="0">
                        <a:solidFill>
                          <a:schemeClr val="bg1"/>
                        </a:solidFill>
                        <a:latin typeface="+mj-lt"/>
                      </a:endParaRPr>
                    </a:p>
                  </a:txBody>
                  <a:tcPr marL="51435" marR="51435" marT="0" marB="0" anchor="ctr">
                    <a:solidFill>
                      <a:srgbClr val="002060"/>
                    </a:solidFill>
                  </a:tcPr>
                </a:tc>
                <a:tc gridSpan="2">
                  <a:txBody>
                    <a:bodyPr/>
                    <a:lstStyle/>
                    <a:p>
                      <a:pPr marL="0" marR="0" algn="ctr">
                        <a:lnSpc>
                          <a:spcPct val="100000"/>
                        </a:lnSpc>
                        <a:spcBef>
                          <a:spcPts val="0"/>
                        </a:spcBef>
                        <a:spcAft>
                          <a:spcPts val="0"/>
                        </a:spcAft>
                      </a:pPr>
                      <a:r>
                        <a:rPr lang="id-ID" sz="1800" b="1" dirty="0" smtClean="0">
                          <a:solidFill>
                            <a:schemeClr val="bg1"/>
                          </a:solidFill>
                          <a:effectLst/>
                          <a:latin typeface="+mj-lt"/>
                          <a:ea typeface="Arial Unicode MS" panose="020B0604020202020204" pitchFamily="34" charset="-128"/>
                          <a:cs typeface="Arial Unicode MS" panose="020B0604020202020204" pitchFamily="34" charset="-128"/>
                        </a:rPr>
                        <a:t>Magister</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hMerge="1">
                  <a:txBody>
                    <a:bodyPr/>
                    <a:lstStyle/>
                    <a:p>
                      <a:pPr marL="0" marR="0" algn="ctr">
                        <a:lnSpc>
                          <a:spcPct val="100000"/>
                        </a:lnSpc>
                        <a:spcBef>
                          <a:spcPts val="0"/>
                        </a:spcBef>
                        <a:spcAft>
                          <a:spcPts val="0"/>
                        </a:spcAft>
                      </a:pPr>
                      <a:endParaRPr lang="en-US" sz="1600" b="1" dirty="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1" dirty="0" smtClean="0">
                          <a:solidFill>
                            <a:schemeClr val="bg1"/>
                          </a:solidFill>
                          <a:effectLst/>
                          <a:latin typeface="+mj-lt"/>
                          <a:ea typeface="Arial Unicode MS" panose="020B0604020202020204" pitchFamily="34" charset="-128"/>
                          <a:cs typeface="Arial Unicode MS" panose="020B0604020202020204" pitchFamily="34" charset="-128"/>
                        </a:rPr>
                        <a:t>Doktor</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r>
              <a:tr h="337423">
                <a:tc rowSpan="2">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1</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rowSpan="2">
                  <a:txBody>
                    <a:bodyPr/>
                    <a:lstStyle/>
                    <a:p>
                      <a:pPr marL="0" marR="0">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Asisten Ahli</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effectLst/>
                          <a:latin typeface="+mj-lt"/>
                          <a:ea typeface="Arial Unicode MS" panose="020B0604020202020204" pitchFamily="34" charset="-128"/>
                          <a:cs typeface="Arial Unicode MS" panose="020B0604020202020204" pitchFamily="34" charset="-128"/>
                        </a:rPr>
                        <a:t>Magister</a:t>
                      </a:r>
                      <a:endParaRPr lang="en-US" sz="1800" b="0">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effectLst/>
                          <a:latin typeface="+mj-lt"/>
                          <a:ea typeface="Arial Unicode MS" panose="020B0604020202020204" pitchFamily="34" charset="-128"/>
                          <a:cs typeface="Arial Unicode MS" panose="020B0604020202020204" pitchFamily="34" charset="-128"/>
                        </a:rPr>
                        <a:t>M</a:t>
                      </a:r>
                      <a:endParaRPr lang="en-US" sz="1800" b="0">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gridSpan="2">
                  <a:txBody>
                    <a:bodyPr/>
                    <a:lstStyle/>
                    <a:p>
                      <a:pPr marL="0" marR="0" algn="ctr">
                        <a:lnSpc>
                          <a:spcPct val="100000"/>
                        </a:lnSpc>
                        <a:spcBef>
                          <a:spcPts val="0"/>
                        </a:spcBef>
                        <a:spcAft>
                          <a:spcPts val="0"/>
                        </a:spcAft>
                      </a:pPr>
                      <a:r>
                        <a:rPr lang="id-ID" sz="1800" b="0">
                          <a:effectLst/>
                          <a:latin typeface="+mj-lt"/>
                          <a:ea typeface="Arial Unicode MS" panose="020B0604020202020204" pitchFamily="34" charset="-128"/>
                          <a:cs typeface="Arial Unicode MS" panose="020B0604020202020204" pitchFamily="34" charset="-128"/>
                        </a:rPr>
                        <a:t>-</a:t>
                      </a:r>
                      <a:endParaRPr lang="en-US" sz="1800" b="0">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dirty="0">
                          <a:effectLst/>
                          <a:latin typeface="+mj-lt"/>
                          <a:ea typeface="Arial Unicode MS" panose="020B0604020202020204" pitchFamily="34" charset="-128"/>
                          <a:cs typeface="Arial Unicode MS" panose="020B0604020202020204" pitchFamily="34" charset="-128"/>
                        </a:rPr>
                        <a:t>-</a:t>
                      </a:r>
                      <a:endParaRPr lang="en-US" sz="1800" b="0" dirty="0">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37423">
                <a:tc vMerge="1">
                  <a:txBody>
                    <a:bodyPr/>
                    <a:lstStyle/>
                    <a:p>
                      <a:endParaRPr lang="en-US"/>
                    </a:p>
                  </a:txBody>
                  <a:tcPr/>
                </a:tc>
                <a:tc vMerge="1">
                  <a:txBody>
                    <a:bodyPr/>
                    <a:lstStyle/>
                    <a:p>
                      <a:endParaRPr lang="en-US"/>
                    </a:p>
                  </a:txBody>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Doktor</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B</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en-US" sz="1800" b="0" dirty="0" smtClean="0">
                          <a:solidFill>
                            <a:schemeClr val="tx1"/>
                          </a:solidFill>
                          <a:effectLst/>
                          <a:latin typeface="+mj-lt"/>
                          <a:ea typeface="Arial Unicode MS" panose="020B0604020202020204" pitchFamily="34" charset="-128"/>
                          <a:cs typeface="Arial Unicode MS" panose="020B0604020202020204" pitchFamily="34" charset="-128"/>
                        </a:rPr>
                        <a:t>B</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r>
              <a:tr h="337423">
                <a:tc row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2</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rowSpan="2">
                  <a:txBody>
                    <a:bodyPr/>
                    <a:lstStyle/>
                    <a:p>
                      <a:pPr marL="0" marR="0">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Lektor</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Magister</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b="0" dirty="0" smtClean="0">
                          <a:solidFill>
                            <a:schemeClr val="tx1"/>
                          </a:solidFill>
                          <a:effectLst/>
                          <a:latin typeface="+mj-lt"/>
                          <a:ea typeface="Arial Unicode MS" panose="020B0604020202020204" pitchFamily="34" charset="-128"/>
                          <a:cs typeface="Arial Unicode MS" panose="020B0604020202020204" pitchFamily="34" charset="-128"/>
                        </a:rPr>
                        <a:t>-</a:t>
                      </a:r>
                      <a:endParaRPr lang="en-US" sz="1800" b="0" dirty="0" smtClean="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37423">
                <a:tc vMerge="1">
                  <a:txBody>
                    <a:bodyPr/>
                    <a:lstStyle/>
                    <a:p>
                      <a:endParaRPr lang="en-US"/>
                    </a:p>
                  </a:txBody>
                  <a:tcPr/>
                </a:tc>
                <a:tc vMerge="1">
                  <a:txBody>
                    <a:bodyPr/>
                    <a:lstStyle/>
                    <a:p>
                      <a:endParaRPr lang="en-US"/>
                    </a:p>
                  </a:txBody>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Doktor</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B</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r>
              <a:tr h="337423">
                <a:tc row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3</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rowSpan="2">
                  <a:txBody>
                    <a:bodyPr/>
                    <a:lstStyle/>
                    <a:p>
                      <a:pPr marL="0" marR="0">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Lektor Kepala</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Magister</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b="0" dirty="0" smtClean="0">
                          <a:solidFill>
                            <a:schemeClr val="tx1"/>
                          </a:solidFill>
                          <a:effectLst/>
                          <a:latin typeface="+mj-lt"/>
                          <a:ea typeface="Arial Unicode MS" panose="020B0604020202020204" pitchFamily="34" charset="-128"/>
                          <a:cs typeface="Arial Unicode MS" panose="020B0604020202020204" pitchFamily="34" charset="-128"/>
                        </a:rPr>
                        <a:t>-</a:t>
                      </a:r>
                      <a:endParaRPr lang="en-US" sz="1800" b="0" dirty="0" smtClean="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strike="sngStrike" dirty="0">
                          <a:solidFill>
                            <a:schemeClr val="tx1"/>
                          </a:solidFill>
                          <a:effectLst/>
                          <a:latin typeface="+mj-lt"/>
                          <a:ea typeface="Arial Unicode MS" panose="020B0604020202020204" pitchFamily="34" charset="-128"/>
                          <a:cs typeface="Arial Unicode MS" panose="020B0604020202020204" pitchFamily="34" charset="-128"/>
                        </a:rPr>
                        <a:t>-</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57550">
                <a:tc vMerge="1">
                  <a:txBody>
                    <a:bodyPr/>
                    <a:lstStyle/>
                    <a:p>
                      <a:endParaRPr lang="en-US"/>
                    </a:p>
                  </a:txBody>
                  <a:tcPr/>
                </a:tc>
                <a:tc vMerge="1">
                  <a:txBody>
                    <a:bodyPr/>
                    <a:lstStyle/>
                    <a:p>
                      <a:endParaRPr lang="en-US"/>
                    </a:p>
                  </a:txBody>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Doktor</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dirty="0" smtClean="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r>
              <a:tr h="337423">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4</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Profesor</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Doktor</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grid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en-US" sz="1800" b="0" dirty="0" smtClean="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37423">
                <a:tc>
                  <a:txBody>
                    <a:bodyPr/>
                    <a:lstStyle/>
                    <a:p>
                      <a:pPr marL="0" marR="0" algn="r">
                        <a:lnSpc>
                          <a:spcPct val="100000"/>
                        </a:lnSpc>
                        <a:spcBef>
                          <a:spcPts val="0"/>
                        </a:spcBef>
                        <a:spcAft>
                          <a:spcPts val="0"/>
                        </a:spcAft>
                      </a:pP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9">
                  <a:txBody>
                    <a:bodyPr/>
                    <a:lstStyle/>
                    <a:p>
                      <a:pPr marL="0" marR="0" algn="just">
                        <a:lnSpc>
                          <a:spcPct val="100000"/>
                        </a:lnSpc>
                        <a:spcBef>
                          <a:spcPts val="0"/>
                        </a:spcBef>
                        <a:spcAft>
                          <a:spcPts val="0"/>
                        </a:spcAft>
                      </a:pP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7423">
                <a:tc>
                  <a:txBody>
                    <a:bodyPr/>
                    <a:lstStyle/>
                    <a:p>
                      <a:pPr marL="0" marR="0" algn="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  M =</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4">
                  <a:txBody>
                    <a:bodyPr/>
                    <a:lstStyle/>
                    <a:p>
                      <a:pPr marL="0" marR="0" algn="just">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Melaksanakan</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nSpc>
                          <a:spcPct val="100000"/>
                        </a:lnSpc>
                        <a:spcAft>
                          <a:spcPts val="0"/>
                        </a:spcAft>
                      </a:pP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c hMerge="1">
                  <a:txBody>
                    <a:bodyPr/>
                    <a:lstStyle/>
                    <a:p>
                      <a:endParaRPr lang="en-US"/>
                    </a:p>
                  </a:txBody>
                  <a:tcPr/>
                </a:tc>
                <a:tc>
                  <a:txBody>
                    <a:bodyPr/>
                    <a:lstStyle/>
                    <a:p>
                      <a:pPr>
                        <a:lnSpc>
                          <a:spcPct val="100000"/>
                        </a:lnSpc>
                        <a:spcAft>
                          <a:spcPts val="0"/>
                        </a:spcAft>
                      </a:pP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c>
                  <a:txBody>
                    <a:bodyPr/>
                    <a:lstStyle/>
                    <a:p>
                      <a:pPr>
                        <a:lnSpc>
                          <a:spcPct val="100000"/>
                        </a:lnSpc>
                        <a:spcAft>
                          <a:spcPts val="0"/>
                        </a:spcAft>
                      </a:pP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a:txBody>
                    <a:bodyPr/>
                    <a:lstStyle/>
                    <a:p>
                      <a:pPr>
                        <a:lnSpc>
                          <a:spcPct val="100000"/>
                        </a:lnSpc>
                        <a:spcAft>
                          <a:spcPts val="0"/>
                        </a:spcAft>
                      </a:pP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r>
              <a:tr h="337423">
                <a:tc>
                  <a:txBody>
                    <a:bodyPr/>
                    <a:lstStyle/>
                    <a:p>
                      <a:pPr marL="0" marR="0" algn="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B =</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4">
                  <a:txBody>
                    <a:bodyPr/>
                    <a:lstStyle/>
                    <a:p>
                      <a:pPr marL="0" marR="0">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Membantu</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nSpc>
                          <a:spcPct val="100000"/>
                        </a:lnSpc>
                        <a:spcAft>
                          <a:spcPts val="0"/>
                        </a:spcAft>
                      </a:pP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c hMerge="1">
                  <a:txBody>
                    <a:bodyPr/>
                    <a:lstStyle/>
                    <a:p>
                      <a:endParaRPr lang="en-US"/>
                    </a:p>
                  </a:txBody>
                  <a:tcPr/>
                </a:tc>
                <a:tc>
                  <a:txBody>
                    <a:bodyPr/>
                    <a:lstStyle/>
                    <a:p>
                      <a:pPr>
                        <a:lnSpc>
                          <a:spcPct val="100000"/>
                        </a:lnSpc>
                        <a:spcAft>
                          <a:spcPts val="0"/>
                        </a:spcAft>
                      </a:pP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c>
                  <a:txBody>
                    <a:bodyPr/>
                    <a:lstStyle/>
                    <a:p>
                      <a:pPr>
                        <a:lnSpc>
                          <a:spcPct val="100000"/>
                        </a:lnSpc>
                        <a:spcAft>
                          <a:spcPts val="0"/>
                        </a:spcAft>
                      </a:pP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c>
                  <a:txBody>
                    <a:bodyPr/>
                    <a:lstStyle/>
                    <a:p>
                      <a:pPr>
                        <a:lnSpc>
                          <a:spcPct val="100000"/>
                        </a:lnSpc>
                        <a:spcAft>
                          <a:spcPts val="0"/>
                        </a:spcAft>
                      </a:pP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r>
            </a:tbl>
          </a:graphicData>
        </a:graphic>
      </p:graphicFrame>
      <p:sp>
        <p:nvSpPr>
          <p:cNvPr id="70659" name="Title 1"/>
          <p:cNvSpPr>
            <a:spLocks noGrp="1"/>
          </p:cNvSpPr>
          <p:nvPr>
            <p:ph type="title"/>
          </p:nvPr>
        </p:nvSpPr>
        <p:spPr>
          <a:xfrm>
            <a:off x="428625" y="368300"/>
            <a:ext cx="8229600" cy="1066800"/>
          </a:xfrm>
        </p:spPr>
        <p:txBody>
          <a:bodyPr/>
          <a:lstStyle/>
          <a:p>
            <a:pPr eaLnBrk="1" hangingPunct="1"/>
            <a:r>
              <a:rPr lang="id-ID" altLang="en-US" sz="2400" b="1" smtClean="0">
                <a:solidFill>
                  <a:srgbClr val="191919"/>
                </a:solidFill>
              </a:rPr>
              <a:t>PEDOMAN OPERASIONAL</a:t>
            </a:r>
            <a:br>
              <a:rPr lang="id-ID" altLang="en-US" sz="2400" b="1" smtClean="0">
                <a:solidFill>
                  <a:srgbClr val="191919"/>
                </a:solidFill>
              </a:rPr>
            </a:br>
            <a:r>
              <a:rPr lang="en-US" altLang="en-US" sz="2400" b="1" smtClean="0">
                <a:solidFill>
                  <a:srgbClr val="191919"/>
                </a:solidFill>
              </a:rPr>
              <a:t>WEWENANG DAN TANGGUNG JAWAB DOSEN DALAM MELAKSANAKAN PENGAJARAN</a:t>
            </a:r>
          </a:p>
        </p:txBody>
      </p:sp>
    </p:spTree>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Title 1"/>
          <p:cNvSpPr txBox="1">
            <a:spLocks/>
          </p:cNvSpPr>
          <p:nvPr/>
        </p:nvSpPr>
        <p:spPr bwMode="auto">
          <a:xfrm>
            <a:off x="22225" y="684213"/>
            <a:ext cx="9036050" cy="654050"/>
          </a:xfrm>
          <a:prstGeom prst="rect">
            <a:avLst/>
          </a:prstGeom>
          <a:noFill/>
          <a:ln w="9525">
            <a:noFill/>
            <a:miter lim="800000"/>
            <a:headEnd/>
            <a:tailEnd/>
          </a:ln>
        </p:spPr>
        <p:txBody>
          <a:bodyPr anchor="ctr"/>
          <a:lstStyle/>
          <a:p>
            <a:pPr algn="ctr" eaLnBrk="1" hangingPunct="1"/>
            <a:r>
              <a:rPr lang="en-US" altLang="en-US" sz="2100" b="1">
                <a:solidFill>
                  <a:srgbClr val="7030A0"/>
                </a:solidFill>
              </a:rPr>
              <a:t>LAMPIRAN VI. </a:t>
            </a:r>
            <a:r>
              <a:rPr lang="id-ID" altLang="en-US" sz="2100" b="1">
                <a:solidFill>
                  <a:srgbClr val="7030A0"/>
                </a:solidFill>
              </a:rPr>
              <a:t>TUGAS, WEWENANG DAN TANGGUNG JAWAB</a:t>
            </a:r>
            <a:r>
              <a:rPr lang="en-US" altLang="en-US" sz="2100" b="1">
                <a:solidFill>
                  <a:srgbClr val="7030A0"/>
                </a:solidFill>
              </a:rPr>
              <a:t> MEMBIMBING</a:t>
            </a:r>
          </a:p>
        </p:txBody>
      </p:sp>
      <p:sp>
        <p:nvSpPr>
          <p:cNvPr id="71683" name="TextBox 2"/>
          <p:cNvSpPr txBox="1">
            <a:spLocks noChangeArrowheads="1"/>
          </p:cNvSpPr>
          <p:nvPr/>
        </p:nvSpPr>
        <p:spPr bwMode="auto">
          <a:xfrm>
            <a:off x="428625" y="5500688"/>
            <a:ext cx="8501063" cy="1200150"/>
          </a:xfrm>
          <a:prstGeom prst="rect">
            <a:avLst/>
          </a:prstGeom>
          <a:noFill/>
          <a:ln w="9525">
            <a:noFill/>
            <a:miter lim="800000"/>
            <a:headEnd/>
            <a:tailEnd/>
          </a:ln>
        </p:spPr>
        <p:txBody>
          <a:bodyPr>
            <a:spAutoFit/>
          </a:bodyPr>
          <a:lstStyle/>
          <a:p>
            <a:pPr eaLnBrk="1" hangingPunct="1"/>
            <a:r>
              <a:rPr lang="en-US" altLang="en-US"/>
              <a:t>   </a:t>
            </a:r>
            <a:r>
              <a:rPr lang="id-ID" altLang="en-US"/>
              <a:t>*</a:t>
            </a:r>
            <a:r>
              <a:rPr lang="en-US" altLang="en-US"/>
              <a:t>   = </a:t>
            </a:r>
            <a:r>
              <a:rPr lang="id-ID" altLang="en-US"/>
              <a:t>Golongan III </a:t>
            </a:r>
            <a:r>
              <a:rPr lang="en-US" altLang="en-US"/>
              <a:t>d</a:t>
            </a:r>
          </a:p>
          <a:p>
            <a:pPr eaLnBrk="1" hangingPunct="1"/>
            <a:r>
              <a:rPr lang="id-ID" altLang="en-US"/>
              <a:t>** </a:t>
            </a:r>
            <a:r>
              <a:rPr lang="en-US" altLang="en-US"/>
              <a:t>   = </a:t>
            </a:r>
            <a:r>
              <a:rPr lang="id-ID" altLang="en-US"/>
              <a:t>Lektor Kepala sebagai penulis utama pada jurnal internasional bereputasi</a:t>
            </a:r>
            <a:endParaRPr lang="en-US" altLang="en-US"/>
          </a:p>
          <a:p>
            <a:pPr eaLnBrk="1" hangingPunct="1"/>
            <a:r>
              <a:rPr lang="en-US" altLang="en-US"/>
              <a:t>M     = Melaksanakan</a:t>
            </a:r>
          </a:p>
          <a:p>
            <a:pPr eaLnBrk="1" hangingPunct="1"/>
            <a:r>
              <a:rPr lang="en-US" altLang="en-US"/>
              <a:t>B      = Membantu</a:t>
            </a:r>
          </a:p>
        </p:txBody>
      </p:sp>
      <p:graphicFrame>
        <p:nvGraphicFramePr>
          <p:cNvPr id="6" name="Table 5"/>
          <p:cNvGraphicFramePr>
            <a:graphicFrameLocks noGrp="1"/>
          </p:cNvGraphicFramePr>
          <p:nvPr/>
        </p:nvGraphicFramePr>
        <p:xfrm>
          <a:off x="214313" y="2087563"/>
          <a:ext cx="8715436" cy="3239336"/>
        </p:xfrm>
        <a:graphic>
          <a:graphicData uri="http://schemas.openxmlformats.org/drawingml/2006/table">
            <a:tbl>
              <a:tblPr firstRow="1" bandRow="1">
                <a:tableStyleId>{5C22544A-7EE6-4342-B048-85BDC9FD1C3A}</a:tableStyleId>
              </a:tblPr>
              <a:tblGrid>
                <a:gridCol w="604041"/>
                <a:gridCol w="1984702"/>
                <a:gridCol w="1768975"/>
                <a:gridCol w="1768972"/>
                <a:gridCol w="1294372"/>
                <a:gridCol w="1294374"/>
              </a:tblGrid>
              <a:tr h="464776">
                <a:tc rowSpan="2">
                  <a:txBody>
                    <a:bodyPr/>
                    <a:lstStyle/>
                    <a:p>
                      <a:pPr algn="ctr"/>
                      <a:r>
                        <a:rPr lang="en-US" sz="1800" b="1" dirty="0" smtClean="0">
                          <a:solidFill>
                            <a:schemeClr val="bg1"/>
                          </a:solidFill>
                        </a:rPr>
                        <a:t>NO</a:t>
                      </a:r>
                      <a:endParaRPr lang="en-US" sz="1800" b="1" dirty="0">
                        <a:solidFill>
                          <a:schemeClr val="bg1"/>
                        </a:solidFill>
                      </a:endParaRPr>
                    </a:p>
                  </a:txBody>
                  <a:tcPr marT="45735" marB="45735" anchor="ctr">
                    <a:solidFill>
                      <a:srgbClr val="002060"/>
                    </a:solidFill>
                  </a:tcPr>
                </a:tc>
                <a:tc rowSpan="2">
                  <a:txBody>
                    <a:bodyPr/>
                    <a:lstStyle/>
                    <a:p>
                      <a:pPr algn="ctr"/>
                      <a:r>
                        <a:rPr lang="en-US" sz="1800" b="1" dirty="0" smtClean="0">
                          <a:solidFill>
                            <a:schemeClr val="bg1"/>
                          </a:solidFill>
                        </a:rPr>
                        <a:t>JABATAN AKADEMIK DOSEN</a:t>
                      </a:r>
                      <a:endParaRPr lang="en-US" sz="1800" b="1" dirty="0">
                        <a:solidFill>
                          <a:schemeClr val="bg1"/>
                        </a:solidFill>
                      </a:endParaRPr>
                    </a:p>
                  </a:txBody>
                  <a:tcPr marT="45735" marB="45735" anchor="ctr">
                    <a:solidFill>
                      <a:srgbClr val="002060"/>
                    </a:solidFill>
                  </a:tcPr>
                </a:tc>
                <a:tc rowSpan="2">
                  <a:txBody>
                    <a:bodyPr/>
                    <a:lstStyle/>
                    <a:p>
                      <a:pPr algn="ctr"/>
                      <a:r>
                        <a:rPr lang="en-US" sz="1600" b="1" dirty="0" smtClean="0">
                          <a:solidFill>
                            <a:schemeClr val="bg1"/>
                          </a:solidFill>
                        </a:rPr>
                        <a:t>KUALIFIKASI AKADEMIK</a:t>
                      </a:r>
                      <a:endParaRPr lang="en-US" sz="1600" b="1" dirty="0">
                        <a:solidFill>
                          <a:schemeClr val="bg1"/>
                        </a:solidFill>
                      </a:endParaRPr>
                    </a:p>
                  </a:txBody>
                  <a:tcPr marT="45735" marB="45735" anchor="ctr">
                    <a:solidFill>
                      <a:srgbClr val="002060"/>
                    </a:solidFill>
                  </a:tcPr>
                </a:tc>
                <a:tc gridSpan="3">
                  <a:txBody>
                    <a:bodyPr/>
                    <a:lstStyle/>
                    <a:p>
                      <a:pPr algn="ctr"/>
                      <a:r>
                        <a:rPr lang="en-US" sz="1800" b="1" dirty="0" smtClean="0">
                          <a:solidFill>
                            <a:schemeClr val="bg1"/>
                          </a:solidFill>
                        </a:rPr>
                        <a:t>BIMBINGAN TUGAS AKHIR</a:t>
                      </a:r>
                      <a:endParaRPr lang="en-US" sz="1800" b="1" dirty="0">
                        <a:solidFill>
                          <a:schemeClr val="bg1"/>
                        </a:solidFill>
                      </a:endParaRPr>
                    </a:p>
                  </a:txBody>
                  <a:tcPr marT="45735" marB="45735" anchor="ctr">
                    <a:solidFill>
                      <a:srgbClr val="002060"/>
                    </a:solidFill>
                  </a:tcPr>
                </a:tc>
                <a:tc hMerge="1">
                  <a:txBody>
                    <a:bodyPr/>
                    <a:lstStyle/>
                    <a:p>
                      <a:endParaRPr lang="en-US" dirty="0"/>
                    </a:p>
                  </a:txBody>
                  <a:tcPr/>
                </a:tc>
                <a:tc hMerge="1">
                  <a:txBody>
                    <a:bodyPr/>
                    <a:lstStyle/>
                    <a:p>
                      <a:endParaRPr lang="en-US" dirty="0"/>
                    </a:p>
                  </a:txBody>
                  <a:tcPr/>
                </a:tc>
              </a:tr>
              <a:tr h="579304">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algn="ctr"/>
                      <a:r>
                        <a:rPr lang="en-US" sz="1600" b="1" dirty="0" err="1" smtClean="0">
                          <a:solidFill>
                            <a:schemeClr val="bg1"/>
                          </a:solidFill>
                        </a:rPr>
                        <a:t>Skripsi</a:t>
                      </a:r>
                      <a:r>
                        <a:rPr lang="en-US" sz="1600" b="1" dirty="0" smtClean="0">
                          <a:solidFill>
                            <a:schemeClr val="bg1"/>
                          </a:solidFill>
                        </a:rPr>
                        <a:t>/</a:t>
                      </a:r>
                      <a:endParaRPr lang="id-ID" sz="1600" b="1" dirty="0" smtClean="0">
                        <a:solidFill>
                          <a:schemeClr val="bg1"/>
                        </a:solidFill>
                      </a:endParaRPr>
                    </a:p>
                    <a:p>
                      <a:pPr algn="ctr"/>
                      <a:r>
                        <a:rPr lang="en-US" sz="1600" b="1" dirty="0" err="1" smtClean="0">
                          <a:solidFill>
                            <a:schemeClr val="bg1"/>
                          </a:solidFill>
                        </a:rPr>
                        <a:t>Tugas</a:t>
                      </a:r>
                      <a:r>
                        <a:rPr lang="en-US" sz="1600" b="1" dirty="0" smtClean="0">
                          <a:solidFill>
                            <a:schemeClr val="bg1"/>
                          </a:solidFill>
                        </a:rPr>
                        <a:t> </a:t>
                      </a:r>
                      <a:r>
                        <a:rPr lang="en-US" sz="1600" b="1" dirty="0" err="1" smtClean="0">
                          <a:solidFill>
                            <a:schemeClr val="bg1"/>
                          </a:solidFill>
                        </a:rPr>
                        <a:t>Akhir</a:t>
                      </a:r>
                      <a:endParaRPr lang="en-US" sz="1600" b="1" dirty="0">
                        <a:solidFill>
                          <a:schemeClr val="bg1"/>
                        </a:solidFill>
                      </a:endParaRPr>
                    </a:p>
                  </a:txBody>
                  <a:tcPr marT="45735" marB="45735" anchor="ctr">
                    <a:solidFill>
                      <a:srgbClr val="002060"/>
                    </a:solidFill>
                  </a:tcPr>
                </a:tc>
                <a:tc>
                  <a:txBody>
                    <a:bodyPr/>
                    <a:lstStyle/>
                    <a:p>
                      <a:pPr algn="ctr"/>
                      <a:r>
                        <a:rPr lang="en-US" sz="1800" b="1" dirty="0" err="1" smtClean="0">
                          <a:solidFill>
                            <a:schemeClr val="bg1"/>
                          </a:solidFill>
                        </a:rPr>
                        <a:t>Tesis</a:t>
                      </a:r>
                      <a:endParaRPr lang="en-US" sz="1800" b="1" dirty="0">
                        <a:solidFill>
                          <a:schemeClr val="bg1"/>
                        </a:solidFill>
                      </a:endParaRPr>
                    </a:p>
                  </a:txBody>
                  <a:tcPr marT="45735" marB="45735" anchor="ctr">
                    <a:solidFill>
                      <a:srgbClr val="002060"/>
                    </a:solidFill>
                  </a:tcPr>
                </a:tc>
                <a:tc>
                  <a:txBody>
                    <a:bodyPr/>
                    <a:lstStyle/>
                    <a:p>
                      <a:pPr algn="ctr"/>
                      <a:r>
                        <a:rPr lang="en-US" sz="1800" b="1" dirty="0" err="1" smtClean="0">
                          <a:solidFill>
                            <a:schemeClr val="bg1"/>
                          </a:solidFill>
                        </a:rPr>
                        <a:t>Disertasi</a:t>
                      </a:r>
                      <a:endParaRPr lang="en-US" sz="1800" b="1" dirty="0">
                        <a:solidFill>
                          <a:schemeClr val="bg1"/>
                        </a:solidFill>
                      </a:endParaRPr>
                    </a:p>
                  </a:txBody>
                  <a:tcPr marT="45735" marB="45735" anchor="ctr">
                    <a:solidFill>
                      <a:srgbClr val="002060"/>
                    </a:solidFill>
                  </a:tcPr>
                </a:tc>
              </a:tr>
              <a:tr h="365876">
                <a:tc rowSpan="2">
                  <a:txBody>
                    <a:bodyPr/>
                    <a:lstStyle/>
                    <a:p>
                      <a:r>
                        <a:rPr lang="en-US" sz="1800" dirty="0" smtClean="0"/>
                        <a:t>1</a:t>
                      </a:r>
                      <a:endParaRPr lang="en-US" sz="1800" dirty="0"/>
                    </a:p>
                  </a:txBody>
                  <a:tcPr marT="45735" marB="45735"/>
                </a:tc>
                <a:tc rowSpan="2">
                  <a:txBody>
                    <a:bodyPr/>
                    <a:lstStyle/>
                    <a:p>
                      <a:r>
                        <a:rPr lang="en-US" sz="1800" dirty="0" err="1" smtClean="0"/>
                        <a:t>Asisten</a:t>
                      </a:r>
                      <a:r>
                        <a:rPr lang="en-US" sz="1800" baseline="0" dirty="0" smtClean="0"/>
                        <a:t> </a:t>
                      </a:r>
                      <a:r>
                        <a:rPr lang="en-US" sz="1800" baseline="0" dirty="0" err="1" smtClean="0"/>
                        <a:t>Ahli</a:t>
                      </a:r>
                      <a:endParaRPr lang="en-US" sz="1800" dirty="0"/>
                    </a:p>
                  </a:txBody>
                  <a:tcPr marT="45735" marB="45735"/>
                </a:tc>
                <a:tc>
                  <a:txBody>
                    <a:bodyPr/>
                    <a:lstStyle/>
                    <a:p>
                      <a:pPr algn="ctr"/>
                      <a:r>
                        <a:rPr lang="en-US" sz="1800" dirty="0" smtClean="0"/>
                        <a:t>Magister</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a:t>
                      </a:r>
                      <a:endParaRPr lang="en-US" sz="1800" dirty="0"/>
                    </a:p>
                  </a:txBody>
                  <a:tcPr marT="45735" marB="45735"/>
                </a:tc>
                <a:tc>
                  <a:txBody>
                    <a:bodyPr/>
                    <a:lstStyle/>
                    <a:p>
                      <a:pPr algn="ctr"/>
                      <a:r>
                        <a:rPr lang="en-US" sz="1800" dirty="0" smtClean="0"/>
                        <a:t>-</a:t>
                      </a:r>
                      <a:endParaRPr lang="en-US" sz="1800" dirty="0"/>
                    </a:p>
                  </a:txBody>
                  <a:tcPr marT="45735" marB="45735"/>
                </a:tc>
              </a:tr>
              <a:tr h="365876">
                <a:tc vMerge="1">
                  <a:txBody>
                    <a:bodyPr/>
                    <a:lstStyle/>
                    <a:p>
                      <a:endParaRPr lang="en-US" dirty="0"/>
                    </a:p>
                  </a:txBody>
                  <a:tcPr/>
                </a:tc>
                <a:tc vMerge="1">
                  <a:txBody>
                    <a:bodyPr/>
                    <a:lstStyle/>
                    <a:p>
                      <a:endParaRPr lang="en-US" dirty="0"/>
                    </a:p>
                  </a:txBody>
                  <a:tcPr/>
                </a:tc>
                <a:tc>
                  <a:txBody>
                    <a:bodyPr/>
                    <a:lstStyle/>
                    <a:p>
                      <a:pPr algn="ctr"/>
                      <a:r>
                        <a:rPr lang="en-US" sz="1800" dirty="0" err="1" smtClean="0"/>
                        <a:t>Doktor</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B</a:t>
                      </a:r>
                      <a:endParaRPr lang="en-US" sz="1800" dirty="0"/>
                    </a:p>
                  </a:txBody>
                  <a:tcPr marT="45735" marB="45735"/>
                </a:tc>
                <a:tc>
                  <a:txBody>
                    <a:bodyPr/>
                    <a:lstStyle/>
                    <a:p>
                      <a:pPr algn="ctr"/>
                      <a:r>
                        <a:rPr lang="en-US" sz="1800" dirty="0" smtClean="0"/>
                        <a:t>-</a:t>
                      </a:r>
                      <a:endParaRPr lang="en-US" sz="1800" dirty="0"/>
                    </a:p>
                  </a:txBody>
                  <a:tcPr marT="45735" marB="45735"/>
                </a:tc>
              </a:tr>
              <a:tr h="365876">
                <a:tc rowSpan="2">
                  <a:txBody>
                    <a:bodyPr/>
                    <a:lstStyle/>
                    <a:p>
                      <a:r>
                        <a:rPr lang="en-US" sz="1800" dirty="0" smtClean="0"/>
                        <a:t>2</a:t>
                      </a:r>
                      <a:endParaRPr lang="en-US" sz="1800" dirty="0"/>
                    </a:p>
                  </a:txBody>
                  <a:tcPr marT="45735" marB="45735"/>
                </a:tc>
                <a:tc rowSpan="2">
                  <a:txBody>
                    <a:bodyPr/>
                    <a:lstStyle/>
                    <a:p>
                      <a:r>
                        <a:rPr lang="en-US" sz="1800" dirty="0" err="1" smtClean="0"/>
                        <a:t>Lektor</a:t>
                      </a:r>
                      <a:endParaRPr lang="en-US" sz="1800" dirty="0"/>
                    </a:p>
                  </a:txBody>
                  <a:tcPr marT="45735" marB="45735"/>
                </a:tc>
                <a:tc>
                  <a:txBody>
                    <a:bodyPr/>
                    <a:lstStyle/>
                    <a:p>
                      <a:pPr algn="ctr"/>
                      <a:r>
                        <a:rPr lang="en-US" sz="1800" dirty="0" smtClean="0"/>
                        <a:t>Magister</a:t>
                      </a:r>
                      <a:endParaRPr lang="en-US" sz="1800" dirty="0"/>
                    </a:p>
                  </a:txBody>
                  <a:tcPr marT="45735" marB="45735">
                    <a:solidFill>
                      <a:srgbClr val="FFFF00"/>
                    </a:solidFill>
                  </a:tcPr>
                </a:tc>
                <a:tc>
                  <a:txBody>
                    <a:bodyPr/>
                    <a:lstStyle/>
                    <a:p>
                      <a:pPr algn="ctr"/>
                      <a:r>
                        <a:rPr lang="en-US" sz="1800" dirty="0" smtClean="0"/>
                        <a:t>M</a:t>
                      </a:r>
                      <a:endParaRPr lang="en-US" sz="1800" dirty="0"/>
                    </a:p>
                  </a:txBody>
                  <a:tcPr marT="45735" marB="45735"/>
                </a:tc>
                <a:tc>
                  <a:txBody>
                    <a:bodyPr/>
                    <a:lstStyle/>
                    <a:p>
                      <a:pPr algn="ctr"/>
                      <a:r>
                        <a:rPr lang="en-US" sz="1800" dirty="0" smtClean="0"/>
                        <a:t>B*</a:t>
                      </a:r>
                      <a:endParaRPr lang="en-US" sz="1800" dirty="0"/>
                    </a:p>
                  </a:txBody>
                  <a:tcPr marT="45735" marB="45735">
                    <a:solidFill>
                      <a:srgbClr val="FFFF00"/>
                    </a:solidFill>
                  </a:tcPr>
                </a:tc>
                <a:tc>
                  <a:txBody>
                    <a:bodyPr/>
                    <a:lstStyle/>
                    <a:p>
                      <a:pPr algn="ctr"/>
                      <a:r>
                        <a:rPr lang="en-US" sz="1800" dirty="0" smtClean="0"/>
                        <a:t>-</a:t>
                      </a:r>
                      <a:endParaRPr lang="en-US" sz="1800" dirty="0"/>
                    </a:p>
                  </a:txBody>
                  <a:tcPr marT="45735" marB="45735"/>
                </a:tc>
              </a:tr>
              <a:tr h="365876">
                <a:tc vMerge="1">
                  <a:txBody>
                    <a:bodyPr/>
                    <a:lstStyle/>
                    <a:p>
                      <a:endParaRPr lang="en-US" dirty="0"/>
                    </a:p>
                  </a:txBody>
                  <a:tcPr/>
                </a:tc>
                <a:tc vMerge="1">
                  <a:txBody>
                    <a:bodyPr/>
                    <a:lstStyle/>
                    <a:p>
                      <a:endParaRPr lang="en-US" dirty="0"/>
                    </a:p>
                  </a:txBody>
                  <a:tcPr/>
                </a:tc>
                <a:tc>
                  <a:txBody>
                    <a:bodyPr/>
                    <a:lstStyle/>
                    <a:p>
                      <a:pPr algn="ctr"/>
                      <a:r>
                        <a:rPr lang="en-US" sz="1800" dirty="0" err="1" smtClean="0"/>
                        <a:t>Doktor</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B</a:t>
                      </a:r>
                      <a:endParaRPr lang="en-US" sz="1800" dirty="0"/>
                    </a:p>
                  </a:txBody>
                  <a:tcPr marT="45735" marB="45735"/>
                </a:tc>
              </a:tr>
              <a:tr h="365876">
                <a:tc>
                  <a:txBody>
                    <a:bodyPr/>
                    <a:lstStyle/>
                    <a:p>
                      <a:r>
                        <a:rPr lang="en-US" sz="1800" dirty="0" smtClean="0"/>
                        <a:t>3</a:t>
                      </a:r>
                      <a:endParaRPr lang="en-US" sz="1800" dirty="0"/>
                    </a:p>
                  </a:txBody>
                  <a:tcPr marT="45735" marB="45735"/>
                </a:tc>
                <a:tc>
                  <a:txBody>
                    <a:bodyPr/>
                    <a:lstStyle/>
                    <a:p>
                      <a:r>
                        <a:rPr lang="en-US" sz="1800" dirty="0" err="1" smtClean="0"/>
                        <a:t>Lektor</a:t>
                      </a:r>
                      <a:r>
                        <a:rPr lang="en-US" sz="1800" dirty="0" smtClean="0"/>
                        <a:t> </a:t>
                      </a:r>
                      <a:r>
                        <a:rPr lang="en-US" sz="1800" dirty="0" err="1" smtClean="0"/>
                        <a:t>Kepala</a:t>
                      </a:r>
                      <a:endParaRPr lang="en-US" sz="1800" dirty="0"/>
                    </a:p>
                  </a:txBody>
                  <a:tcPr marT="45735" marB="45735"/>
                </a:tc>
                <a:tc>
                  <a:txBody>
                    <a:bodyPr/>
                    <a:lstStyle/>
                    <a:p>
                      <a:pPr algn="ctr"/>
                      <a:r>
                        <a:rPr lang="en-US" sz="1800" dirty="0" err="1" smtClean="0"/>
                        <a:t>Doktor</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B/M**</a:t>
                      </a:r>
                      <a:endParaRPr lang="en-US" sz="1800" dirty="0"/>
                    </a:p>
                  </a:txBody>
                  <a:tcPr marT="45735" marB="45735"/>
                </a:tc>
              </a:tr>
              <a:tr h="365876">
                <a:tc>
                  <a:txBody>
                    <a:bodyPr/>
                    <a:lstStyle/>
                    <a:p>
                      <a:r>
                        <a:rPr lang="en-US" sz="1800" dirty="0" smtClean="0"/>
                        <a:t>4</a:t>
                      </a:r>
                      <a:endParaRPr lang="en-US" sz="1800" dirty="0"/>
                    </a:p>
                  </a:txBody>
                  <a:tcPr marT="45735" marB="45735"/>
                </a:tc>
                <a:tc>
                  <a:txBody>
                    <a:bodyPr/>
                    <a:lstStyle/>
                    <a:p>
                      <a:r>
                        <a:rPr lang="en-US" sz="1800" dirty="0" err="1" smtClean="0"/>
                        <a:t>Profesor</a:t>
                      </a:r>
                      <a:endParaRPr lang="en-US" sz="1800" dirty="0"/>
                    </a:p>
                  </a:txBody>
                  <a:tcPr marT="45735" marB="45735"/>
                </a:tc>
                <a:tc>
                  <a:txBody>
                    <a:bodyPr/>
                    <a:lstStyle/>
                    <a:p>
                      <a:pPr algn="ctr"/>
                      <a:r>
                        <a:rPr lang="en-US" sz="1800" dirty="0" err="1" smtClean="0"/>
                        <a:t>Doktor</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M</a:t>
                      </a:r>
                      <a:endParaRPr lang="en-US" sz="1800" dirty="0"/>
                    </a:p>
                  </a:txBody>
                  <a:tcPr marT="45735" marB="45735"/>
                </a:tc>
              </a:tr>
            </a:tbl>
          </a:graphicData>
        </a:graphic>
      </p:graphicFrame>
      <p:sp>
        <p:nvSpPr>
          <p:cNvPr id="71743" name="TextBox 1"/>
          <p:cNvSpPr txBox="1">
            <a:spLocks noChangeArrowheads="1"/>
          </p:cNvSpPr>
          <p:nvPr/>
        </p:nvSpPr>
        <p:spPr bwMode="auto">
          <a:xfrm>
            <a:off x="142875" y="1533525"/>
            <a:ext cx="8659813" cy="400050"/>
          </a:xfrm>
          <a:prstGeom prst="rect">
            <a:avLst/>
          </a:prstGeom>
          <a:noFill/>
          <a:ln w="9525">
            <a:noFill/>
            <a:miter lim="800000"/>
            <a:headEnd/>
            <a:tailEnd/>
          </a:ln>
        </p:spPr>
        <p:txBody>
          <a:bodyPr>
            <a:spAutoFit/>
          </a:bodyPr>
          <a:lstStyle/>
          <a:p>
            <a:pPr eaLnBrk="1" hangingPunct="1"/>
            <a:r>
              <a:rPr lang="en-US" altLang="en-US" sz="2000" b="1" u="sng"/>
              <a:t>BIMBINGAN</a:t>
            </a:r>
            <a:r>
              <a:rPr lang="en-US" altLang="en-US" sz="2000" b="1"/>
              <a:t> </a:t>
            </a:r>
            <a:r>
              <a:rPr lang="id-ID" altLang="en-US" sz="2000" b="1"/>
              <a:t>P</a:t>
            </a:r>
            <a:r>
              <a:rPr lang="en-US" altLang="en-US" sz="2000" b="1"/>
              <a:t>ermenpan</a:t>
            </a:r>
            <a:r>
              <a:rPr lang="id-ID" altLang="en-US" sz="2000" b="1"/>
              <a:t> dan RB No.</a:t>
            </a:r>
            <a:r>
              <a:rPr lang="en-US" altLang="en-US" sz="2000" b="1"/>
              <a:t> 17 -2013</a:t>
            </a: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79388" y="1420813"/>
          <a:ext cx="8851900" cy="5258118"/>
        </p:xfrm>
        <a:graphic>
          <a:graphicData uri="http://schemas.openxmlformats.org/drawingml/2006/table">
            <a:tbl>
              <a:tblPr firstRow="1" bandRow="1">
                <a:tableStyleId>{5C22544A-7EE6-4342-B048-85BDC9FD1C3A}</a:tableStyleId>
              </a:tblPr>
              <a:tblGrid>
                <a:gridCol w="4197077"/>
                <a:gridCol w="4654823"/>
              </a:tblGrid>
              <a:tr h="5536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rgbClr val="191919"/>
                          </a:solidFill>
                          <a:latin typeface="Agency FB" panose="020B0503020202020204" pitchFamily="34" charset="0"/>
                        </a:rPr>
                        <a:t>KEPMENKOWASBANGPA</a:t>
                      </a:r>
                      <a:r>
                        <a:rPr lang="id-ID" sz="1800" dirty="0" smtClean="0">
                          <a:solidFill>
                            <a:srgbClr val="191919"/>
                          </a:solidFill>
                          <a:latin typeface="Agency FB" panose="020B0503020202020204" pitchFamily="34" charset="0"/>
                        </a:rPr>
                        <a:t>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rgbClr val="191919"/>
                          </a:solidFill>
                          <a:latin typeface="Agency FB" panose="020B0503020202020204" pitchFamily="34" charset="0"/>
                        </a:rPr>
                        <a:t>NO. 38/KEP/MK.WASPAN/8/1999</a:t>
                      </a:r>
                      <a:endParaRPr lang="en-US" sz="1800" dirty="0">
                        <a:solidFill>
                          <a:srgbClr val="191919"/>
                        </a:solidFill>
                        <a:latin typeface="Agency FB" panose="020B0503020202020204" pitchFamily="34" charset="0"/>
                      </a:endParaRPr>
                    </a:p>
                  </a:txBody>
                  <a:tcPr marL="91436" marR="91436" marT="45685" marB="45685">
                    <a:noFill/>
                  </a:tcPr>
                </a:tc>
                <a:tc>
                  <a:txBody>
                    <a:bodyPr/>
                    <a:lstStyle/>
                    <a:p>
                      <a:pPr algn="ctr"/>
                      <a:r>
                        <a:rPr lang="en-US" sz="1800" baseline="0" dirty="0" smtClean="0">
                          <a:solidFill>
                            <a:srgbClr val="191919"/>
                          </a:solidFill>
                          <a:latin typeface="Agency FB" panose="020B0503020202020204" pitchFamily="34" charset="0"/>
                        </a:rPr>
                        <a:t>P</a:t>
                      </a:r>
                      <a:r>
                        <a:rPr lang="id-ID" sz="1800" baseline="0" dirty="0" smtClean="0">
                          <a:solidFill>
                            <a:srgbClr val="191919"/>
                          </a:solidFill>
                          <a:latin typeface="Agency FB" panose="020B0503020202020204" pitchFamily="34" charset="0"/>
                        </a:rPr>
                        <a:t>ERMEN</a:t>
                      </a:r>
                      <a:r>
                        <a:rPr lang="en-US" sz="1800" baseline="0" dirty="0" smtClean="0">
                          <a:solidFill>
                            <a:srgbClr val="191919"/>
                          </a:solidFill>
                          <a:latin typeface="Agency FB" panose="020B0503020202020204" pitchFamily="34" charset="0"/>
                        </a:rPr>
                        <a:t>PAN DAN RB </a:t>
                      </a:r>
                      <a:r>
                        <a:rPr lang="id-ID" sz="1800" baseline="0" dirty="0" smtClean="0">
                          <a:solidFill>
                            <a:srgbClr val="191919"/>
                          </a:solidFill>
                          <a:latin typeface="Agency FB" panose="020B0503020202020204" pitchFamily="34" charset="0"/>
                        </a:rPr>
                        <a:t>NO. 17 </a:t>
                      </a:r>
                      <a:r>
                        <a:rPr lang="en-US" sz="1800" baseline="0" dirty="0" smtClean="0">
                          <a:solidFill>
                            <a:srgbClr val="191919"/>
                          </a:solidFill>
                          <a:latin typeface="Agency FB" panose="020B0503020202020204" pitchFamily="34" charset="0"/>
                        </a:rPr>
                        <a:t>TAHUN </a:t>
                      </a:r>
                      <a:r>
                        <a:rPr lang="id-ID" sz="1800" baseline="0" dirty="0" smtClean="0">
                          <a:solidFill>
                            <a:srgbClr val="191919"/>
                          </a:solidFill>
                          <a:latin typeface="Agency FB" panose="020B0503020202020204" pitchFamily="34" charset="0"/>
                        </a:rPr>
                        <a:t> 201</a:t>
                      </a:r>
                      <a:r>
                        <a:rPr lang="en-US" sz="1800" baseline="0" dirty="0" smtClean="0">
                          <a:solidFill>
                            <a:srgbClr val="191919"/>
                          </a:solidFill>
                          <a:latin typeface="Agency FB" panose="020B0503020202020204" pitchFamily="34" charset="0"/>
                        </a:rPr>
                        <a:t>3</a:t>
                      </a:r>
                      <a:r>
                        <a:rPr lang="id-ID" sz="1800" baseline="0" dirty="0" smtClean="0">
                          <a:solidFill>
                            <a:srgbClr val="191919"/>
                          </a:solidFill>
                          <a:latin typeface="Agency FB" panose="020B0503020202020204" pitchFamily="34" charset="0"/>
                        </a:rPr>
                        <a:t> JO NO. 46 TAHUN 2013</a:t>
                      </a:r>
                      <a:endParaRPr lang="en-US" sz="1800" dirty="0">
                        <a:solidFill>
                          <a:srgbClr val="191919"/>
                        </a:solidFill>
                        <a:latin typeface="Agency FB" panose="020B0503020202020204" pitchFamily="34" charset="0"/>
                      </a:endParaRPr>
                    </a:p>
                  </a:txBody>
                  <a:tcPr marL="91436" marR="91436" marT="45685" marB="45685">
                    <a:noFill/>
                  </a:tcPr>
                </a:tc>
              </a:tr>
              <a:tr h="3164150">
                <a:tc>
                  <a:txBody>
                    <a:bodyPr/>
                    <a:lstStyle/>
                    <a:p>
                      <a:pPr marL="0" lvl="0" indent="0">
                        <a:buFont typeface="Wingdings" pitchFamily="2" charset="2"/>
                        <a:buNone/>
                      </a:pPr>
                      <a:r>
                        <a:rPr lang="id-ID" sz="1800" kern="1200" dirty="0" smtClean="0">
                          <a:solidFill>
                            <a:schemeClr val="dk1"/>
                          </a:solidFill>
                          <a:effectLst/>
                          <a:latin typeface="Agency FB" panose="020B0503020202020204" pitchFamily="34" charset="0"/>
                          <a:ea typeface="+mn-ea"/>
                          <a:cs typeface="+mn-cs"/>
                        </a:rPr>
                        <a:t>Pejabat yang menilai</a:t>
                      </a:r>
                      <a:r>
                        <a:rPr lang="id-ID" sz="1800" kern="1200" baseline="0" dirty="0" smtClean="0">
                          <a:solidFill>
                            <a:schemeClr val="dk1"/>
                          </a:solidFill>
                          <a:effectLst/>
                          <a:latin typeface="Agency FB" panose="020B0503020202020204" pitchFamily="34" charset="0"/>
                          <a:ea typeface="+mn-ea"/>
                          <a:cs typeface="+mn-cs"/>
                        </a:rPr>
                        <a:t> dan menetapkan PAK/Jabatan Akademik:</a:t>
                      </a:r>
                    </a:p>
                    <a:p>
                      <a:pPr marL="0" lvl="0" indent="0">
                        <a:buFont typeface="Wingdings" pitchFamily="2" charset="2"/>
                        <a:buNone/>
                      </a:pPr>
                      <a:endParaRPr lang="id-ID" sz="1800" kern="1200" dirty="0" smtClean="0">
                        <a:solidFill>
                          <a:schemeClr val="dk1"/>
                        </a:solidFill>
                        <a:effectLst/>
                        <a:latin typeface="Agency FB" panose="020B0503020202020204" pitchFamily="34" charset="0"/>
                        <a:ea typeface="+mn-ea"/>
                        <a:cs typeface="+mn-cs"/>
                      </a:endParaRPr>
                    </a:p>
                    <a:p>
                      <a:pPr marL="285750" lvl="0" indent="-285750">
                        <a:buFont typeface="Wingdings" pitchFamily="2" charset="2"/>
                        <a:buChar char="q"/>
                      </a:pPr>
                      <a:r>
                        <a:rPr lang="en-US" sz="1800" kern="1200" dirty="0" err="1" smtClean="0">
                          <a:solidFill>
                            <a:schemeClr val="dk1"/>
                          </a:solidFill>
                          <a:effectLst/>
                          <a:latin typeface="Agency FB" panose="020B0503020202020204" pitchFamily="34" charset="0"/>
                          <a:ea typeface="+mn-ea"/>
                          <a:cs typeface="+mn-cs"/>
                        </a:rPr>
                        <a:t>Jabatan</a:t>
                      </a:r>
                      <a:r>
                        <a:rPr lang="en-US" sz="1800" kern="1200" dirty="0" smtClean="0">
                          <a:solidFill>
                            <a:schemeClr val="dk1"/>
                          </a:solidFill>
                          <a:effectLst/>
                          <a:latin typeface="Agency FB" panose="020B0503020202020204" pitchFamily="34" charset="0"/>
                          <a:ea typeface="+mn-ea"/>
                          <a:cs typeface="+mn-cs"/>
                        </a:rPr>
                        <a:t> </a:t>
                      </a:r>
                      <a:r>
                        <a:rPr lang="id-ID" sz="1800" kern="1200" dirty="0" smtClean="0">
                          <a:solidFill>
                            <a:schemeClr val="dk1"/>
                          </a:solidFill>
                          <a:effectLst/>
                          <a:latin typeface="Agency FB" panose="020B0503020202020204" pitchFamily="34" charset="0"/>
                          <a:ea typeface="+mn-ea"/>
                          <a:cs typeface="+mn-cs"/>
                        </a:rPr>
                        <a:t>Akademik</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Dosen</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untuk</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Asisten</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Ahli</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dan</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Lektor</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ditetapkan</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oleh</a:t>
                      </a:r>
                      <a:r>
                        <a:rPr lang="id-ID"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Perguruan</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Tinggi</a:t>
                      </a:r>
                      <a:r>
                        <a:rPr lang="id-ID" sz="1800" kern="1200" dirty="0" smtClean="0">
                          <a:solidFill>
                            <a:schemeClr val="dk1"/>
                          </a:solidFill>
                          <a:effectLst/>
                          <a:latin typeface="Agency FB" panose="020B0503020202020204" pitchFamily="34" charset="0"/>
                          <a:ea typeface="+mn-ea"/>
                          <a:cs typeface="+mn-cs"/>
                        </a:rPr>
                        <a:t> /KOPERTIS</a:t>
                      </a:r>
                      <a:endParaRPr lang="en-US" sz="1800" kern="1200" dirty="0" smtClean="0">
                        <a:solidFill>
                          <a:schemeClr val="dk1"/>
                        </a:solidFill>
                        <a:effectLst/>
                        <a:latin typeface="Agency FB" panose="020B0503020202020204" pitchFamily="34" charset="0"/>
                        <a:ea typeface="+mn-ea"/>
                        <a:cs typeface="+mn-cs"/>
                      </a:endParaRPr>
                    </a:p>
                    <a:p>
                      <a:pPr marL="285750" indent="-285750">
                        <a:buFont typeface="Wingdings" pitchFamily="2" charset="2"/>
                        <a:buChar char="q"/>
                      </a:pPr>
                      <a:r>
                        <a:rPr lang="en-US" sz="1800" kern="1200" dirty="0" err="1" smtClean="0">
                          <a:solidFill>
                            <a:schemeClr val="dk1"/>
                          </a:solidFill>
                          <a:effectLst/>
                          <a:latin typeface="Agency FB" panose="020B0503020202020204" pitchFamily="34" charset="0"/>
                          <a:ea typeface="+mn-ea"/>
                          <a:cs typeface="+mn-cs"/>
                        </a:rPr>
                        <a:t>Jabatan</a:t>
                      </a:r>
                      <a:r>
                        <a:rPr lang="en-US" sz="1800" kern="1200" dirty="0" smtClean="0">
                          <a:solidFill>
                            <a:schemeClr val="dk1"/>
                          </a:solidFill>
                          <a:effectLst/>
                          <a:latin typeface="Agency FB" panose="020B0503020202020204" pitchFamily="34" charset="0"/>
                          <a:ea typeface="+mn-ea"/>
                          <a:cs typeface="+mn-cs"/>
                        </a:rPr>
                        <a:t> </a:t>
                      </a:r>
                      <a:r>
                        <a:rPr lang="id-ID" sz="1800" kern="1200" dirty="0" smtClean="0">
                          <a:solidFill>
                            <a:schemeClr val="dk1"/>
                          </a:solidFill>
                          <a:effectLst/>
                          <a:latin typeface="Agency FB" panose="020B0503020202020204" pitchFamily="34" charset="0"/>
                          <a:ea typeface="+mn-ea"/>
                          <a:cs typeface="+mn-cs"/>
                        </a:rPr>
                        <a:t>Akademik</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dosen</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Lektor</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Kepala</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dan</a:t>
                      </a:r>
                      <a:r>
                        <a:rPr lang="en-US" sz="1800" kern="1200" dirty="0" smtClean="0">
                          <a:solidFill>
                            <a:schemeClr val="dk1"/>
                          </a:solidFill>
                          <a:effectLst/>
                          <a:latin typeface="Agency FB" panose="020B0503020202020204" pitchFamily="34" charset="0"/>
                          <a:ea typeface="+mn-ea"/>
                          <a:cs typeface="+mn-cs"/>
                        </a:rPr>
                        <a:t> Guru </a:t>
                      </a:r>
                      <a:r>
                        <a:rPr lang="en-US" sz="1800" kern="1200" dirty="0" err="1" smtClean="0">
                          <a:solidFill>
                            <a:schemeClr val="dk1"/>
                          </a:solidFill>
                          <a:effectLst/>
                          <a:latin typeface="Agency FB" panose="020B0503020202020204" pitchFamily="34" charset="0"/>
                          <a:ea typeface="+mn-ea"/>
                          <a:cs typeface="+mn-cs"/>
                        </a:rPr>
                        <a:t>Besar</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oleh</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Mendik</a:t>
                      </a:r>
                      <a:r>
                        <a:rPr lang="id-ID" sz="1800" kern="1200" dirty="0" smtClean="0">
                          <a:solidFill>
                            <a:schemeClr val="dk1"/>
                          </a:solidFill>
                          <a:effectLst/>
                          <a:latin typeface="Agency FB" panose="020B0503020202020204" pitchFamily="34" charset="0"/>
                          <a:ea typeface="+mn-ea"/>
                          <a:cs typeface="+mn-cs"/>
                        </a:rPr>
                        <a:t>bud.</a:t>
                      </a:r>
                    </a:p>
                  </a:txBody>
                  <a:tcPr marL="91436" marR="91436" marT="45685" marB="45685">
                    <a:noFil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id-ID" sz="1800" kern="1200" dirty="0" smtClean="0">
                          <a:solidFill>
                            <a:schemeClr val="dk1"/>
                          </a:solidFill>
                          <a:effectLst/>
                          <a:latin typeface="Agency FB" panose="020B0503020202020204" pitchFamily="34" charset="0"/>
                          <a:ea typeface="+mn-ea"/>
                          <a:cs typeface="+mn-cs"/>
                        </a:rPr>
                        <a:t>Pejabat yang menilai</a:t>
                      </a:r>
                      <a:r>
                        <a:rPr lang="id-ID" sz="1800" kern="1200" baseline="0" dirty="0" smtClean="0">
                          <a:solidFill>
                            <a:schemeClr val="dk1"/>
                          </a:solidFill>
                          <a:effectLst/>
                          <a:latin typeface="Agency FB" panose="020B0503020202020204" pitchFamily="34" charset="0"/>
                          <a:ea typeface="+mn-ea"/>
                          <a:cs typeface="+mn-cs"/>
                        </a:rPr>
                        <a:t> dan menetapkan PAK/Jabatan Akademik:</a:t>
                      </a:r>
                      <a:endParaRPr lang="id-ID" sz="1800" kern="1200" dirty="0" smtClean="0">
                        <a:solidFill>
                          <a:schemeClr val="dk1"/>
                        </a:solidFill>
                        <a:effectLst/>
                        <a:latin typeface="Agency FB" panose="020B0503020202020204"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q"/>
                        <a:tabLst/>
                        <a:defRPr/>
                      </a:pPr>
                      <a:r>
                        <a:rPr lang="id-ID" sz="1800" kern="1200" dirty="0" smtClean="0">
                          <a:solidFill>
                            <a:schemeClr val="dk1"/>
                          </a:solidFill>
                          <a:effectLst/>
                          <a:latin typeface="Agency FB" panose="020B0503020202020204" pitchFamily="34" charset="0"/>
                          <a:ea typeface="+mn-ea"/>
                          <a:cs typeface="+mn-cs"/>
                        </a:rPr>
                        <a:t>Prinsip otonomi</a:t>
                      </a:r>
                      <a:r>
                        <a:rPr lang="id-ID" sz="1800" kern="1200" baseline="0" dirty="0" smtClean="0">
                          <a:solidFill>
                            <a:schemeClr val="dk1"/>
                          </a:solidFill>
                          <a:effectLst/>
                          <a:latin typeface="Agency FB" panose="020B0503020202020204" pitchFamily="34" charset="0"/>
                          <a:ea typeface="+mn-ea"/>
                          <a:cs typeface="+mn-cs"/>
                        </a:rPr>
                        <a:t>, akuntabilitas dan penjaminan mutu</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q"/>
                        <a:tabLst/>
                        <a:defRPr/>
                      </a:pPr>
                      <a:r>
                        <a:rPr lang="en-US" sz="1800" kern="1200" dirty="0" err="1" smtClean="0">
                          <a:solidFill>
                            <a:schemeClr val="dk1"/>
                          </a:solidFill>
                          <a:effectLst/>
                          <a:latin typeface="Agency FB" panose="020B0503020202020204" pitchFamily="34" charset="0"/>
                          <a:ea typeface="+mn-ea"/>
                          <a:cs typeface="+mn-cs"/>
                        </a:rPr>
                        <a:t>Jabatan</a:t>
                      </a:r>
                      <a:r>
                        <a:rPr lang="en-US" sz="1800" kern="1200" dirty="0" smtClean="0">
                          <a:solidFill>
                            <a:schemeClr val="dk1"/>
                          </a:solidFill>
                          <a:effectLst/>
                          <a:latin typeface="Agency FB" panose="020B0503020202020204" pitchFamily="34" charset="0"/>
                          <a:ea typeface="+mn-ea"/>
                          <a:cs typeface="+mn-cs"/>
                        </a:rPr>
                        <a:t> </a:t>
                      </a:r>
                      <a:r>
                        <a:rPr lang="id-ID" sz="1800" kern="1200" dirty="0" smtClean="0">
                          <a:solidFill>
                            <a:schemeClr val="dk1"/>
                          </a:solidFill>
                          <a:effectLst/>
                          <a:latin typeface="Agency FB" panose="020B0503020202020204" pitchFamily="34" charset="0"/>
                          <a:ea typeface="+mn-ea"/>
                          <a:cs typeface="+mn-cs"/>
                        </a:rPr>
                        <a:t>akademik </a:t>
                      </a:r>
                      <a:r>
                        <a:rPr lang="en-US" sz="1800" kern="1200" dirty="0" err="1" smtClean="0">
                          <a:solidFill>
                            <a:schemeClr val="dk1"/>
                          </a:solidFill>
                          <a:effectLst/>
                          <a:latin typeface="Agency FB" panose="020B0503020202020204" pitchFamily="34" charset="0"/>
                          <a:ea typeface="+mn-ea"/>
                          <a:cs typeface="+mn-cs"/>
                        </a:rPr>
                        <a:t>dosen</a:t>
                      </a:r>
                      <a:r>
                        <a:rPr lang="id-ID" sz="1800" kern="1200" dirty="0" smtClean="0">
                          <a:solidFill>
                            <a:schemeClr val="dk1"/>
                          </a:solidFill>
                          <a:effectLst/>
                          <a:latin typeface="Agency FB" panose="020B0503020202020204" pitchFamily="34" charset="0"/>
                          <a:ea typeface="+mn-ea"/>
                          <a:cs typeface="+mn-cs"/>
                        </a:rPr>
                        <a:t> Asisten</a:t>
                      </a:r>
                      <a:r>
                        <a:rPr lang="id-ID" sz="1800" kern="1200" baseline="0" dirty="0" smtClean="0">
                          <a:solidFill>
                            <a:schemeClr val="dk1"/>
                          </a:solidFill>
                          <a:effectLst/>
                          <a:latin typeface="Agency FB" panose="020B0503020202020204" pitchFamily="34" charset="0"/>
                          <a:ea typeface="+mn-ea"/>
                          <a:cs typeface="+mn-cs"/>
                        </a:rPr>
                        <a:t> Ahli dan Lektor</a:t>
                      </a:r>
                      <a:r>
                        <a:rPr lang="en-US" sz="1800" kern="1200" dirty="0" smtClean="0">
                          <a:solidFill>
                            <a:schemeClr val="dk1"/>
                          </a:solidFill>
                          <a:effectLst/>
                          <a:latin typeface="Agency FB" panose="020B0503020202020204" pitchFamily="34" charset="0"/>
                          <a:ea typeface="+mn-ea"/>
                          <a:cs typeface="+mn-cs"/>
                        </a:rPr>
                        <a:t> di</a:t>
                      </a:r>
                      <a:r>
                        <a:rPr lang="id-ID" sz="1800" kern="1200" dirty="0" smtClean="0">
                          <a:solidFill>
                            <a:schemeClr val="dk1"/>
                          </a:solidFill>
                          <a:effectLst/>
                          <a:latin typeface="Agency FB" panose="020B0503020202020204" pitchFamily="34" charset="0"/>
                          <a:ea typeface="+mn-ea"/>
                          <a:cs typeface="+mn-cs"/>
                        </a:rPr>
                        <a:t>nilai dan di</a:t>
                      </a:r>
                      <a:r>
                        <a:rPr lang="en-US" sz="1800" kern="1200" dirty="0" err="1" smtClean="0">
                          <a:solidFill>
                            <a:schemeClr val="dk1"/>
                          </a:solidFill>
                          <a:effectLst/>
                          <a:latin typeface="Agency FB" panose="020B0503020202020204" pitchFamily="34" charset="0"/>
                          <a:ea typeface="+mn-ea"/>
                          <a:cs typeface="+mn-cs"/>
                        </a:rPr>
                        <a:t>tetapkan</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oleh</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Perguruan</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Tinggi</a:t>
                      </a:r>
                      <a:r>
                        <a:rPr lang="en-US" sz="1800" kern="1200" dirty="0" smtClean="0">
                          <a:solidFill>
                            <a:schemeClr val="dk1"/>
                          </a:solidFill>
                          <a:effectLst/>
                          <a:latin typeface="Agency FB" panose="020B0503020202020204" pitchFamily="34" charset="0"/>
                          <a:ea typeface="+mn-ea"/>
                          <a:cs typeface="+mn-cs"/>
                        </a:rPr>
                        <a:t> </a:t>
                      </a:r>
                      <a:r>
                        <a:rPr lang="id-ID" sz="1800" kern="1200" dirty="0" smtClean="0">
                          <a:solidFill>
                            <a:schemeClr val="dk1"/>
                          </a:solidFill>
                          <a:effectLst/>
                          <a:latin typeface="Agency FB" panose="020B0503020202020204" pitchFamily="34" charset="0"/>
                          <a:ea typeface="+mn-ea"/>
                          <a:cs typeface="+mn-cs"/>
                        </a:rPr>
                        <a:t>/</a:t>
                      </a:r>
                      <a:r>
                        <a:rPr lang="en-US" sz="1800" kern="1200" dirty="0" smtClean="0">
                          <a:solidFill>
                            <a:schemeClr val="dk1"/>
                          </a:solidFill>
                          <a:effectLst/>
                          <a:latin typeface="Agency FB" panose="020B0503020202020204" pitchFamily="34" charset="0"/>
                          <a:ea typeface="+mn-ea"/>
                          <a:cs typeface="+mn-cs"/>
                        </a:rPr>
                        <a:t>KOPERTIS</a:t>
                      </a:r>
                      <a:endParaRPr lang="id-ID" sz="1800" kern="1200" dirty="0" smtClean="0">
                        <a:solidFill>
                          <a:schemeClr val="dk1"/>
                        </a:solidFill>
                        <a:effectLst/>
                        <a:latin typeface="Agency FB" panose="020B0503020202020204"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q"/>
                        <a:tabLst/>
                        <a:defRPr/>
                      </a:pPr>
                      <a:r>
                        <a:rPr lang="en-US" sz="1800" kern="1200" dirty="0" err="1" smtClean="0">
                          <a:solidFill>
                            <a:schemeClr val="dk1"/>
                          </a:solidFill>
                          <a:effectLst/>
                          <a:latin typeface="Agency FB" panose="020B0503020202020204" pitchFamily="34" charset="0"/>
                          <a:ea typeface="+mn-ea"/>
                          <a:cs typeface="+mn-cs"/>
                        </a:rPr>
                        <a:t>Jabatan</a:t>
                      </a:r>
                      <a:r>
                        <a:rPr lang="en-US" sz="1800" kern="1200" dirty="0" smtClean="0">
                          <a:solidFill>
                            <a:schemeClr val="dk1"/>
                          </a:solidFill>
                          <a:effectLst/>
                          <a:latin typeface="Agency FB" panose="020B0503020202020204" pitchFamily="34" charset="0"/>
                          <a:ea typeface="+mn-ea"/>
                          <a:cs typeface="+mn-cs"/>
                        </a:rPr>
                        <a:t> </a:t>
                      </a:r>
                      <a:r>
                        <a:rPr lang="id-ID" sz="1800" kern="1200" dirty="0" smtClean="0">
                          <a:solidFill>
                            <a:schemeClr val="dk1"/>
                          </a:solidFill>
                          <a:effectLst/>
                          <a:latin typeface="Agency FB" panose="020B0503020202020204" pitchFamily="34" charset="0"/>
                          <a:ea typeface="+mn-ea"/>
                          <a:cs typeface="+mn-cs"/>
                        </a:rPr>
                        <a:t>akademik </a:t>
                      </a:r>
                      <a:r>
                        <a:rPr lang="en-US" sz="1800" kern="1200" dirty="0" err="1" smtClean="0">
                          <a:solidFill>
                            <a:schemeClr val="dk1"/>
                          </a:solidFill>
                          <a:effectLst/>
                          <a:latin typeface="Agency FB" panose="020B0503020202020204" pitchFamily="34" charset="0"/>
                          <a:ea typeface="+mn-ea"/>
                          <a:cs typeface="+mn-cs"/>
                        </a:rPr>
                        <a:t>dosen</a:t>
                      </a:r>
                      <a:r>
                        <a:rPr lang="id-ID" sz="1800" kern="1200" dirty="0" smtClean="0">
                          <a:solidFill>
                            <a:schemeClr val="dk1"/>
                          </a:solidFill>
                          <a:effectLst/>
                          <a:latin typeface="Agency FB" panose="020B0503020202020204" pitchFamily="34" charset="0"/>
                          <a:ea typeface="+mn-ea"/>
                          <a:cs typeface="+mn-cs"/>
                        </a:rPr>
                        <a:t> Lektor Kepala dan Profesor/GB</a:t>
                      </a:r>
                      <a:r>
                        <a:rPr lang="en-US" sz="1800" kern="1200" dirty="0" smtClean="0">
                          <a:solidFill>
                            <a:schemeClr val="dk1"/>
                          </a:solidFill>
                          <a:effectLst/>
                          <a:latin typeface="Agency FB" panose="020B0503020202020204" pitchFamily="34" charset="0"/>
                          <a:ea typeface="+mn-ea"/>
                          <a:cs typeface="+mn-cs"/>
                        </a:rPr>
                        <a:t> </a:t>
                      </a:r>
                      <a:r>
                        <a:rPr lang="id-ID" sz="1800" kern="1200" dirty="0" smtClean="0">
                          <a:solidFill>
                            <a:schemeClr val="dk1"/>
                          </a:solidFill>
                          <a:effectLst/>
                          <a:latin typeface="Agency FB" panose="020B0503020202020204" pitchFamily="34" charset="0"/>
                          <a:ea typeface="+mn-ea"/>
                          <a:cs typeface="+mn-cs"/>
                        </a:rPr>
                        <a:t>penilaian komponen Penelitian dilakukan oleh Tim Penilai Pusat</a:t>
                      </a:r>
                      <a:r>
                        <a:rPr lang="id-ID" sz="1800" kern="1200" baseline="0" dirty="0" smtClean="0">
                          <a:solidFill>
                            <a:schemeClr val="dk1"/>
                          </a:solidFill>
                          <a:effectLst/>
                          <a:latin typeface="Agency FB" panose="020B0503020202020204" pitchFamily="34" charset="0"/>
                          <a:ea typeface="+mn-ea"/>
                          <a:cs typeface="+mn-cs"/>
                        </a:rPr>
                        <a:t> sedangkan komponen A,C dan D </a:t>
                      </a:r>
                      <a:r>
                        <a:rPr lang="en-US" sz="1800" kern="1200" dirty="0" err="1" smtClean="0">
                          <a:solidFill>
                            <a:schemeClr val="dk1"/>
                          </a:solidFill>
                          <a:effectLst/>
                          <a:latin typeface="Agency FB" panose="020B0503020202020204" pitchFamily="34" charset="0"/>
                          <a:ea typeface="+mn-ea"/>
                          <a:cs typeface="+mn-cs"/>
                        </a:rPr>
                        <a:t>oleh</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Perguruan</a:t>
                      </a:r>
                      <a:r>
                        <a:rPr lang="en-US" sz="1800" kern="1200" dirty="0" smtClean="0">
                          <a:solidFill>
                            <a:schemeClr val="dk1"/>
                          </a:solidFill>
                          <a:effectLst/>
                          <a:latin typeface="Agency FB" panose="020B0503020202020204" pitchFamily="34" charset="0"/>
                          <a:ea typeface="+mn-ea"/>
                          <a:cs typeface="+mn-cs"/>
                        </a:rPr>
                        <a:t> </a:t>
                      </a:r>
                      <a:r>
                        <a:rPr lang="en-US" sz="1800" kern="1200" dirty="0" err="1" smtClean="0">
                          <a:solidFill>
                            <a:schemeClr val="dk1"/>
                          </a:solidFill>
                          <a:effectLst/>
                          <a:latin typeface="Agency FB" panose="020B0503020202020204" pitchFamily="34" charset="0"/>
                          <a:ea typeface="+mn-ea"/>
                          <a:cs typeface="+mn-cs"/>
                        </a:rPr>
                        <a:t>Tinggi</a:t>
                      </a:r>
                      <a:r>
                        <a:rPr lang="id-ID" sz="1800" kern="1200" dirty="0" smtClean="0">
                          <a:solidFill>
                            <a:schemeClr val="dk1"/>
                          </a:solidFill>
                          <a:effectLst/>
                          <a:latin typeface="Agency FB" panose="020B0503020202020204" pitchFamily="34" charset="0"/>
                          <a:ea typeface="+mn-ea"/>
                          <a:cs typeface="+mn-cs"/>
                        </a:rPr>
                        <a:t>/KOPERTIS</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q"/>
                        <a:tabLst/>
                        <a:defRPr/>
                      </a:pPr>
                      <a:r>
                        <a:rPr lang="id-ID" sz="1800" kern="1200" dirty="0" smtClean="0">
                          <a:solidFill>
                            <a:schemeClr val="dk1"/>
                          </a:solidFill>
                          <a:effectLst/>
                          <a:latin typeface="Agency FB" panose="020B0503020202020204" pitchFamily="34" charset="0"/>
                          <a:ea typeface="+mn-ea"/>
                          <a:cs typeface="+mn-cs"/>
                        </a:rPr>
                        <a:t>PAK</a:t>
                      </a:r>
                      <a:r>
                        <a:rPr lang="id-ID" sz="1800" kern="1200" baseline="0" dirty="0" smtClean="0">
                          <a:solidFill>
                            <a:schemeClr val="dk1"/>
                          </a:solidFill>
                          <a:effectLst/>
                          <a:latin typeface="Agency FB" panose="020B0503020202020204" pitchFamily="34" charset="0"/>
                          <a:ea typeface="+mn-ea"/>
                          <a:cs typeface="+mn-cs"/>
                        </a:rPr>
                        <a:t> Lektor Kepala dan Profesor/GB ditetapkan oleh Dirjen Dikti</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q"/>
                        <a:tabLst/>
                        <a:defRPr/>
                      </a:pPr>
                      <a:r>
                        <a:rPr lang="id-ID" sz="1800" kern="1200" baseline="0" dirty="0" smtClean="0">
                          <a:solidFill>
                            <a:schemeClr val="dk1"/>
                          </a:solidFill>
                          <a:effectLst/>
                          <a:latin typeface="Agency FB" panose="020B0503020202020204" pitchFamily="34" charset="0"/>
                          <a:ea typeface="+mn-ea"/>
                          <a:cs typeface="+mn-cs"/>
                        </a:rPr>
                        <a:t>SK Jabatan Akademik Profesor/GB ditetapkan oleh Mendikbud, dan SK Jabatan Akademik LK oleh pejabat yang ditunjuk Mendikbud.</a:t>
                      </a:r>
                      <a:endParaRPr lang="id-ID" sz="1800" kern="1200" dirty="0" smtClean="0">
                        <a:solidFill>
                          <a:schemeClr val="dk1"/>
                        </a:solidFill>
                        <a:effectLst/>
                        <a:latin typeface="Agency FB" panose="020B0503020202020204" pitchFamily="34" charset="0"/>
                        <a:ea typeface="+mn-ea"/>
                        <a:cs typeface="+mn-cs"/>
                      </a:endParaRPr>
                    </a:p>
                  </a:txBody>
                  <a:tcPr marL="91436" marR="91436" marT="45685" marB="45685">
                    <a:noFill/>
                  </a:tcPr>
                </a:tc>
              </a:tr>
              <a:tr h="960578">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id-ID" sz="1800" b="1" dirty="0" smtClean="0">
                          <a:solidFill>
                            <a:schemeClr val="tx1"/>
                          </a:solidFill>
                          <a:latin typeface="Agency FB" panose="020B0503020202020204" pitchFamily="34" charset="0"/>
                        </a:rPr>
                        <a:t>Penilaian angka kredit oleh Tim Penilai</a:t>
                      </a:r>
                      <a:r>
                        <a:rPr lang="id-ID" sz="1800" b="1" baseline="0" dirty="0" smtClean="0">
                          <a:solidFill>
                            <a:schemeClr val="tx1"/>
                          </a:solidFill>
                          <a:latin typeface="Agency FB" panose="020B0503020202020204" pitchFamily="34" charset="0"/>
                        </a:rPr>
                        <a:t> Pusat Jabatan Akademik Dosen untuk LK dan GB (Ditjen Dikti)</a:t>
                      </a:r>
                      <a:endParaRPr lang="en-US" sz="1800" b="1" dirty="0" smtClean="0">
                        <a:solidFill>
                          <a:schemeClr val="tx1"/>
                        </a:solidFill>
                        <a:latin typeface="Agency FB" panose="020B0503020202020204" pitchFamily="34" charset="0"/>
                      </a:endParaRPr>
                    </a:p>
                  </a:txBody>
                  <a:tcPr marL="91436" marR="91436" marT="45685" marB="45685">
                    <a:noFill/>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id-ID" sz="1800" b="1" dirty="0" smtClean="0">
                          <a:solidFill>
                            <a:schemeClr val="tx1"/>
                          </a:solidFill>
                          <a:latin typeface="Agency FB" panose="020B0503020202020204" pitchFamily="34" charset="0"/>
                        </a:rPr>
                        <a:t>Penilaian angka kredit oleh Tim Penilai</a:t>
                      </a:r>
                      <a:r>
                        <a:rPr lang="id-ID" sz="1800" b="1" baseline="0" dirty="0" smtClean="0">
                          <a:solidFill>
                            <a:schemeClr val="tx1"/>
                          </a:solidFill>
                          <a:latin typeface="Agency FB" panose="020B0503020202020204" pitchFamily="34" charset="0"/>
                        </a:rPr>
                        <a:t> Pusat Jabatan Akademik Dosen untuk LK dan GB (Ditjen Dikti)</a:t>
                      </a:r>
                      <a:endParaRPr lang="en-US" sz="1800" b="1" dirty="0" smtClean="0">
                        <a:solidFill>
                          <a:schemeClr val="tx1"/>
                        </a:solidFill>
                        <a:latin typeface="Agency FB" panose="020B0503020202020204" pitchFamily="34" charset="0"/>
                      </a:endParaRPr>
                    </a:p>
                  </a:txBody>
                  <a:tcPr marL="91436" marR="91436" marT="45685" marB="45685">
                    <a:noFill/>
                  </a:tcPr>
                </a:tc>
              </a:tr>
            </a:tbl>
          </a:graphicData>
        </a:graphic>
      </p:graphicFrame>
      <p:sp>
        <p:nvSpPr>
          <p:cNvPr id="5" name="Title 1"/>
          <p:cNvSpPr txBox="1">
            <a:spLocks noGrp="1"/>
          </p:cNvSpPr>
          <p:nvPr>
            <p:ph type="title"/>
          </p:nvPr>
        </p:nvSpPr>
        <p:spPr>
          <a:xfrm>
            <a:off x="179388" y="125413"/>
            <a:ext cx="8785225" cy="927100"/>
          </a:xfrm>
          <a:solidFill>
            <a:srgbClr val="FFFF00"/>
          </a:solidFill>
          <a:ln>
            <a:solidFill>
              <a:srgbClr val="FF0080"/>
            </a:solidFill>
          </a:ln>
        </p:spPr>
        <p:txBody>
          <a:bodyPr rtlCol="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id-ID" sz="2400" b="1" dirty="0" smtClean="0">
                <a:solidFill>
                  <a:schemeClr val="accent1">
                    <a:lumMod val="50000"/>
                  </a:schemeClr>
                </a:solidFill>
                <a:latin typeface="Franklin Gothic Medium"/>
              </a:rPr>
              <a:t>PERBANDINGAN PERATURAN LAMA DAN  PERMEN</a:t>
            </a:r>
            <a:r>
              <a:rPr lang="en-US" sz="2400" b="1" dirty="0" smtClean="0">
                <a:solidFill>
                  <a:schemeClr val="accent1">
                    <a:lumMod val="50000"/>
                  </a:schemeClr>
                </a:solidFill>
                <a:latin typeface="Franklin Gothic Medium"/>
              </a:rPr>
              <a:t>PAN DAN RB</a:t>
            </a:r>
            <a:endParaRPr lang="en-US" sz="2400" b="1" dirty="0">
              <a:solidFill>
                <a:schemeClr val="accent1">
                  <a:lumMod val="50000"/>
                </a:schemeClr>
              </a:solidFill>
              <a:latin typeface="Franklin Gothic Medium"/>
            </a:endParaRPr>
          </a:p>
        </p:txBody>
      </p:sp>
    </p:spTree>
  </p:cSld>
  <p:clrMapOvr>
    <a:masterClrMapping/>
  </p:clrMapOvr>
  <p:transition spd="slow">
    <p:cove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
          <p:cNvSpPr/>
          <p:nvPr/>
        </p:nvSpPr>
        <p:spPr>
          <a:xfrm>
            <a:off x="2235200" y="1314450"/>
            <a:ext cx="876300" cy="40005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aphicFrame>
        <p:nvGraphicFramePr>
          <p:cNvPr id="5" name="Table 4"/>
          <p:cNvGraphicFramePr>
            <a:graphicFrameLocks noGrp="1"/>
          </p:cNvGraphicFramePr>
          <p:nvPr/>
        </p:nvGraphicFramePr>
        <p:xfrm>
          <a:off x="214313" y="1790700"/>
          <a:ext cx="8715436" cy="3605212"/>
        </p:xfrm>
        <a:graphic>
          <a:graphicData uri="http://schemas.openxmlformats.org/drawingml/2006/table">
            <a:tbl>
              <a:tblPr firstRow="1" bandRow="1">
                <a:tableStyleId>{5C22544A-7EE6-4342-B048-85BDC9FD1C3A}</a:tableStyleId>
              </a:tblPr>
              <a:tblGrid>
                <a:gridCol w="604041"/>
                <a:gridCol w="1984702"/>
                <a:gridCol w="1768975"/>
                <a:gridCol w="1768972"/>
                <a:gridCol w="1294372"/>
                <a:gridCol w="1294374"/>
              </a:tblGrid>
              <a:tr h="464776">
                <a:tc rowSpan="2">
                  <a:txBody>
                    <a:bodyPr/>
                    <a:lstStyle/>
                    <a:p>
                      <a:pPr algn="ctr"/>
                      <a:r>
                        <a:rPr lang="en-US" sz="1800" b="1" dirty="0" smtClean="0">
                          <a:solidFill>
                            <a:schemeClr val="bg1"/>
                          </a:solidFill>
                        </a:rPr>
                        <a:t>NO</a:t>
                      </a:r>
                      <a:endParaRPr lang="en-US" sz="1800" b="1" dirty="0">
                        <a:solidFill>
                          <a:schemeClr val="bg1"/>
                        </a:solidFill>
                      </a:endParaRPr>
                    </a:p>
                  </a:txBody>
                  <a:tcPr marT="45735" marB="45735" anchor="ctr">
                    <a:solidFill>
                      <a:srgbClr val="002060"/>
                    </a:solidFill>
                  </a:tcPr>
                </a:tc>
                <a:tc rowSpan="2">
                  <a:txBody>
                    <a:bodyPr/>
                    <a:lstStyle/>
                    <a:p>
                      <a:pPr algn="ctr"/>
                      <a:r>
                        <a:rPr lang="en-US" sz="1800" b="1" dirty="0" smtClean="0">
                          <a:solidFill>
                            <a:schemeClr val="bg1"/>
                          </a:solidFill>
                        </a:rPr>
                        <a:t>JABATAN AKADEMIK DOSEN</a:t>
                      </a:r>
                      <a:endParaRPr lang="en-US" sz="1800" b="1" dirty="0">
                        <a:solidFill>
                          <a:schemeClr val="bg1"/>
                        </a:solidFill>
                      </a:endParaRPr>
                    </a:p>
                  </a:txBody>
                  <a:tcPr marT="45735" marB="45735" anchor="ctr">
                    <a:solidFill>
                      <a:srgbClr val="002060"/>
                    </a:solidFill>
                  </a:tcPr>
                </a:tc>
                <a:tc rowSpan="2">
                  <a:txBody>
                    <a:bodyPr/>
                    <a:lstStyle/>
                    <a:p>
                      <a:pPr algn="ctr"/>
                      <a:r>
                        <a:rPr lang="en-US" sz="1600" b="1" dirty="0" smtClean="0">
                          <a:solidFill>
                            <a:schemeClr val="bg1"/>
                          </a:solidFill>
                        </a:rPr>
                        <a:t>KUALIFIKASI AKADEMIK</a:t>
                      </a:r>
                      <a:endParaRPr lang="en-US" sz="1600" b="1" dirty="0">
                        <a:solidFill>
                          <a:schemeClr val="bg1"/>
                        </a:solidFill>
                      </a:endParaRPr>
                    </a:p>
                  </a:txBody>
                  <a:tcPr marT="45735" marB="45735" anchor="ctr">
                    <a:solidFill>
                      <a:srgbClr val="002060"/>
                    </a:solidFill>
                  </a:tcPr>
                </a:tc>
                <a:tc gridSpan="3">
                  <a:txBody>
                    <a:bodyPr/>
                    <a:lstStyle/>
                    <a:p>
                      <a:pPr algn="ctr"/>
                      <a:r>
                        <a:rPr lang="en-US" sz="1800" b="1" dirty="0" smtClean="0">
                          <a:solidFill>
                            <a:schemeClr val="bg1"/>
                          </a:solidFill>
                        </a:rPr>
                        <a:t>BIMBINGAN TUGAS AKHIR</a:t>
                      </a:r>
                      <a:endParaRPr lang="en-US" sz="1800" b="1" dirty="0">
                        <a:solidFill>
                          <a:schemeClr val="bg1"/>
                        </a:solidFill>
                      </a:endParaRPr>
                    </a:p>
                  </a:txBody>
                  <a:tcPr marT="45735" marB="45735" anchor="ctr">
                    <a:solidFill>
                      <a:srgbClr val="002060"/>
                    </a:solidFill>
                  </a:tcPr>
                </a:tc>
                <a:tc hMerge="1">
                  <a:txBody>
                    <a:bodyPr/>
                    <a:lstStyle/>
                    <a:p>
                      <a:endParaRPr lang="en-US" dirty="0"/>
                    </a:p>
                  </a:txBody>
                  <a:tcPr/>
                </a:tc>
                <a:tc hMerge="1">
                  <a:txBody>
                    <a:bodyPr/>
                    <a:lstStyle/>
                    <a:p>
                      <a:endParaRPr lang="en-US" dirty="0"/>
                    </a:p>
                  </a:txBody>
                  <a:tcPr/>
                </a:tc>
              </a:tr>
              <a:tr h="579304">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algn="ctr"/>
                      <a:r>
                        <a:rPr lang="en-US" sz="1600" b="1" dirty="0" err="1" smtClean="0">
                          <a:solidFill>
                            <a:schemeClr val="bg1"/>
                          </a:solidFill>
                        </a:rPr>
                        <a:t>Skripsi</a:t>
                      </a:r>
                      <a:r>
                        <a:rPr lang="en-US" sz="1600" b="1" dirty="0" smtClean="0">
                          <a:solidFill>
                            <a:schemeClr val="bg1"/>
                          </a:solidFill>
                        </a:rPr>
                        <a:t>/</a:t>
                      </a:r>
                      <a:endParaRPr lang="id-ID" sz="1600" b="1" dirty="0" smtClean="0">
                        <a:solidFill>
                          <a:schemeClr val="bg1"/>
                        </a:solidFill>
                      </a:endParaRPr>
                    </a:p>
                    <a:p>
                      <a:pPr algn="ctr"/>
                      <a:r>
                        <a:rPr lang="en-US" sz="1600" b="1" dirty="0" err="1" smtClean="0">
                          <a:solidFill>
                            <a:schemeClr val="bg1"/>
                          </a:solidFill>
                        </a:rPr>
                        <a:t>Tugas</a:t>
                      </a:r>
                      <a:r>
                        <a:rPr lang="en-US" sz="1600" b="1" dirty="0" smtClean="0">
                          <a:solidFill>
                            <a:schemeClr val="bg1"/>
                          </a:solidFill>
                        </a:rPr>
                        <a:t> </a:t>
                      </a:r>
                      <a:r>
                        <a:rPr lang="en-US" sz="1600" b="1" dirty="0" err="1" smtClean="0">
                          <a:solidFill>
                            <a:schemeClr val="bg1"/>
                          </a:solidFill>
                        </a:rPr>
                        <a:t>Akhir</a:t>
                      </a:r>
                      <a:endParaRPr lang="en-US" sz="1600" b="1" dirty="0">
                        <a:solidFill>
                          <a:schemeClr val="bg1"/>
                        </a:solidFill>
                      </a:endParaRPr>
                    </a:p>
                  </a:txBody>
                  <a:tcPr marT="45735" marB="45735" anchor="ctr">
                    <a:solidFill>
                      <a:srgbClr val="002060"/>
                    </a:solidFill>
                  </a:tcPr>
                </a:tc>
                <a:tc>
                  <a:txBody>
                    <a:bodyPr/>
                    <a:lstStyle/>
                    <a:p>
                      <a:pPr algn="ctr"/>
                      <a:r>
                        <a:rPr lang="en-US" sz="1800" b="1" dirty="0" err="1" smtClean="0">
                          <a:solidFill>
                            <a:schemeClr val="bg1"/>
                          </a:solidFill>
                        </a:rPr>
                        <a:t>Tesis</a:t>
                      </a:r>
                      <a:endParaRPr lang="en-US" sz="1800" b="1" dirty="0">
                        <a:solidFill>
                          <a:schemeClr val="bg1"/>
                        </a:solidFill>
                      </a:endParaRPr>
                    </a:p>
                  </a:txBody>
                  <a:tcPr marT="45735" marB="45735" anchor="ctr">
                    <a:solidFill>
                      <a:srgbClr val="002060"/>
                    </a:solidFill>
                  </a:tcPr>
                </a:tc>
                <a:tc>
                  <a:txBody>
                    <a:bodyPr/>
                    <a:lstStyle/>
                    <a:p>
                      <a:pPr algn="ctr"/>
                      <a:r>
                        <a:rPr lang="en-US" sz="1800" b="1" dirty="0" err="1" smtClean="0">
                          <a:solidFill>
                            <a:schemeClr val="bg1"/>
                          </a:solidFill>
                        </a:rPr>
                        <a:t>Disertasi</a:t>
                      </a:r>
                      <a:endParaRPr lang="en-US" sz="1800" b="1" dirty="0">
                        <a:solidFill>
                          <a:schemeClr val="bg1"/>
                        </a:solidFill>
                      </a:endParaRPr>
                    </a:p>
                  </a:txBody>
                  <a:tcPr marT="45735" marB="45735" anchor="ctr">
                    <a:solidFill>
                      <a:srgbClr val="002060"/>
                    </a:solidFill>
                  </a:tcPr>
                </a:tc>
              </a:tr>
              <a:tr h="365876">
                <a:tc rowSpan="2">
                  <a:txBody>
                    <a:bodyPr/>
                    <a:lstStyle/>
                    <a:p>
                      <a:r>
                        <a:rPr lang="en-US" sz="1800" dirty="0" smtClean="0"/>
                        <a:t>1</a:t>
                      </a:r>
                      <a:endParaRPr lang="en-US" sz="1800" dirty="0"/>
                    </a:p>
                  </a:txBody>
                  <a:tcPr marT="45735" marB="45735"/>
                </a:tc>
                <a:tc rowSpan="2">
                  <a:txBody>
                    <a:bodyPr/>
                    <a:lstStyle/>
                    <a:p>
                      <a:r>
                        <a:rPr lang="en-US" sz="1800" dirty="0" err="1" smtClean="0"/>
                        <a:t>Asisten</a:t>
                      </a:r>
                      <a:r>
                        <a:rPr lang="en-US" sz="1800" baseline="0" dirty="0" smtClean="0"/>
                        <a:t> </a:t>
                      </a:r>
                      <a:r>
                        <a:rPr lang="en-US" sz="1800" baseline="0" dirty="0" err="1" smtClean="0"/>
                        <a:t>Ahli</a:t>
                      </a:r>
                      <a:endParaRPr lang="en-US" sz="1800" dirty="0"/>
                    </a:p>
                  </a:txBody>
                  <a:tcPr marT="45735" marB="45735"/>
                </a:tc>
                <a:tc>
                  <a:txBody>
                    <a:bodyPr/>
                    <a:lstStyle/>
                    <a:p>
                      <a:pPr algn="ctr"/>
                      <a:r>
                        <a:rPr lang="en-US" sz="1800" dirty="0" smtClean="0"/>
                        <a:t>Magister</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a:t>
                      </a:r>
                      <a:endParaRPr lang="en-US" sz="1800" dirty="0"/>
                    </a:p>
                  </a:txBody>
                  <a:tcPr marT="45735" marB="45735"/>
                </a:tc>
                <a:tc>
                  <a:txBody>
                    <a:bodyPr/>
                    <a:lstStyle/>
                    <a:p>
                      <a:pPr algn="ctr"/>
                      <a:r>
                        <a:rPr lang="en-US" sz="1800" dirty="0" smtClean="0"/>
                        <a:t>-</a:t>
                      </a:r>
                      <a:endParaRPr lang="en-US" sz="1800" dirty="0"/>
                    </a:p>
                  </a:txBody>
                  <a:tcPr marT="45735" marB="45735"/>
                </a:tc>
              </a:tr>
              <a:tr h="365876">
                <a:tc vMerge="1">
                  <a:txBody>
                    <a:bodyPr/>
                    <a:lstStyle/>
                    <a:p>
                      <a:endParaRPr lang="en-US" dirty="0"/>
                    </a:p>
                  </a:txBody>
                  <a:tcPr/>
                </a:tc>
                <a:tc vMerge="1">
                  <a:txBody>
                    <a:bodyPr/>
                    <a:lstStyle/>
                    <a:p>
                      <a:endParaRPr lang="en-US" dirty="0"/>
                    </a:p>
                  </a:txBody>
                  <a:tcPr/>
                </a:tc>
                <a:tc>
                  <a:txBody>
                    <a:bodyPr/>
                    <a:lstStyle/>
                    <a:p>
                      <a:pPr algn="ctr"/>
                      <a:r>
                        <a:rPr lang="en-US" sz="1800" dirty="0" err="1" smtClean="0"/>
                        <a:t>Doktor</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B</a:t>
                      </a:r>
                      <a:endParaRPr lang="en-US" sz="1800" dirty="0"/>
                    </a:p>
                  </a:txBody>
                  <a:tcPr marT="45735" marB="45735"/>
                </a:tc>
                <a:tc>
                  <a:txBody>
                    <a:bodyPr/>
                    <a:lstStyle/>
                    <a:p>
                      <a:pPr algn="ctr"/>
                      <a:r>
                        <a:rPr lang="en-US" sz="1800" dirty="0" smtClean="0"/>
                        <a:t>-</a:t>
                      </a:r>
                      <a:endParaRPr lang="en-US" sz="1800" dirty="0"/>
                    </a:p>
                  </a:txBody>
                  <a:tcPr marT="45735" marB="45735"/>
                </a:tc>
              </a:tr>
              <a:tr h="365876">
                <a:tc rowSpan="2">
                  <a:txBody>
                    <a:bodyPr/>
                    <a:lstStyle/>
                    <a:p>
                      <a:r>
                        <a:rPr lang="en-US" sz="1800" dirty="0" smtClean="0"/>
                        <a:t>2</a:t>
                      </a:r>
                      <a:endParaRPr lang="en-US" sz="1800" dirty="0"/>
                    </a:p>
                  </a:txBody>
                  <a:tcPr marT="45735" marB="45735"/>
                </a:tc>
                <a:tc rowSpan="2">
                  <a:txBody>
                    <a:bodyPr/>
                    <a:lstStyle/>
                    <a:p>
                      <a:r>
                        <a:rPr lang="en-US" sz="1800" dirty="0" err="1" smtClean="0"/>
                        <a:t>Lektor</a:t>
                      </a:r>
                      <a:endParaRPr lang="en-US" sz="1800" dirty="0"/>
                    </a:p>
                  </a:txBody>
                  <a:tcPr marT="45735" marB="45735"/>
                </a:tc>
                <a:tc>
                  <a:txBody>
                    <a:bodyPr/>
                    <a:lstStyle/>
                    <a:p>
                      <a:pPr algn="ctr"/>
                      <a:r>
                        <a:rPr lang="en-US" sz="1800" dirty="0" smtClean="0"/>
                        <a:t>Magister</a:t>
                      </a:r>
                      <a:endParaRPr lang="en-US" sz="1800" dirty="0"/>
                    </a:p>
                  </a:txBody>
                  <a:tcPr marT="45735" marB="45735">
                    <a:noFill/>
                  </a:tcPr>
                </a:tc>
                <a:tc>
                  <a:txBody>
                    <a:bodyPr/>
                    <a:lstStyle/>
                    <a:p>
                      <a:pPr algn="ctr"/>
                      <a:r>
                        <a:rPr lang="en-US" sz="1800" dirty="0" smtClean="0"/>
                        <a:t>M</a:t>
                      </a:r>
                      <a:endParaRPr lang="en-US" sz="1800" dirty="0"/>
                    </a:p>
                  </a:txBody>
                  <a:tcPr marT="45735" marB="45735">
                    <a:noFill/>
                  </a:tcPr>
                </a:tc>
                <a:tc>
                  <a:txBody>
                    <a:bodyPr/>
                    <a:lstStyle/>
                    <a:p>
                      <a:pPr algn="ctr"/>
                      <a:r>
                        <a:rPr lang="en-US" sz="1800" dirty="0" smtClean="0"/>
                        <a:t>B*</a:t>
                      </a:r>
                      <a:endParaRPr lang="en-US" sz="1800" dirty="0"/>
                    </a:p>
                  </a:txBody>
                  <a:tcPr marT="45735" marB="45735">
                    <a:noFill/>
                  </a:tcPr>
                </a:tc>
                <a:tc>
                  <a:txBody>
                    <a:bodyPr/>
                    <a:lstStyle/>
                    <a:p>
                      <a:pPr algn="ctr"/>
                      <a:r>
                        <a:rPr lang="en-US" sz="1800" dirty="0" smtClean="0"/>
                        <a:t>-</a:t>
                      </a:r>
                      <a:endParaRPr lang="en-US" sz="1800" dirty="0"/>
                    </a:p>
                  </a:txBody>
                  <a:tcPr marT="45735" marB="45735"/>
                </a:tc>
              </a:tr>
              <a:tr h="365876">
                <a:tc vMerge="1">
                  <a:txBody>
                    <a:bodyPr/>
                    <a:lstStyle/>
                    <a:p>
                      <a:endParaRPr lang="en-US" dirty="0"/>
                    </a:p>
                  </a:txBody>
                  <a:tcPr/>
                </a:tc>
                <a:tc vMerge="1">
                  <a:txBody>
                    <a:bodyPr/>
                    <a:lstStyle/>
                    <a:p>
                      <a:endParaRPr lang="en-US" dirty="0"/>
                    </a:p>
                  </a:txBody>
                  <a:tcPr/>
                </a:tc>
                <a:tc>
                  <a:txBody>
                    <a:bodyPr/>
                    <a:lstStyle/>
                    <a:p>
                      <a:pPr algn="ctr"/>
                      <a:r>
                        <a:rPr lang="en-US" sz="1800" dirty="0" err="1" smtClean="0"/>
                        <a:t>Doktor</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B</a:t>
                      </a:r>
                      <a:endParaRPr lang="en-US" sz="1800" dirty="0"/>
                    </a:p>
                  </a:txBody>
                  <a:tcPr marT="45735" marB="45735"/>
                </a:tc>
              </a:tr>
              <a:tr h="365876">
                <a:tc rowSpan="2">
                  <a:txBody>
                    <a:bodyPr/>
                    <a:lstStyle/>
                    <a:p>
                      <a:r>
                        <a:rPr lang="en-US" sz="1800" dirty="0" smtClean="0"/>
                        <a:t>3</a:t>
                      </a:r>
                      <a:endParaRPr lang="en-US" sz="1800" dirty="0"/>
                    </a:p>
                  </a:txBody>
                  <a:tcPr marT="45735" marB="45735"/>
                </a:tc>
                <a:tc rowSpan="2">
                  <a:txBody>
                    <a:bodyPr/>
                    <a:lstStyle/>
                    <a:p>
                      <a:r>
                        <a:rPr lang="en-US" sz="1800" dirty="0" err="1" smtClean="0"/>
                        <a:t>Lektor</a:t>
                      </a:r>
                      <a:r>
                        <a:rPr lang="en-US" sz="1800" dirty="0" smtClean="0"/>
                        <a:t> </a:t>
                      </a:r>
                      <a:r>
                        <a:rPr lang="en-US" sz="1800" dirty="0" err="1" smtClean="0"/>
                        <a:t>Kepala</a:t>
                      </a:r>
                      <a:endParaRPr lang="en-US" sz="1800" dirty="0"/>
                    </a:p>
                  </a:txBody>
                  <a:tcPr marT="45735" marB="45735"/>
                </a:tc>
                <a:tc>
                  <a:txBody>
                    <a:bodyPr/>
                    <a:lstStyle/>
                    <a:p>
                      <a:pPr algn="ctr"/>
                      <a:r>
                        <a:rPr lang="en-US" sz="1800" dirty="0" smtClean="0"/>
                        <a:t>Magister</a:t>
                      </a:r>
                      <a:endParaRPr lang="en-US" sz="1800" dirty="0"/>
                    </a:p>
                  </a:txBody>
                  <a:tcPr marT="45735" marB="45735">
                    <a:solidFill>
                      <a:srgbClr val="FFFF00"/>
                    </a:solidFill>
                  </a:tcPr>
                </a:tc>
                <a:tc>
                  <a:txBody>
                    <a:bodyPr/>
                    <a:lstStyle/>
                    <a:p>
                      <a:pPr algn="ctr"/>
                      <a:r>
                        <a:rPr lang="en-US" sz="1800" dirty="0" smtClean="0"/>
                        <a:t>M</a:t>
                      </a:r>
                      <a:endParaRPr lang="en-US" sz="1800" dirty="0"/>
                    </a:p>
                  </a:txBody>
                  <a:tcPr marT="45735" marB="45735"/>
                </a:tc>
                <a:tc>
                  <a:txBody>
                    <a:bodyPr/>
                    <a:lstStyle/>
                    <a:p>
                      <a:pPr algn="ctr"/>
                      <a:r>
                        <a:rPr lang="en-US" sz="1800" dirty="0" smtClean="0"/>
                        <a:t>M</a:t>
                      </a:r>
                      <a:endParaRPr lang="en-US" sz="1800" dirty="0"/>
                    </a:p>
                  </a:txBody>
                  <a:tcPr marT="45735" marB="45735">
                    <a:solidFill>
                      <a:srgbClr val="FFFF00"/>
                    </a:solidFill>
                  </a:tcPr>
                </a:tc>
                <a:tc>
                  <a:txBody>
                    <a:bodyPr/>
                    <a:lstStyle/>
                    <a:p>
                      <a:pPr algn="ctr"/>
                      <a:r>
                        <a:rPr lang="en-US" sz="1800" dirty="0" smtClean="0"/>
                        <a:t>B</a:t>
                      </a:r>
                      <a:endParaRPr lang="en-US" sz="1800" dirty="0"/>
                    </a:p>
                  </a:txBody>
                  <a:tcPr marT="45735" marB="45735">
                    <a:solidFill>
                      <a:srgbClr val="FFFF00"/>
                    </a:solidFill>
                  </a:tcPr>
                </a:tc>
              </a:tr>
              <a:tr h="365876">
                <a:tc vMerge="1">
                  <a:txBody>
                    <a:bodyPr/>
                    <a:lstStyle/>
                    <a:p>
                      <a:endParaRPr lang="en-US" dirty="0"/>
                    </a:p>
                  </a:txBody>
                  <a:tcPr/>
                </a:tc>
                <a:tc vMerge="1">
                  <a:txBody>
                    <a:bodyPr/>
                    <a:lstStyle/>
                    <a:p>
                      <a:endParaRPr lang="en-US" dirty="0"/>
                    </a:p>
                  </a:txBody>
                  <a:tcPr/>
                </a:tc>
                <a:tc>
                  <a:txBody>
                    <a:bodyPr/>
                    <a:lstStyle/>
                    <a:p>
                      <a:pPr algn="ctr"/>
                      <a:r>
                        <a:rPr lang="en-US" sz="1800" dirty="0" err="1" smtClean="0"/>
                        <a:t>Doktor</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B/M**</a:t>
                      </a:r>
                      <a:endParaRPr lang="en-US" sz="1800" dirty="0"/>
                    </a:p>
                  </a:txBody>
                  <a:tcPr marT="45735" marB="45735"/>
                </a:tc>
              </a:tr>
              <a:tr h="365876">
                <a:tc>
                  <a:txBody>
                    <a:bodyPr/>
                    <a:lstStyle/>
                    <a:p>
                      <a:r>
                        <a:rPr lang="en-US" sz="1800" dirty="0" smtClean="0"/>
                        <a:t>4</a:t>
                      </a:r>
                      <a:endParaRPr lang="en-US" sz="1800" dirty="0"/>
                    </a:p>
                  </a:txBody>
                  <a:tcPr marT="45735" marB="45735"/>
                </a:tc>
                <a:tc>
                  <a:txBody>
                    <a:bodyPr/>
                    <a:lstStyle/>
                    <a:p>
                      <a:r>
                        <a:rPr lang="en-US" sz="1800" dirty="0" err="1" smtClean="0"/>
                        <a:t>Profesor</a:t>
                      </a:r>
                      <a:endParaRPr lang="en-US" sz="1800" dirty="0"/>
                    </a:p>
                  </a:txBody>
                  <a:tcPr marT="45735" marB="45735"/>
                </a:tc>
                <a:tc>
                  <a:txBody>
                    <a:bodyPr/>
                    <a:lstStyle/>
                    <a:p>
                      <a:pPr algn="ctr"/>
                      <a:r>
                        <a:rPr lang="en-US" sz="1800" dirty="0" err="1" smtClean="0"/>
                        <a:t>Doktor</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M</a:t>
                      </a:r>
                      <a:endParaRPr lang="en-US" sz="1800" dirty="0"/>
                    </a:p>
                  </a:txBody>
                  <a:tcPr marT="45735" marB="45735"/>
                </a:tc>
                <a:tc>
                  <a:txBody>
                    <a:bodyPr/>
                    <a:lstStyle/>
                    <a:p>
                      <a:pPr algn="ctr"/>
                      <a:r>
                        <a:rPr lang="en-US" sz="1800" dirty="0" smtClean="0"/>
                        <a:t>M</a:t>
                      </a:r>
                      <a:endParaRPr lang="en-US" sz="1800" dirty="0"/>
                    </a:p>
                  </a:txBody>
                  <a:tcPr marT="45735" marB="45735"/>
                </a:tc>
              </a:tr>
            </a:tbl>
          </a:graphicData>
        </a:graphic>
      </p:graphicFrame>
      <p:sp>
        <p:nvSpPr>
          <p:cNvPr id="72771" name="TextBox 1"/>
          <p:cNvSpPr txBox="1">
            <a:spLocks noChangeArrowheads="1"/>
          </p:cNvSpPr>
          <p:nvPr/>
        </p:nvSpPr>
        <p:spPr bwMode="auto">
          <a:xfrm>
            <a:off x="628650" y="1349375"/>
            <a:ext cx="8245475" cy="400050"/>
          </a:xfrm>
          <a:prstGeom prst="rect">
            <a:avLst/>
          </a:prstGeom>
          <a:noFill/>
          <a:ln w="9525">
            <a:noFill/>
            <a:miter lim="800000"/>
            <a:headEnd/>
            <a:tailEnd/>
          </a:ln>
        </p:spPr>
        <p:txBody>
          <a:bodyPr>
            <a:spAutoFit/>
          </a:bodyPr>
          <a:lstStyle/>
          <a:p>
            <a:r>
              <a:rPr lang="en-US" altLang="en-US" sz="2000" b="1"/>
              <a:t>BIMBINGAN </a:t>
            </a:r>
            <a:r>
              <a:rPr lang="en-US" altLang="en-US" sz="2000" b="1">
                <a:solidFill>
                  <a:srgbClr val="FF0000"/>
                </a:solidFill>
              </a:rPr>
              <a:t>REVISI</a:t>
            </a:r>
            <a:r>
              <a:rPr lang="en-US" altLang="en-US" sz="2000" b="1"/>
              <a:t> </a:t>
            </a:r>
            <a:r>
              <a:rPr lang="id-ID" altLang="en-US" sz="2000" b="1"/>
              <a:t>P</a:t>
            </a:r>
            <a:r>
              <a:rPr lang="en-US" altLang="en-US" sz="2000" b="1"/>
              <a:t>ermenpan</a:t>
            </a:r>
            <a:r>
              <a:rPr lang="id-ID" altLang="en-US" sz="2000" b="1"/>
              <a:t> dan RB No.</a:t>
            </a:r>
            <a:r>
              <a:rPr lang="en-US" altLang="en-US" sz="2000" b="1"/>
              <a:t> 46 -2013</a:t>
            </a:r>
          </a:p>
        </p:txBody>
      </p:sp>
      <p:sp>
        <p:nvSpPr>
          <p:cNvPr id="72772" name="TextBox 2"/>
          <p:cNvSpPr txBox="1">
            <a:spLocks noChangeArrowheads="1"/>
          </p:cNvSpPr>
          <p:nvPr/>
        </p:nvSpPr>
        <p:spPr bwMode="auto">
          <a:xfrm>
            <a:off x="414338" y="5527675"/>
            <a:ext cx="8501062" cy="1201738"/>
          </a:xfrm>
          <a:prstGeom prst="rect">
            <a:avLst/>
          </a:prstGeom>
          <a:noFill/>
          <a:ln w="9525">
            <a:noFill/>
            <a:miter lim="800000"/>
            <a:headEnd/>
            <a:tailEnd/>
          </a:ln>
        </p:spPr>
        <p:txBody>
          <a:bodyPr>
            <a:spAutoFit/>
          </a:bodyPr>
          <a:lstStyle/>
          <a:p>
            <a:pPr eaLnBrk="1" hangingPunct="1"/>
            <a:r>
              <a:rPr lang="en-US" altLang="en-US"/>
              <a:t>   </a:t>
            </a:r>
            <a:r>
              <a:rPr lang="id-ID" altLang="en-US"/>
              <a:t>*</a:t>
            </a:r>
            <a:r>
              <a:rPr lang="en-US" altLang="en-US"/>
              <a:t>   = </a:t>
            </a:r>
            <a:r>
              <a:rPr lang="id-ID" altLang="en-US"/>
              <a:t>Golongan III </a:t>
            </a:r>
            <a:r>
              <a:rPr lang="en-US" altLang="en-US"/>
              <a:t>d</a:t>
            </a:r>
          </a:p>
          <a:p>
            <a:pPr eaLnBrk="1" hangingPunct="1"/>
            <a:r>
              <a:rPr lang="id-ID" altLang="en-US"/>
              <a:t>** </a:t>
            </a:r>
            <a:r>
              <a:rPr lang="en-US" altLang="en-US"/>
              <a:t>   = </a:t>
            </a:r>
            <a:r>
              <a:rPr lang="id-ID" altLang="en-US"/>
              <a:t>Lektor Kepala sebagai penulis utama pada jurnal internasional bereputasi</a:t>
            </a:r>
            <a:endParaRPr lang="en-US" altLang="en-US"/>
          </a:p>
          <a:p>
            <a:pPr eaLnBrk="1" hangingPunct="1"/>
            <a:r>
              <a:rPr lang="en-US" altLang="en-US"/>
              <a:t>M     = Melaksanakan</a:t>
            </a:r>
          </a:p>
          <a:p>
            <a:pPr eaLnBrk="1" hangingPunct="1"/>
            <a:r>
              <a:rPr lang="en-US" altLang="en-US"/>
              <a:t>B      = Membantu</a:t>
            </a:r>
          </a:p>
        </p:txBody>
      </p:sp>
      <p:sp>
        <p:nvSpPr>
          <p:cNvPr id="72773" name="Title 1"/>
          <p:cNvSpPr txBox="1">
            <a:spLocks/>
          </p:cNvSpPr>
          <p:nvPr/>
        </p:nvSpPr>
        <p:spPr bwMode="auto">
          <a:xfrm>
            <a:off x="22225" y="571500"/>
            <a:ext cx="9036050" cy="654050"/>
          </a:xfrm>
          <a:prstGeom prst="rect">
            <a:avLst/>
          </a:prstGeom>
          <a:noFill/>
          <a:ln w="9525">
            <a:noFill/>
            <a:miter lim="800000"/>
            <a:headEnd/>
            <a:tailEnd/>
          </a:ln>
        </p:spPr>
        <p:txBody>
          <a:bodyPr anchor="ctr"/>
          <a:lstStyle/>
          <a:p>
            <a:pPr algn="ctr" eaLnBrk="1" hangingPunct="1"/>
            <a:r>
              <a:rPr lang="en-US" altLang="en-US" sz="2100" b="1">
                <a:solidFill>
                  <a:srgbClr val="7030A0"/>
                </a:solidFill>
              </a:rPr>
              <a:t>LAMPIRAN VI. </a:t>
            </a:r>
            <a:r>
              <a:rPr lang="id-ID" altLang="en-US" sz="2100" b="1">
                <a:solidFill>
                  <a:srgbClr val="7030A0"/>
                </a:solidFill>
              </a:rPr>
              <a:t>TUGAS, WEWENANG DAN TANGGUNG JAWAB</a:t>
            </a:r>
            <a:r>
              <a:rPr lang="en-US" altLang="en-US" sz="2100" b="1">
                <a:solidFill>
                  <a:srgbClr val="7030A0"/>
                </a:solidFill>
              </a:rPr>
              <a:t> MEMBIMBING</a:t>
            </a:r>
          </a:p>
        </p:txBody>
      </p:sp>
    </p:spTree>
  </p:cSld>
  <p:clrMapOvr>
    <a:masterClrMapping/>
  </p:clrMapOvr>
  <p:transition spd="slow">
    <p:cove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785813"/>
            <a:ext cx="8229600" cy="1066800"/>
          </a:xfrm>
        </p:spPr>
        <p:txBody>
          <a:bodyPr/>
          <a:lstStyle/>
          <a:p>
            <a:pPr eaLnBrk="1" hangingPunct="1"/>
            <a:r>
              <a:rPr lang="id-ID" altLang="en-US" sz="2400" b="1" smtClean="0"/>
              <a:t>PEDOMAN OPERASIONAL</a:t>
            </a:r>
            <a:br>
              <a:rPr lang="id-ID" altLang="en-US" sz="2400" b="1" smtClean="0"/>
            </a:br>
            <a:r>
              <a:rPr lang="en-US" altLang="en-US" sz="2400" b="1" smtClean="0"/>
              <a:t>WEWENANG DAN TANGGUNG JAWAB DOSEN DALAM MELAKSANAKAN BIMBINGAN TA</a:t>
            </a:r>
          </a:p>
        </p:txBody>
      </p:sp>
      <p:graphicFrame>
        <p:nvGraphicFramePr>
          <p:cNvPr id="5" name="Table 4"/>
          <p:cNvGraphicFramePr>
            <a:graphicFrameLocks noGrp="1"/>
          </p:cNvGraphicFramePr>
          <p:nvPr/>
        </p:nvGraphicFramePr>
        <p:xfrm>
          <a:off x="214282" y="2080359"/>
          <a:ext cx="8715436" cy="4455710"/>
        </p:xfrm>
        <a:graphic>
          <a:graphicData uri="http://schemas.openxmlformats.org/drawingml/2006/table">
            <a:tbl>
              <a:tblPr firstRow="1" firstCol="1" bandRow="1">
                <a:tableStyleId>{5C22544A-7EE6-4342-B048-85BDC9FD1C3A}</a:tableStyleId>
              </a:tblPr>
              <a:tblGrid>
                <a:gridCol w="701971"/>
                <a:gridCol w="2237165"/>
                <a:gridCol w="1542873"/>
                <a:gridCol w="1465729"/>
                <a:gridCol w="254971"/>
                <a:gridCol w="1133614"/>
                <a:gridCol w="427627"/>
                <a:gridCol w="332463"/>
                <a:gridCol w="435799"/>
                <a:gridCol w="183224"/>
              </a:tblGrid>
              <a:tr h="299171">
                <a:tc rowSpan="2">
                  <a:txBody>
                    <a:bodyPr/>
                    <a:lstStyle/>
                    <a:p>
                      <a:pPr marL="0" marR="0" algn="ctr">
                        <a:lnSpc>
                          <a:spcPct val="100000"/>
                        </a:lnSpc>
                        <a:spcBef>
                          <a:spcPts val="0"/>
                        </a:spcBef>
                        <a:spcAft>
                          <a:spcPts val="0"/>
                        </a:spcAft>
                      </a:pPr>
                      <a:r>
                        <a:rPr lang="id-ID" sz="1800" b="1" dirty="0">
                          <a:solidFill>
                            <a:schemeClr val="bg1"/>
                          </a:solidFill>
                          <a:effectLst/>
                          <a:latin typeface="+mj-lt"/>
                          <a:ea typeface="Arial Unicode MS" panose="020B0604020202020204" pitchFamily="34" charset="-128"/>
                          <a:cs typeface="Arial Unicode MS" panose="020B0604020202020204" pitchFamily="34" charset="-128"/>
                        </a:rPr>
                        <a:t>NO</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rowSpan="2">
                  <a:txBody>
                    <a:bodyPr/>
                    <a:lstStyle/>
                    <a:p>
                      <a:pPr marL="0" marR="0" algn="ctr">
                        <a:lnSpc>
                          <a:spcPct val="100000"/>
                        </a:lnSpc>
                        <a:spcBef>
                          <a:spcPts val="0"/>
                        </a:spcBef>
                        <a:spcAft>
                          <a:spcPts val="0"/>
                        </a:spcAft>
                      </a:pPr>
                      <a:r>
                        <a:rPr lang="id-ID" sz="1800" b="1" dirty="0">
                          <a:solidFill>
                            <a:schemeClr val="bg1"/>
                          </a:solidFill>
                          <a:effectLst/>
                          <a:latin typeface="+mj-lt"/>
                          <a:ea typeface="Arial Unicode MS" panose="020B0604020202020204" pitchFamily="34" charset="-128"/>
                          <a:cs typeface="Arial Unicode MS" panose="020B0604020202020204" pitchFamily="34" charset="-128"/>
                        </a:rPr>
                        <a:t>JABATAN </a:t>
                      </a:r>
                      <a:r>
                        <a:rPr lang="id-ID" sz="1800" b="1" dirty="0" smtClean="0">
                          <a:solidFill>
                            <a:schemeClr val="bg1"/>
                          </a:solidFill>
                          <a:effectLst/>
                          <a:latin typeface="+mj-lt"/>
                          <a:ea typeface="Arial Unicode MS" panose="020B0604020202020204" pitchFamily="34" charset="-128"/>
                          <a:cs typeface="Arial Unicode MS" panose="020B0604020202020204" pitchFamily="34" charset="-128"/>
                        </a:rPr>
                        <a:t>KADEMIK </a:t>
                      </a:r>
                      <a:r>
                        <a:rPr lang="id-ID" sz="1800" b="1" dirty="0">
                          <a:solidFill>
                            <a:schemeClr val="bg1"/>
                          </a:solidFill>
                          <a:effectLst/>
                          <a:latin typeface="+mj-lt"/>
                          <a:ea typeface="Arial Unicode MS" panose="020B0604020202020204" pitchFamily="34" charset="-128"/>
                          <a:cs typeface="Arial Unicode MS" panose="020B0604020202020204" pitchFamily="34" charset="-128"/>
                        </a:rPr>
                        <a:t>DOSEN</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rowSpan="2">
                  <a:txBody>
                    <a:bodyPr/>
                    <a:lstStyle/>
                    <a:p>
                      <a:pPr marL="0" marR="0" algn="ctr">
                        <a:lnSpc>
                          <a:spcPct val="100000"/>
                        </a:lnSpc>
                        <a:spcBef>
                          <a:spcPts val="0"/>
                        </a:spcBef>
                        <a:spcAft>
                          <a:spcPts val="0"/>
                        </a:spcAft>
                      </a:pPr>
                      <a:r>
                        <a:rPr lang="id-ID" sz="1800" b="1" dirty="0">
                          <a:solidFill>
                            <a:schemeClr val="bg1"/>
                          </a:solidFill>
                          <a:effectLst/>
                          <a:latin typeface="+mj-lt"/>
                          <a:ea typeface="Arial Unicode MS" panose="020B0604020202020204" pitchFamily="34" charset="-128"/>
                          <a:cs typeface="Arial Unicode MS" panose="020B0604020202020204" pitchFamily="34" charset="-128"/>
                        </a:rPr>
                        <a:t>KUALIFIKASI PENDIDIKAN</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gridSpan="7">
                  <a:txBody>
                    <a:bodyPr/>
                    <a:lstStyle/>
                    <a:p>
                      <a:pPr marL="0" marR="0" algn="ctr">
                        <a:lnSpc>
                          <a:spcPct val="100000"/>
                        </a:lnSpc>
                        <a:spcBef>
                          <a:spcPts val="0"/>
                        </a:spcBef>
                        <a:spcAft>
                          <a:spcPts val="0"/>
                        </a:spcAft>
                      </a:pPr>
                      <a:r>
                        <a:rPr lang="id-ID" sz="1800" b="1" dirty="0">
                          <a:solidFill>
                            <a:schemeClr val="bg1"/>
                          </a:solidFill>
                          <a:effectLst/>
                          <a:latin typeface="+mj-lt"/>
                          <a:ea typeface="Arial Unicode MS" panose="020B0604020202020204" pitchFamily="34" charset="-128"/>
                          <a:cs typeface="Arial Unicode MS" panose="020B0604020202020204" pitchFamily="34" charset="-128"/>
                        </a:rPr>
                        <a:t>BIMBINGAN TUGAS AKHIR</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hMerge="1">
                  <a:txBody>
                    <a:bodyPr/>
                    <a:lstStyle/>
                    <a:p>
                      <a:endParaRPr lang="en-US"/>
                    </a:p>
                  </a:txBody>
                  <a:tcPr/>
                </a:tc>
                <a:tc hMerge="1">
                  <a:txBody>
                    <a:bodyPr/>
                    <a:lstStyle/>
                    <a:p>
                      <a:pPr marL="0" marR="0" algn="ctr">
                        <a:lnSpc>
                          <a:spcPct val="100000"/>
                        </a:lnSpc>
                        <a:spcBef>
                          <a:spcPts val="0"/>
                        </a:spcBef>
                        <a:spcAft>
                          <a:spcPts val="0"/>
                        </a:spcAft>
                      </a:pPr>
                      <a:endParaRPr lang="en-US" sz="1600" b="1">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9834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00000"/>
                        </a:lnSpc>
                        <a:spcBef>
                          <a:spcPts val="0"/>
                        </a:spcBef>
                        <a:spcAft>
                          <a:spcPts val="0"/>
                        </a:spcAft>
                      </a:pPr>
                      <a:r>
                        <a:rPr lang="id-ID" sz="1800" b="1" dirty="0" smtClean="0">
                          <a:solidFill>
                            <a:schemeClr val="bg1"/>
                          </a:solidFill>
                          <a:effectLst/>
                          <a:latin typeface="+mj-lt"/>
                          <a:ea typeface="Arial Unicode MS" panose="020B0604020202020204" pitchFamily="34" charset="-128"/>
                          <a:cs typeface="Arial Unicode MS" panose="020B0604020202020204" pitchFamily="34" charset="-128"/>
                        </a:rPr>
                        <a:t>Skripsi/         Tugas Akhir</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gridSpan="2">
                  <a:txBody>
                    <a:bodyPr/>
                    <a:lstStyle/>
                    <a:p>
                      <a:pPr marL="0" marR="0" algn="ctr">
                        <a:lnSpc>
                          <a:spcPct val="100000"/>
                        </a:lnSpc>
                        <a:spcBef>
                          <a:spcPts val="0"/>
                        </a:spcBef>
                        <a:spcAft>
                          <a:spcPts val="0"/>
                        </a:spcAft>
                      </a:pPr>
                      <a:r>
                        <a:rPr lang="id-ID" sz="1800" b="1" dirty="0" smtClean="0">
                          <a:solidFill>
                            <a:schemeClr val="bg1"/>
                          </a:solidFill>
                          <a:effectLst/>
                          <a:latin typeface="+mj-lt"/>
                          <a:ea typeface="Arial Unicode MS" panose="020B0604020202020204" pitchFamily="34" charset="-128"/>
                          <a:cs typeface="Arial Unicode MS" panose="020B0604020202020204" pitchFamily="34" charset="-128"/>
                        </a:rPr>
                        <a:t>Tesis</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hMerge="1">
                  <a:txBody>
                    <a:bodyPr/>
                    <a:lstStyle/>
                    <a:p>
                      <a:pPr marL="0" marR="0" algn="ctr">
                        <a:lnSpc>
                          <a:spcPct val="100000"/>
                        </a:lnSpc>
                        <a:spcBef>
                          <a:spcPts val="0"/>
                        </a:spcBef>
                        <a:spcAft>
                          <a:spcPts val="0"/>
                        </a:spcAft>
                      </a:pPr>
                      <a:endParaRPr lang="en-US" sz="1600" b="1" dirty="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1" dirty="0" smtClean="0">
                          <a:solidFill>
                            <a:schemeClr val="bg1"/>
                          </a:solidFill>
                          <a:effectLst/>
                          <a:latin typeface="+mj-lt"/>
                          <a:ea typeface="Arial Unicode MS" panose="020B0604020202020204" pitchFamily="34" charset="-128"/>
                          <a:cs typeface="Arial Unicode MS" panose="020B0604020202020204" pitchFamily="34" charset="-128"/>
                        </a:rPr>
                        <a:t>Disertasi</a:t>
                      </a:r>
                      <a:endParaRPr lang="en-US" sz="1800" b="1" dirty="0">
                        <a:solidFill>
                          <a:schemeClr val="bg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99171">
                <a:tc rowSpan="2">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1</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rowSpan="2">
                  <a:txBody>
                    <a:bodyPr/>
                    <a:lstStyle/>
                    <a:p>
                      <a:pPr marL="0" marR="0">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Asisten Ahli</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effectLst/>
                          <a:latin typeface="+mj-lt"/>
                          <a:ea typeface="Arial Unicode MS" panose="020B0604020202020204" pitchFamily="34" charset="-128"/>
                          <a:cs typeface="Arial Unicode MS" panose="020B0604020202020204" pitchFamily="34" charset="-128"/>
                        </a:rPr>
                        <a:t>Magister</a:t>
                      </a:r>
                      <a:endParaRPr lang="en-US" sz="1800" b="0">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effectLst/>
                          <a:latin typeface="+mj-lt"/>
                          <a:ea typeface="Arial Unicode MS" panose="020B0604020202020204" pitchFamily="34" charset="-128"/>
                          <a:cs typeface="Arial Unicode MS" panose="020B0604020202020204" pitchFamily="34" charset="-128"/>
                        </a:rPr>
                        <a:t>M</a:t>
                      </a:r>
                      <a:endParaRPr lang="en-US" sz="1800" b="0">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gridSpan="2">
                  <a:txBody>
                    <a:bodyPr/>
                    <a:lstStyle/>
                    <a:p>
                      <a:pPr marL="0" marR="0" algn="ctr">
                        <a:lnSpc>
                          <a:spcPct val="100000"/>
                        </a:lnSpc>
                        <a:spcBef>
                          <a:spcPts val="0"/>
                        </a:spcBef>
                        <a:spcAft>
                          <a:spcPts val="0"/>
                        </a:spcAft>
                      </a:pPr>
                      <a:r>
                        <a:rPr lang="id-ID" sz="1800" b="0">
                          <a:effectLst/>
                          <a:latin typeface="+mj-lt"/>
                          <a:ea typeface="Arial Unicode MS" panose="020B0604020202020204" pitchFamily="34" charset="-128"/>
                          <a:cs typeface="Arial Unicode MS" panose="020B0604020202020204" pitchFamily="34" charset="-128"/>
                        </a:rPr>
                        <a:t>-</a:t>
                      </a:r>
                      <a:endParaRPr lang="en-US" sz="1800" b="0">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dirty="0">
                          <a:effectLst/>
                          <a:latin typeface="+mj-lt"/>
                          <a:ea typeface="Arial Unicode MS" panose="020B0604020202020204" pitchFamily="34" charset="-128"/>
                          <a:cs typeface="Arial Unicode MS" panose="020B0604020202020204" pitchFamily="34" charset="-128"/>
                        </a:rPr>
                        <a:t>-</a:t>
                      </a:r>
                      <a:endParaRPr lang="en-US" sz="1800" b="0" dirty="0">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99171">
                <a:tc vMerge="1">
                  <a:txBody>
                    <a:bodyPr/>
                    <a:lstStyle/>
                    <a:p>
                      <a:endParaRPr lang="en-US"/>
                    </a:p>
                  </a:txBody>
                  <a:tcPr/>
                </a:tc>
                <a:tc vMerge="1">
                  <a:txBody>
                    <a:bodyPr/>
                    <a:lstStyle/>
                    <a:p>
                      <a:endParaRPr lang="en-US"/>
                    </a:p>
                  </a:txBody>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Doktor</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B</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r>
              <a:tr h="299171">
                <a:tc row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2</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rowSpan="2">
                  <a:txBody>
                    <a:bodyPr/>
                    <a:lstStyle/>
                    <a:p>
                      <a:pPr marL="0" marR="0">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Lektor</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Magister</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b="0" dirty="0" smtClean="0">
                          <a:solidFill>
                            <a:schemeClr val="tx1"/>
                          </a:solidFill>
                          <a:effectLst/>
                          <a:latin typeface="+mj-lt"/>
                          <a:ea typeface="Arial Unicode MS" panose="020B0604020202020204" pitchFamily="34" charset="-128"/>
                          <a:cs typeface="Arial Unicode MS" panose="020B0604020202020204" pitchFamily="34" charset="-128"/>
                        </a:rPr>
                        <a:t>-</a:t>
                      </a:r>
                      <a:endParaRPr lang="en-US" sz="1800" b="0" dirty="0" smtClean="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99171">
                <a:tc vMerge="1">
                  <a:txBody>
                    <a:bodyPr/>
                    <a:lstStyle/>
                    <a:p>
                      <a:endParaRPr lang="en-US"/>
                    </a:p>
                  </a:txBody>
                  <a:tcPr/>
                </a:tc>
                <a:tc vMerge="1">
                  <a:txBody>
                    <a:bodyPr/>
                    <a:lstStyle/>
                    <a:p>
                      <a:endParaRPr lang="en-US"/>
                    </a:p>
                  </a:txBody>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Doktor</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B</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r>
              <a:tr h="299171">
                <a:tc row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3</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rowSpan="2">
                  <a:txBody>
                    <a:bodyPr/>
                    <a:lstStyle/>
                    <a:p>
                      <a:pPr marL="0" marR="0">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Lektor Kepala</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Magister</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b="0" dirty="0" smtClean="0">
                          <a:solidFill>
                            <a:schemeClr val="tx1"/>
                          </a:solidFill>
                          <a:effectLst/>
                          <a:latin typeface="+mj-lt"/>
                          <a:ea typeface="Arial Unicode MS" panose="020B0604020202020204" pitchFamily="34" charset="-128"/>
                          <a:cs typeface="Arial Unicode MS" panose="020B0604020202020204" pitchFamily="34" charset="-128"/>
                        </a:rPr>
                        <a:t>-</a:t>
                      </a:r>
                      <a:endParaRPr lang="en-US" sz="1800" b="0" dirty="0" smtClean="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strike="sngStrike" dirty="0">
                          <a:solidFill>
                            <a:schemeClr val="tx1"/>
                          </a:solidFill>
                          <a:effectLst/>
                          <a:latin typeface="+mj-lt"/>
                          <a:ea typeface="Arial Unicode MS" panose="020B0604020202020204" pitchFamily="34" charset="-128"/>
                          <a:cs typeface="Arial Unicode MS" panose="020B0604020202020204" pitchFamily="34" charset="-128"/>
                        </a:rPr>
                        <a:t>-</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17016">
                <a:tc vMerge="1">
                  <a:txBody>
                    <a:bodyPr/>
                    <a:lstStyle/>
                    <a:p>
                      <a:endParaRPr lang="en-US"/>
                    </a:p>
                  </a:txBody>
                  <a:tcPr/>
                </a:tc>
                <a:tc vMerge="1">
                  <a:txBody>
                    <a:bodyPr/>
                    <a:lstStyle/>
                    <a:p>
                      <a:endParaRPr lang="en-US"/>
                    </a:p>
                  </a:txBody>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Doktor</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B/M*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r>
              <a:tr h="299171">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4</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Profesor</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Doktor</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a:txBody>
                    <a:bodyPr/>
                    <a:lstStyle/>
                    <a:p>
                      <a:pPr marL="0" marR="0" algn="ct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gridSpan="2">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pPr marL="0" marR="0" algn="ctr">
                        <a:lnSpc>
                          <a:spcPct val="100000"/>
                        </a:lnSpc>
                        <a:spcBef>
                          <a:spcPts val="0"/>
                        </a:spcBef>
                        <a:spcAft>
                          <a:spcPts val="0"/>
                        </a:spcAft>
                      </a:pPr>
                      <a:endParaRPr lang="en-US" sz="1600" b="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tc>
                <a:tc gridSpan="4">
                  <a:txBody>
                    <a:bodyPr/>
                    <a:lstStyle/>
                    <a:p>
                      <a:pPr marL="0" marR="0" algn="ctr">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M**</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99171">
                <a:tc>
                  <a:txBody>
                    <a:bodyPr/>
                    <a:lstStyle/>
                    <a:p>
                      <a:pPr marL="0" marR="0" algn="r">
                        <a:lnSpc>
                          <a:spcPct val="100000"/>
                        </a:lnSpc>
                        <a:spcBef>
                          <a:spcPts val="0"/>
                        </a:spcBef>
                        <a:spcAft>
                          <a:spcPts val="0"/>
                        </a:spcAft>
                      </a:pPr>
                      <a:endParaRPr lang="en-US" sz="18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marR="0" algn="r">
                        <a:lnSpc>
                          <a:spcPct val="100000"/>
                        </a:lnSpc>
                        <a:spcBef>
                          <a:spcPts val="0"/>
                        </a:spcBef>
                        <a:spcAft>
                          <a:spcPts val="0"/>
                        </a:spcAft>
                      </a:pPr>
                      <a:r>
                        <a:rPr lang="id-ID" sz="1800" b="0" dirty="0" smtClean="0">
                          <a:solidFill>
                            <a:schemeClr val="tx1"/>
                          </a:solidFill>
                          <a:effectLst/>
                          <a:latin typeface="+mj-lt"/>
                          <a:ea typeface="Arial Unicode MS" panose="020B0604020202020204" pitchFamily="34" charset="-128"/>
                          <a:cs typeface="Arial Unicode MS" panose="020B0604020202020204" pitchFamily="34" charset="-128"/>
                        </a:rPr>
                        <a:t>*  </a:t>
                      </a:r>
                      <a:r>
                        <a:rPr lang="id-ID" sz="1800" b="0" dirty="0">
                          <a:solidFill>
                            <a:schemeClr val="tx1"/>
                          </a:solidFill>
                          <a:effectLst/>
                          <a:latin typeface="+mj-lt"/>
                          <a:ea typeface="Arial Unicode MS" panose="020B0604020202020204" pitchFamily="34" charset="-128"/>
                          <a:cs typeface="Arial Unicode MS" panose="020B0604020202020204" pitchFamily="34" charset="-128"/>
                        </a:rPr>
                        <a:t>=</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9">
                  <a:txBody>
                    <a:bodyPr/>
                    <a:lstStyle/>
                    <a:p>
                      <a:pPr marL="0" marR="0" algn="just">
                        <a:lnSpc>
                          <a:spcPct val="100000"/>
                        </a:lnSpc>
                        <a:spcBef>
                          <a:spcPts val="0"/>
                        </a:spcBef>
                        <a:spcAft>
                          <a:spcPts val="0"/>
                        </a:spcAft>
                      </a:pPr>
                      <a:endParaRPr lang="en-US" sz="18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marR="0" algn="just">
                        <a:lnSpc>
                          <a:spcPct val="100000"/>
                        </a:lnSpc>
                        <a:spcBef>
                          <a:spcPts val="0"/>
                        </a:spcBef>
                        <a:spcAft>
                          <a:spcPts val="0"/>
                        </a:spcAft>
                      </a:pPr>
                      <a:r>
                        <a:rPr lang="id-ID" sz="1800" b="0" dirty="0" smtClean="0">
                          <a:solidFill>
                            <a:schemeClr val="tx1"/>
                          </a:solidFill>
                          <a:effectLst/>
                          <a:latin typeface="+mj-lt"/>
                          <a:ea typeface="Arial Unicode MS" panose="020B0604020202020204" pitchFamily="34" charset="-128"/>
                          <a:cs typeface="Arial Unicode MS" panose="020B0604020202020204" pitchFamily="34" charset="-128"/>
                        </a:rPr>
                        <a:t>Sebagai </a:t>
                      </a:r>
                      <a:r>
                        <a:rPr lang="id-ID" sz="1800" b="0" dirty="0">
                          <a:solidFill>
                            <a:schemeClr val="tx1"/>
                          </a:solidFill>
                          <a:effectLst/>
                          <a:latin typeface="+mj-lt"/>
                          <a:ea typeface="Arial Unicode MS" panose="020B0604020202020204" pitchFamily="34" charset="-128"/>
                          <a:cs typeface="Arial Unicode MS" panose="020B0604020202020204" pitchFamily="34" charset="-128"/>
                        </a:rPr>
                        <a:t>penulis pertama pada jurnal ilmiah internasional bereputasi</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99171">
                <a:tc>
                  <a:txBody>
                    <a:bodyPr/>
                    <a:lstStyle/>
                    <a:p>
                      <a:pPr marL="0" marR="0" algn="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  =</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9">
                  <a:txBody>
                    <a:bodyPr/>
                    <a:lstStyle/>
                    <a:p>
                      <a:pPr marL="0" marR="0" algn="just">
                        <a:lnSpc>
                          <a:spcPct val="100000"/>
                        </a:lnSpc>
                        <a:spcBef>
                          <a:spcPts val="0"/>
                        </a:spcBef>
                        <a:spcAft>
                          <a:spcPts val="0"/>
                        </a:spcAft>
                      </a:pPr>
                      <a:r>
                        <a:rPr lang="id-ID" sz="1800" b="0" dirty="0">
                          <a:solidFill>
                            <a:schemeClr val="tx1"/>
                          </a:solidFill>
                          <a:effectLst/>
                          <a:latin typeface="+mj-lt"/>
                          <a:ea typeface="Arial Unicode MS" panose="020B0604020202020204" pitchFamily="34" charset="-128"/>
                          <a:cs typeface="Arial Unicode MS" panose="020B0604020202020204" pitchFamily="34" charset="-128"/>
                        </a:rPr>
                        <a:t>Sesuai dengan Pasal 26 ayat 10 (b) Permendikbud Nomor 49 Tahun 2014 </a:t>
                      </a: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99171">
                <a:tc>
                  <a:txBody>
                    <a:bodyPr/>
                    <a:lstStyle/>
                    <a:p>
                      <a:pPr marL="0" marR="0" algn="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  M =</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4">
                  <a:txBody>
                    <a:bodyPr/>
                    <a:lstStyle/>
                    <a:p>
                      <a:pPr marL="0" marR="0" algn="just">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Melaksanakan</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nSpc>
                          <a:spcPct val="100000"/>
                        </a:lnSpc>
                        <a:spcAft>
                          <a:spcPts val="0"/>
                        </a:spcAft>
                      </a:pP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c hMerge="1">
                  <a:txBody>
                    <a:bodyPr/>
                    <a:lstStyle/>
                    <a:p>
                      <a:endParaRPr lang="en-US"/>
                    </a:p>
                  </a:txBody>
                  <a:tcPr/>
                </a:tc>
                <a:tc>
                  <a:txBody>
                    <a:bodyPr/>
                    <a:lstStyle/>
                    <a:p>
                      <a:pPr>
                        <a:lnSpc>
                          <a:spcPct val="100000"/>
                        </a:lnSpc>
                        <a:spcAft>
                          <a:spcPts val="0"/>
                        </a:spcAft>
                      </a:pP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c>
                  <a:txBody>
                    <a:bodyPr/>
                    <a:lstStyle/>
                    <a:p>
                      <a:pPr>
                        <a:lnSpc>
                          <a:spcPct val="100000"/>
                        </a:lnSpc>
                        <a:spcAft>
                          <a:spcPts val="0"/>
                        </a:spcAft>
                      </a:pP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a:txBody>
                    <a:bodyPr/>
                    <a:lstStyle/>
                    <a:p>
                      <a:pPr>
                        <a:lnSpc>
                          <a:spcPct val="100000"/>
                        </a:lnSpc>
                        <a:spcAft>
                          <a:spcPts val="0"/>
                        </a:spcAft>
                      </a:pP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r>
              <a:tr h="299171">
                <a:tc>
                  <a:txBody>
                    <a:bodyPr/>
                    <a:lstStyle/>
                    <a:p>
                      <a:pPr marL="0" marR="0" algn="r">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B =</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gridSpan="4">
                  <a:txBody>
                    <a:bodyPr/>
                    <a:lstStyle/>
                    <a:p>
                      <a:pPr marL="0" marR="0">
                        <a:lnSpc>
                          <a:spcPct val="100000"/>
                        </a:lnSpc>
                        <a:spcBef>
                          <a:spcPts val="0"/>
                        </a:spcBef>
                        <a:spcAft>
                          <a:spcPts val="0"/>
                        </a:spcAft>
                      </a:pPr>
                      <a:r>
                        <a:rPr lang="id-ID" sz="1800" b="0">
                          <a:solidFill>
                            <a:schemeClr val="tx1"/>
                          </a:solidFill>
                          <a:effectLst/>
                          <a:latin typeface="+mj-lt"/>
                          <a:ea typeface="Arial Unicode MS" panose="020B0604020202020204" pitchFamily="34" charset="-128"/>
                          <a:cs typeface="Arial Unicode MS" panose="020B0604020202020204" pitchFamily="34" charset="-128"/>
                        </a:rPr>
                        <a:t>Membantu</a:t>
                      </a: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ctr">
                    <a:no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nSpc>
                          <a:spcPct val="100000"/>
                        </a:lnSpc>
                        <a:spcAft>
                          <a:spcPts val="0"/>
                        </a:spcAft>
                      </a:pP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c hMerge="1">
                  <a:txBody>
                    <a:bodyPr/>
                    <a:lstStyle/>
                    <a:p>
                      <a:endParaRPr lang="en-US"/>
                    </a:p>
                  </a:txBody>
                  <a:tcPr/>
                </a:tc>
                <a:tc>
                  <a:txBody>
                    <a:bodyPr/>
                    <a:lstStyle/>
                    <a:p>
                      <a:pPr>
                        <a:lnSpc>
                          <a:spcPct val="100000"/>
                        </a:lnSpc>
                        <a:spcAft>
                          <a:spcPts val="0"/>
                        </a:spcAft>
                      </a:pP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c>
                  <a:txBody>
                    <a:bodyPr/>
                    <a:lstStyle/>
                    <a:p>
                      <a:pPr>
                        <a:lnSpc>
                          <a:spcPct val="100000"/>
                        </a:lnSpc>
                        <a:spcAft>
                          <a:spcPts val="0"/>
                        </a:spcAft>
                      </a:pPr>
                      <a:endParaRPr lang="en-US" sz="1800" b="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c>
                  <a:txBody>
                    <a:bodyPr/>
                    <a:lstStyle/>
                    <a:p>
                      <a:pPr>
                        <a:lnSpc>
                          <a:spcPct val="100000"/>
                        </a:lnSpc>
                        <a:spcAft>
                          <a:spcPts val="0"/>
                        </a:spcAft>
                      </a:pP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5" marR="51435" marT="0" marB="0" anchor="b">
                    <a:noFill/>
                  </a:tcPr>
                </a:tc>
              </a:tr>
            </a:tbl>
          </a:graphicData>
        </a:graphic>
      </p:graphicFrame>
    </p:spTree>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TextBox 3"/>
          <p:cNvSpPr txBox="1">
            <a:spLocks noChangeArrowheads="1"/>
          </p:cNvSpPr>
          <p:nvPr/>
        </p:nvSpPr>
        <p:spPr bwMode="auto">
          <a:xfrm>
            <a:off x="428625" y="1074738"/>
            <a:ext cx="8429625" cy="830262"/>
          </a:xfrm>
          <a:prstGeom prst="rect">
            <a:avLst/>
          </a:prstGeom>
          <a:noFill/>
          <a:ln w="9525">
            <a:noFill/>
            <a:miter lim="800000"/>
            <a:headEnd/>
            <a:tailEnd/>
          </a:ln>
        </p:spPr>
        <p:txBody>
          <a:bodyPr>
            <a:spAutoFit/>
          </a:bodyPr>
          <a:lstStyle/>
          <a:p>
            <a:pPr algn="ctr" eaLnBrk="1" hangingPunct="1"/>
            <a:r>
              <a:rPr lang="en-US" altLang="en-US" sz="2400" b="1">
                <a:ea typeface="Arial Unicode MS" pitchFamily="34" charset="-128"/>
                <a:cs typeface="Arial Unicode MS" pitchFamily="34" charset="-128"/>
              </a:rPr>
              <a:t>TUGAS, TANGGUNG JAWAB DALAM</a:t>
            </a:r>
            <a:r>
              <a:rPr lang="id-ID" altLang="en-US" sz="2400" b="1">
                <a:ea typeface="Arial Unicode MS" pitchFamily="34" charset="-128"/>
                <a:cs typeface="Arial Unicode MS" pitchFamily="34" charset="-128"/>
              </a:rPr>
              <a:t> </a:t>
            </a:r>
            <a:r>
              <a:rPr lang="en-US" altLang="en-US" sz="2400" b="1">
                <a:ea typeface="Arial Unicode MS" pitchFamily="34" charset="-128"/>
                <a:cs typeface="Arial Unicode MS" pitchFamily="34" charset="-128"/>
              </a:rPr>
              <a:t>PUBLIKASI ILMIAH</a:t>
            </a:r>
          </a:p>
        </p:txBody>
      </p:sp>
      <p:graphicFrame>
        <p:nvGraphicFramePr>
          <p:cNvPr id="5" name="Table 4"/>
          <p:cNvGraphicFramePr>
            <a:graphicFrameLocks noGrp="1"/>
          </p:cNvGraphicFramePr>
          <p:nvPr/>
        </p:nvGraphicFramePr>
        <p:xfrm>
          <a:off x="71438" y="2071688"/>
          <a:ext cx="9001157" cy="3383278"/>
        </p:xfrm>
        <a:graphic>
          <a:graphicData uri="http://schemas.openxmlformats.org/drawingml/2006/table">
            <a:tbl>
              <a:tblPr firstRow="1" firstCol="1" bandRow="1">
                <a:tableStyleId>{5C22544A-7EE6-4342-B048-85BDC9FD1C3A}</a:tableStyleId>
              </a:tblPr>
              <a:tblGrid>
                <a:gridCol w="493694"/>
                <a:gridCol w="2382813"/>
                <a:gridCol w="1155540"/>
                <a:gridCol w="1627812"/>
                <a:gridCol w="1713486"/>
                <a:gridCol w="1627812"/>
              </a:tblGrid>
              <a:tr h="1243166">
                <a:tc>
                  <a:txBody>
                    <a:bodyPr/>
                    <a:lstStyle/>
                    <a:p>
                      <a:pPr algn="ctr">
                        <a:lnSpc>
                          <a:spcPct val="100000"/>
                        </a:lnSpc>
                        <a:spcAft>
                          <a:spcPts val="0"/>
                        </a:spcAft>
                        <a:tabLst>
                          <a:tab pos="228600" algn="l"/>
                        </a:tabLst>
                      </a:pPr>
                      <a:r>
                        <a:rPr lang="id-ID" sz="1800" dirty="0">
                          <a:effectLst/>
                          <a:latin typeface="Constantia" pitchFamily="18" charset="0"/>
                          <a:ea typeface="Arial Unicode MS" panose="020B0604020202020204" pitchFamily="34" charset="-128"/>
                          <a:cs typeface="Arial Unicode MS" panose="020B0604020202020204" pitchFamily="34" charset="-128"/>
                        </a:rPr>
                        <a:t>No</a:t>
                      </a:r>
                      <a:endParaRPr lang="en-US" sz="1800" dirty="0">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tc>
                <a:tc>
                  <a:txBody>
                    <a:bodyPr/>
                    <a:lstStyle/>
                    <a:p>
                      <a:pPr algn="ctr">
                        <a:lnSpc>
                          <a:spcPct val="100000"/>
                        </a:lnSpc>
                        <a:spcAft>
                          <a:spcPts val="0"/>
                        </a:spcAft>
                        <a:tabLst>
                          <a:tab pos="228600" algn="l"/>
                        </a:tabLst>
                      </a:pPr>
                      <a:r>
                        <a:rPr lang="id-ID" sz="1800" dirty="0">
                          <a:effectLst/>
                          <a:latin typeface="Constantia" pitchFamily="18" charset="0"/>
                          <a:ea typeface="Arial Unicode MS" panose="020B0604020202020204" pitchFamily="34" charset="-128"/>
                          <a:cs typeface="Arial Unicode MS" panose="020B0604020202020204" pitchFamily="34" charset="-128"/>
                        </a:rPr>
                        <a:t>Jabatan Akademik</a:t>
                      </a:r>
                      <a:endParaRPr lang="en-US" sz="1800" dirty="0">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tc>
                <a:tc>
                  <a:txBody>
                    <a:bodyPr/>
                    <a:lstStyle/>
                    <a:p>
                      <a:pPr algn="ctr">
                        <a:lnSpc>
                          <a:spcPct val="100000"/>
                        </a:lnSpc>
                        <a:spcAft>
                          <a:spcPts val="0"/>
                        </a:spcAft>
                        <a:tabLst>
                          <a:tab pos="228600" algn="l"/>
                        </a:tabLst>
                      </a:pPr>
                      <a:r>
                        <a:rPr lang="id-ID" sz="1800" dirty="0">
                          <a:effectLst/>
                          <a:latin typeface="Constantia" pitchFamily="18" charset="0"/>
                          <a:ea typeface="Arial Unicode MS" panose="020B0604020202020204" pitchFamily="34" charset="-128"/>
                          <a:cs typeface="Arial Unicode MS" panose="020B0604020202020204" pitchFamily="34" charset="-128"/>
                        </a:rPr>
                        <a:t>Jurnal Nasional</a:t>
                      </a:r>
                      <a:endParaRPr lang="en-US" sz="1800" dirty="0">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tc>
                <a:tc>
                  <a:txBody>
                    <a:bodyPr/>
                    <a:lstStyle/>
                    <a:p>
                      <a:pPr algn="ctr">
                        <a:lnSpc>
                          <a:spcPct val="100000"/>
                        </a:lnSpc>
                        <a:spcAft>
                          <a:spcPts val="0"/>
                        </a:spcAft>
                        <a:tabLst>
                          <a:tab pos="228600" algn="l"/>
                        </a:tabLst>
                      </a:pPr>
                      <a:r>
                        <a:rPr lang="id-ID" sz="1800" dirty="0">
                          <a:effectLst/>
                          <a:latin typeface="Constantia" pitchFamily="18" charset="0"/>
                          <a:ea typeface="Arial Unicode MS" panose="020B0604020202020204" pitchFamily="34" charset="-128"/>
                          <a:cs typeface="Arial Unicode MS" panose="020B0604020202020204" pitchFamily="34" charset="-128"/>
                        </a:rPr>
                        <a:t>Jurnal nasional terakreditasi</a:t>
                      </a:r>
                      <a:endParaRPr lang="en-US" sz="1800" dirty="0">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tc>
                <a:tc>
                  <a:txBody>
                    <a:bodyPr/>
                    <a:lstStyle/>
                    <a:p>
                      <a:pPr algn="ctr">
                        <a:lnSpc>
                          <a:spcPct val="100000"/>
                        </a:lnSpc>
                        <a:spcAft>
                          <a:spcPts val="0"/>
                        </a:spcAft>
                        <a:tabLst>
                          <a:tab pos="228600" algn="l"/>
                        </a:tabLst>
                      </a:pPr>
                      <a:r>
                        <a:rPr lang="id-ID" sz="1800" dirty="0">
                          <a:effectLst/>
                          <a:latin typeface="Constantia" pitchFamily="18" charset="0"/>
                          <a:ea typeface="Arial Unicode MS" panose="020B0604020202020204" pitchFamily="34" charset="-128"/>
                          <a:cs typeface="Arial Unicode MS" panose="020B0604020202020204" pitchFamily="34" charset="-128"/>
                        </a:rPr>
                        <a:t>Jurnal Internasional</a:t>
                      </a:r>
                      <a:endParaRPr lang="en-US" sz="1800" dirty="0">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tc>
                <a:tc>
                  <a:txBody>
                    <a:bodyPr/>
                    <a:lstStyle/>
                    <a:p>
                      <a:pPr algn="ctr">
                        <a:lnSpc>
                          <a:spcPct val="100000"/>
                        </a:lnSpc>
                        <a:spcAft>
                          <a:spcPts val="0"/>
                        </a:spcAft>
                        <a:tabLst>
                          <a:tab pos="228600" algn="l"/>
                        </a:tabLst>
                      </a:pPr>
                      <a:r>
                        <a:rPr lang="id-ID" sz="1800" dirty="0">
                          <a:effectLst/>
                          <a:latin typeface="Constantia" pitchFamily="18" charset="0"/>
                          <a:ea typeface="Arial Unicode MS" panose="020B0604020202020204" pitchFamily="34" charset="-128"/>
                          <a:cs typeface="Arial Unicode MS" panose="020B0604020202020204" pitchFamily="34" charset="-128"/>
                        </a:rPr>
                        <a:t>Jurnal Internasional bereputasi</a:t>
                      </a:r>
                      <a:endParaRPr lang="en-US" sz="1800" dirty="0">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tc>
              </a:tr>
              <a:tr h="397868">
                <a:tc>
                  <a:txBody>
                    <a:bodyPr/>
                    <a:lstStyle/>
                    <a:p>
                      <a:pPr algn="ctr">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1</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just">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Asisten Ahli</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id-ID" sz="1800">
                          <a:solidFill>
                            <a:schemeClr val="tx1"/>
                          </a:solidFill>
                          <a:effectLst/>
                          <a:latin typeface="Constantia" pitchFamily="18" charset="0"/>
                          <a:ea typeface="Arial Unicode MS" panose="020B0604020202020204" pitchFamily="34" charset="-128"/>
                          <a:cs typeface="Arial Unicode MS" panose="020B0604020202020204" pitchFamily="34" charset="-128"/>
                        </a:rPr>
                        <a:t>W</a:t>
                      </a:r>
                      <a:endParaRPr lang="en-US" sz="180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id-ID" sz="1800">
                          <a:solidFill>
                            <a:schemeClr val="tx1"/>
                          </a:solidFill>
                          <a:effectLst/>
                          <a:latin typeface="Constantia" pitchFamily="18" charset="0"/>
                          <a:ea typeface="Arial Unicode MS" panose="020B0604020202020204" pitchFamily="34" charset="-128"/>
                          <a:cs typeface="Arial Unicode MS" panose="020B0604020202020204" pitchFamily="34" charset="-128"/>
                        </a:rPr>
                        <a:t>S</a:t>
                      </a:r>
                      <a:endParaRPr lang="en-US" sz="180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S</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S</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r>
              <a:tr h="397868">
                <a:tc>
                  <a:txBody>
                    <a:bodyPr/>
                    <a:lstStyle/>
                    <a:p>
                      <a:pPr algn="ctr">
                        <a:lnSpc>
                          <a:spcPct val="100000"/>
                        </a:lnSpc>
                        <a:spcAft>
                          <a:spcPts val="0"/>
                        </a:spcAft>
                        <a:tabLst>
                          <a:tab pos="228600" algn="l"/>
                        </a:tabLst>
                      </a:pPr>
                      <a:r>
                        <a:rPr lang="id-ID" sz="1800">
                          <a:solidFill>
                            <a:schemeClr val="tx1"/>
                          </a:solidFill>
                          <a:effectLst/>
                          <a:latin typeface="Constantia" pitchFamily="18" charset="0"/>
                          <a:ea typeface="Arial Unicode MS" panose="020B0604020202020204" pitchFamily="34" charset="-128"/>
                          <a:cs typeface="Arial Unicode MS" panose="020B0604020202020204" pitchFamily="34" charset="-128"/>
                        </a:rPr>
                        <a:t>2</a:t>
                      </a:r>
                      <a:endParaRPr lang="en-US" sz="180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bg1">
                        <a:lumMod val="95000"/>
                      </a:schemeClr>
                    </a:solidFill>
                  </a:tcPr>
                </a:tc>
                <a:tc>
                  <a:txBody>
                    <a:bodyPr/>
                    <a:lstStyle/>
                    <a:p>
                      <a:pPr algn="just">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Lektor</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bg1">
                        <a:lumMod val="95000"/>
                      </a:schemeClr>
                    </a:solidFill>
                  </a:tcPr>
                </a:tc>
                <a:tc>
                  <a:txBody>
                    <a:bodyPr/>
                    <a:lstStyle/>
                    <a:p>
                      <a:pPr algn="ctr">
                        <a:lnSpc>
                          <a:spcPct val="100000"/>
                        </a:lnSpc>
                        <a:spcAft>
                          <a:spcPts val="0"/>
                        </a:spcAft>
                        <a:tabLst>
                          <a:tab pos="228600" algn="l"/>
                        </a:tabLst>
                      </a:pPr>
                      <a:r>
                        <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W</a:t>
                      </a:r>
                    </a:p>
                  </a:txBody>
                  <a:tcPr marL="68578" marR="68578" marT="0" marB="0" anchor="ctr">
                    <a:solidFill>
                      <a:schemeClr val="bg1">
                        <a:lumMod val="95000"/>
                      </a:schemeClr>
                    </a:solidFill>
                  </a:tcPr>
                </a:tc>
                <a:tc>
                  <a:txBody>
                    <a:bodyPr/>
                    <a:lstStyle/>
                    <a:p>
                      <a:pPr algn="ctr">
                        <a:lnSpc>
                          <a:spcPct val="100000"/>
                        </a:lnSpc>
                        <a:spcAft>
                          <a:spcPts val="0"/>
                        </a:spcAft>
                        <a:tabLst>
                          <a:tab pos="228600" algn="l"/>
                        </a:tabLst>
                      </a:pPr>
                      <a:r>
                        <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S</a:t>
                      </a:r>
                    </a:p>
                  </a:txBody>
                  <a:tcPr marL="68578" marR="68578" marT="0" marB="0" anchor="ctr">
                    <a:solidFill>
                      <a:schemeClr val="bg1">
                        <a:lumMod val="95000"/>
                      </a:schemeClr>
                    </a:solidFill>
                  </a:tcPr>
                </a:tc>
                <a:tc>
                  <a:txBody>
                    <a:bodyPr/>
                    <a:lstStyle/>
                    <a:p>
                      <a:pPr algn="ctr">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S</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bg1">
                        <a:lumMod val="95000"/>
                      </a:schemeClr>
                    </a:solidFill>
                  </a:tcPr>
                </a:tc>
                <a:tc>
                  <a:txBody>
                    <a:bodyPr/>
                    <a:lstStyle/>
                    <a:p>
                      <a:pPr algn="ctr">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S</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bg1">
                        <a:lumMod val="95000"/>
                      </a:schemeClr>
                    </a:solidFill>
                  </a:tcPr>
                </a:tc>
              </a:tr>
              <a:tr h="397868">
                <a:tc rowSpan="2">
                  <a:txBody>
                    <a:bodyPr/>
                    <a:lstStyle/>
                    <a:p>
                      <a:pPr algn="ctr">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3</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just">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Lektor </a:t>
                      </a:r>
                      <a:r>
                        <a:rPr lang="id-ID" sz="1800" dirty="0" smtClean="0">
                          <a:solidFill>
                            <a:schemeClr val="tx1"/>
                          </a:solidFill>
                          <a:effectLst/>
                          <a:latin typeface="Constantia" pitchFamily="18" charset="0"/>
                          <a:ea typeface="Arial Unicode MS" panose="020B0604020202020204" pitchFamily="34" charset="-128"/>
                          <a:cs typeface="Arial Unicode MS" panose="020B0604020202020204" pitchFamily="34" charset="-128"/>
                        </a:rPr>
                        <a:t>Kepala</a:t>
                      </a:r>
                      <a:r>
                        <a:rPr lang="en-US" sz="1800" dirty="0" smtClean="0">
                          <a:solidFill>
                            <a:schemeClr val="tx1"/>
                          </a:solidFill>
                          <a:effectLst/>
                          <a:latin typeface="Constantia" pitchFamily="18" charset="0"/>
                          <a:ea typeface="Arial Unicode MS" panose="020B0604020202020204" pitchFamily="34" charset="-128"/>
                          <a:cs typeface="Arial Unicode MS" panose="020B0604020202020204" pitchFamily="34" charset="-128"/>
                        </a:rPr>
                        <a:t>/Magister</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S</a:t>
                      </a: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en-US" sz="1800" dirty="0" smtClean="0">
                          <a:solidFill>
                            <a:schemeClr val="tx1"/>
                          </a:solidFill>
                          <a:effectLst/>
                          <a:latin typeface="Constantia" pitchFamily="18" charset="0"/>
                          <a:ea typeface="Arial Unicode MS" panose="020B0604020202020204" pitchFamily="34" charset="-128"/>
                          <a:cs typeface="Arial Unicode MS" panose="020B0604020202020204" pitchFamily="34" charset="-128"/>
                        </a:rPr>
                        <a:t>S</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en-US" sz="1800" dirty="0" smtClean="0">
                          <a:solidFill>
                            <a:schemeClr val="tx1"/>
                          </a:solidFill>
                          <a:effectLst/>
                          <a:latin typeface="Constantia" pitchFamily="18" charset="0"/>
                          <a:ea typeface="Arial Unicode MS" panose="020B0604020202020204" pitchFamily="34" charset="-128"/>
                          <a:cs typeface="Arial Unicode MS" panose="020B0604020202020204" pitchFamily="34" charset="-128"/>
                        </a:rPr>
                        <a:t>W</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S</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r>
              <a:tr h="397868">
                <a:tc vMerge="1">
                  <a:txBody>
                    <a:bodyPr/>
                    <a:lstStyle/>
                    <a:p>
                      <a:pPr algn="ctr">
                        <a:lnSpc>
                          <a:spcPct val="100000"/>
                        </a:lnSpc>
                        <a:spcAft>
                          <a:spcPts val="0"/>
                        </a:spcAft>
                        <a:tabLst>
                          <a:tab pos="228600" algn="l"/>
                        </a:tabLst>
                      </a:pPr>
                      <a:endParaRPr lang="en-US" sz="17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marL="0" marR="0" indent="0" algn="just" defTabSz="457200" rtl="0" eaLnBrk="1" fontAlgn="auto" latinLnBrk="0" hangingPunct="1">
                        <a:lnSpc>
                          <a:spcPct val="100000"/>
                        </a:lnSpc>
                        <a:spcBef>
                          <a:spcPts val="0"/>
                        </a:spcBef>
                        <a:spcAft>
                          <a:spcPts val="0"/>
                        </a:spcAft>
                        <a:buClrTx/>
                        <a:buSzTx/>
                        <a:buFontTx/>
                        <a:buNone/>
                        <a:tabLst>
                          <a:tab pos="228600" algn="l"/>
                        </a:tabLst>
                        <a:defRPr/>
                      </a:pPr>
                      <a:r>
                        <a:rPr lang="id-ID" sz="1800" dirty="0" smtClean="0">
                          <a:solidFill>
                            <a:schemeClr val="tx1"/>
                          </a:solidFill>
                          <a:effectLst/>
                          <a:latin typeface="Constantia" pitchFamily="18" charset="0"/>
                          <a:ea typeface="Arial Unicode MS" panose="020B0604020202020204" pitchFamily="34" charset="-128"/>
                          <a:cs typeface="Arial Unicode MS" panose="020B0604020202020204" pitchFamily="34" charset="-128"/>
                        </a:rPr>
                        <a:t>Lektor Kepala</a:t>
                      </a:r>
                      <a:r>
                        <a:rPr lang="en-US" sz="1800" dirty="0" smtClean="0">
                          <a:solidFill>
                            <a:schemeClr val="tx1"/>
                          </a:solidFill>
                          <a:effectLst/>
                          <a:latin typeface="Constantia" pitchFamily="18" charset="0"/>
                          <a:ea typeface="Arial Unicode MS" panose="020B0604020202020204" pitchFamily="34" charset="-128"/>
                          <a:cs typeface="Arial Unicode MS" panose="020B0604020202020204" pitchFamily="34" charset="-128"/>
                        </a:rPr>
                        <a:t>/</a:t>
                      </a:r>
                      <a:r>
                        <a:rPr lang="en-US" sz="1800" dirty="0" err="1" smtClean="0">
                          <a:solidFill>
                            <a:schemeClr val="tx1"/>
                          </a:solidFill>
                          <a:effectLst/>
                          <a:latin typeface="Constantia" pitchFamily="18" charset="0"/>
                          <a:ea typeface="Arial Unicode MS" panose="020B0604020202020204" pitchFamily="34" charset="-128"/>
                          <a:cs typeface="Arial Unicode MS" panose="020B0604020202020204" pitchFamily="34" charset="-128"/>
                        </a:rPr>
                        <a:t>Doktor</a:t>
                      </a:r>
                      <a:endParaRPr lang="en-US" sz="1800" dirty="0" smtClean="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en-US" sz="1800" dirty="0" smtClean="0">
                          <a:solidFill>
                            <a:schemeClr val="tx1"/>
                          </a:solidFill>
                          <a:effectLst/>
                          <a:latin typeface="Constantia" pitchFamily="18" charset="0"/>
                          <a:ea typeface="Arial Unicode MS" panose="020B0604020202020204" pitchFamily="34" charset="-128"/>
                          <a:cs typeface="Arial Unicode MS" panose="020B0604020202020204" pitchFamily="34" charset="-128"/>
                        </a:rPr>
                        <a:t>S</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en-US" sz="1800" dirty="0" smtClean="0">
                          <a:solidFill>
                            <a:schemeClr val="tx1"/>
                          </a:solidFill>
                          <a:effectLst/>
                          <a:latin typeface="Constantia" pitchFamily="18" charset="0"/>
                          <a:ea typeface="Arial Unicode MS" panose="020B0604020202020204" pitchFamily="34" charset="-128"/>
                          <a:cs typeface="Arial Unicode MS" panose="020B0604020202020204" pitchFamily="34" charset="-128"/>
                        </a:rPr>
                        <a:t>W</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en-US" sz="1800" dirty="0" smtClean="0">
                          <a:solidFill>
                            <a:schemeClr val="tx1"/>
                          </a:solidFill>
                          <a:effectLst/>
                          <a:latin typeface="Constantia" pitchFamily="18" charset="0"/>
                          <a:ea typeface="Arial Unicode MS" panose="020B0604020202020204" pitchFamily="34" charset="-128"/>
                          <a:cs typeface="Arial Unicode MS" panose="020B0604020202020204" pitchFamily="34" charset="-128"/>
                        </a:rPr>
                        <a:t>S</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c>
                  <a:txBody>
                    <a:bodyPr/>
                    <a:lstStyle/>
                    <a:p>
                      <a:pPr algn="ctr">
                        <a:lnSpc>
                          <a:spcPct val="100000"/>
                        </a:lnSpc>
                        <a:spcAft>
                          <a:spcPts val="0"/>
                        </a:spcAft>
                        <a:tabLst>
                          <a:tab pos="228600" algn="l"/>
                        </a:tabLst>
                      </a:pPr>
                      <a:r>
                        <a:rPr lang="en-US" sz="1800" dirty="0" smtClean="0">
                          <a:solidFill>
                            <a:schemeClr val="tx1"/>
                          </a:solidFill>
                          <a:effectLst/>
                          <a:latin typeface="Constantia" pitchFamily="18" charset="0"/>
                          <a:ea typeface="Arial Unicode MS" panose="020B0604020202020204" pitchFamily="34" charset="-128"/>
                          <a:cs typeface="Arial Unicode MS" panose="020B0604020202020204" pitchFamily="34" charset="-128"/>
                        </a:rPr>
                        <a:t>S</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tx2">
                        <a:lumMod val="20000"/>
                        <a:lumOff val="80000"/>
                      </a:schemeClr>
                    </a:solidFill>
                  </a:tcPr>
                </a:tc>
              </a:tr>
              <a:tr h="397868">
                <a:tc>
                  <a:txBody>
                    <a:bodyPr/>
                    <a:lstStyle/>
                    <a:p>
                      <a:pPr algn="ctr">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4</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bg1">
                        <a:lumMod val="95000"/>
                      </a:schemeClr>
                    </a:solidFill>
                  </a:tcPr>
                </a:tc>
                <a:tc>
                  <a:txBody>
                    <a:bodyPr/>
                    <a:lstStyle/>
                    <a:p>
                      <a:pPr algn="just">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Profesor</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bg1">
                        <a:lumMod val="95000"/>
                      </a:schemeClr>
                    </a:solidFill>
                  </a:tcPr>
                </a:tc>
                <a:tc>
                  <a:txBody>
                    <a:bodyPr/>
                    <a:lstStyle/>
                    <a:p>
                      <a:pPr algn="ctr">
                        <a:lnSpc>
                          <a:spcPct val="100000"/>
                        </a:lnSpc>
                        <a:spcAft>
                          <a:spcPts val="0"/>
                        </a:spcAft>
                        <a:tabLst>
                          <a:tab pos="228600" algn="l"/>
                        </a:tabLst>
                      </a:pPr>
                      <a:r>
                        <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S</a:t>
                      </a:r>
                    </a:p>
                  </a:txBody>
                  <a:tcPr marL="68578" marR="68578" marT="0" marB="0" anchor="ctr">
                    <a:solidFill>
                      <a:schemeClr val="bg1">
                        <a:lumMod val="95000"/>
                      </a:schemeClr>
                    </a:solidFill>
                  </a:tcPr>
                </a:tc>
                <a:tc>
                  <a:txBody>
                    <a:bodyPr/>
                    <a:lstStyle/>
                    <a:p>
                      <a:pPr algn="ctr">
                        <a:lnSpc>
                          <a:spcPct val="100000"/>
                        </a:lnSpc>
                        <a:spcAft>
                          <a:spcPts val="0"/>
                        </a:spcAft>
                        <a:tabLst>
                          <a:tab pos="228600" algn="l"/>
                        </a:tabLst>
                      </a:pPr>
                      <a:r>
                        <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S</a:t>
                      </a:r>
                    </a:p>
                  </a:txBody>
                  <a:tcPr marL="68578" marR="68578" marT="0" marB="0" anchor="ctr">
                    <a:solidFill>
                      <a:schemeClr val="bg1">
                        <a:lumMod val="95000"/>
                      </a:schemeClr>
                    </a:solidFill>
                  </a:tcPr>
                </a:tc>
                <a:tc>
                  <a:txBody>
                    <a:bodyPr/>
                    <a:lstStyle/>
                    <a:p>
                      <a:pPr algn="ctr">
                        <a:lnSpc>
                          <a:spcPct val="100000"/>
                        </a:lnSpc>
                        <a:spcAft>
                          <a:spcPts val="0"/>
                        </a:spcAft>
                        <a:tabLst>
                          <a:tab pos="228600" algn="l"/>
                        </a:tabLst>
                      </a:pPr>
                      <a:r>
                        <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S</a:t>
                      </a:r>
                    </a:p>
                  </a:txBody>
                  <a:tcPr marL="68578" marR="68578" marT="0" marB="0" anchor="ctr">
                    <a:solidFill>
                      <a:schemeClr val="bg1">
                        <a:lumMod val="95000"/>
                      </a:schemeClr>
                    </a:solidFill>
                  </a:tcPr>
                </a:tc>
                <a:tc>
                  <a:txBody>
                    <a:bodyPr/>
                    <a:lstStyle/>
                    <a:p>
                      <a:pPr algn="ctr">
                        <a:lnSpc>
                          <a:spcPct val="100000"/>
                        </a:lnSpc>
                        <a:spcAft>
                          <a:spcPts val="0"/>
                        </a:spcAft>
                        <a:tabLst>
                          <a:tab pos="228600" algn="l"/>
                        </a:tabLst>
                      </a:pPr>
                      <a:r>
                        <a:rPr lang="id-ID" sz="1800" dirty="0">
                          <a:solidFill>
                            <a:schemeClr val="tx1"/>
                          </a:solidFill>
                          <a:effectLst/>
                          <a:latin typeface="Constantia" pitchFamily="18" charset="0"/>
                          <a:ea typeface="Arial Unicode MS" panose="020B0604020202020204" pitchFamily="34" charset="-128"/>
                          <a:cs typeface="Arial Unicode MS" panose="020B0604020202020204" pitchFamily="34" charset="-128"/>
                        </a:rPr>
                        <a:t>W</a:t>
                      </a:r>
                      <a:endParaRPr lang="en-US" sz="1800" dirty="0">
                        <a:solidFill>
                          <a:schemeClr val="tx1"/>
                        </a:solidFill>
                        <a:effectLst/>
                        <a:latin typeface="Constantia" pitchFamily="18" charset="0"/>
                        <a:ea typeface="Arial Unicode MS" panose="020B0604020202020204" pitchFamily="34" charset="-128"/>
                        <a:cs typeface="Arial Unicode MS" panose="020B0604020202020204" pitchFamily="34" charset="-128"/>
                      </a:endParaRPr>
                    </a:p>
                  </a:txBody>
                  <a:tcPr marL="68578" marR="68578" marT="0" marB="0" anchor="ctr">
                    <a:solidFill>
                      <a:schemeClr val="bg1">
                        <a:lumMod val="95000"/>
                      </a:schemeClr>
                    </a:solidFill>
                  </a:tcPr>
                </a:tc>
              </a:tr>
            </a:tbl>
          </a:graphicData>
        </a:graphic>
      </p:graphicFrame>
      <p:sp>
        <p:nvSpPr>
          <p:cNvPr id="74805" name="TextBox 5"/>
          <p:cNvSpPr txBox="1">
            <a:spLocks noChangeArrowheads="1"/>
          </p:cNvSpPr>
          <p:nvPr/>
        </p:nvSpPr>
        <p:spPr bwMode="auto">
          <a:xfrm>
            <a:off x="2905125" y="5662613"/>
            <a:ext cx="3810000" cy="338137"/>
          </a:xfrm>
          <a:prstGeom prst="rect">
            <a:avLst/>
          </a:prstGeom>
          <a:noFill/>
          <a:ln w="9525">
            <a:noFill/>
            <a:miter lim="800000"/>
            <a:headEnd/>
            <a:tailEnd/>
          </a:ln>
        </p:spPr>
        <p:txBody>
          <a:bodyPr>
            <a:spAutoFit/>
          </a:bodyPr>
          <a:lstStyle/>
          <a:p>
            <a:pPr eaLnBrk="1" hangingPunct="1"/>
            <a:r>
              <a:rPr lang="en-US" altLang="en-US" sz="1600">
                <a:ea typeface="Arial Unicode MS" pitchFamily="34" charset="-128"/>
                <a:cs typeface="Arial Unicode MS" pitchFamily="34" charset="-128"/>
              </a:rPr>
              <a:t>W:  Wajib</a:t>
            </a:r>
            <a:r>
              <a:rPr lang="id-ID" altLang="en-US" sz="1600">
                <a:ea typeface="Arial Unicode MS" pitchFamily="34" charset="-128"/>
                <a:cs typeface="Arial Unicode MS" pitchFamily="34" charset="-128"/>
              </a:rPr>
              <a:t>; </a:t>
            </a:r>
            <a:r>
              <a:rPr lang="en-US" altLang="en-US" sz="1600">
                <a:ea typeface="Arial Unicode MS" pitchFamily="34" charset="-128"/>
                <a:cs typeface="Arial Unicode MS" pitchFamily="34" charset="-128"/>
              </a:rPr>
              <a:t> S:  Disarankan</a:t>
            </a:r>
          </a:p>
        </p:txBody>
      </p:sp>
      <p:sp>
        <p:nvSpPr>
          <p:cNvPr id="74806" name="Rectangle 6"/>
          <p:cNvSpPr>
            <a:spLocks noChangeArrowheads="1"/>
          </p:cNvSpPr>
          <p:nvPr/>
        </p:nvSpPr>
        <p:spPr bwMode="auto">
          <a:xfrm>
            <a:off x="2362200" y="127000"/>
            <a:ext cx="6705600" cy="400050"/>
          </a:xfrm>
          <a:prstGeom prst="rect">
            <a:avLst/>
          </a:prstGeom>
          <a:noFill/>
          <a:ln w="9525">
            <a:noFill/>
            <a:miter lim="800000"/>
            <a:headEnd/>
            <a:tailEnd/>
          </a:ln>
        </p:spPr>
        <p:txBody>
          <a:bodyPr>
            <a:spAutoFit/>
          </a:bodyPr>
          <a:lstStyle/>
          <a:p>
            <a:pPr algn="r"/>
            <a:r>
              <a:rPr lang="en-US" sz="2000" b="1">
                <a:solidFill>
                  <a:srgbClr val="0000FF"/>
                </a:solidFill>
              </a:rPr>
              <a:t>LAMPIRAN</a:t>
            </a:r>
            <a:endParaRPr lang="id-ID" sz="2000" b="1">
              <a:solidFill>
                <a:srgbClr val="0000FF"/>
              </a:solidFill>
            </a:endParaRPr>
          </a:p>
        </p:txBody>
      </p:sp>
    </p:spTree>
  </p:cSld>
  <p:clrMapOvr>
    <a:masterClrMapping/>
  </p:clrMapOvr>
  <p:transition spd="slow">
    <p:cove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428625" y="1143000"/>
            <a:ext cx="8143875" cy="5632450"/>
          </a:xfrm>
          <a:prstGeom prst="rect">
            <a:avLst/>
          </a:prstGeom>
        </p:spPr>
        <p:txBody>
          <a:bodyPr>
            <a:spAutoFit/>
          </a:bodyPr>
          <a:lstStyle/>
          <a:p>
            <a:pPr eaLnBrk="1" fontAlgn="auto" hangingPunct="1">
              <a:spcBef>
                <a:spcPts val="0"/>
              </a:spcBef>
              <a:spcAft>
                <a:spcPts val="0"/>
              </a:spcAft>
              <a:defRPr/>
            </a:pPr>
            <a:r>
              <a:rPr lang="en-US" sz="2000" b="1" dirty="0" err="1">
                <a:ea typeface="Arial Unicode MS" panose="020B0604020202020204" pitchFamily="34" charset="-128"/>
                <a:cs typeface="Arial Unicode MS" panose="020B0604020202020204" pitchFamily="34" charset="-128"/>
              </a:rPr>
              <a:t>Pasal</a:t>
            </a:r>
            <a:r>
              <a:rPr lang="en-US" sz="2000" b="1" dirty="0">
                <a:ea typeface="Arial Unicode MS" panose="020B0604020202020204" pitchFamily="34" charset="-128"/>
                <a:cs typeface="Arial Unicode MS" panose="020B0604020202020204" pitchFamily="34" charset="-128"/>
              </a:rPr>
              <a:t> </a:t>
            </a:r>
            <a:r>
              <a:rPr lang="id-ID" sz="2000" b="1" dirty="0">
                <a:ea typeface="Arial Unicode MS" panose="020B0604020202020204" pitchFamily="34" charset="-128"/>
                <a:cs typeface="Arial Unicode MS" panose="020B0604020202020204" pitchFamily="34" charset="-128"/>
              </a:rPr>
              <a:t>13</a:t>
            </a:r>
            <a:endParaRPr lang="en-US" sz="2000" b="1" dirty="0">
              <a:ea typeface="Arial Unicode MS" panose="020B0604020202020204" pitchFamily="34" charset="-128"/>
              <a:cs typeface="Arial Unicode MS" panose="020B0604020202020204" pitchFamily="34" charset="-128"/>
            </a:endParaRPr>
          </a:p>
          <a:p>
            <a:pPr marL="457200" indent="-457200">
              <a:buFontTx/>
              <a:buAutoNum type="arabicParenBoth"/>
              <a:defRPr/>
            </a:pPr>
            <a:r>
              <a:rPr lang="id-ID" sz="2000" dirty="0"/>
              <a:t>Untuk kelancaran penilaian dan penetapan angka kredit, </a:t>
            </a:r>
            <a:r>
              <a:rPr lang="id-ID" sz="2000" b="1" dirty="0"/>
              <a:t>setiap    </a:t>
            </a:r>
          </a:p>
          <a:p>
            <a:pPr marL="457200" indent="-457200">
              <a:defRPr/>
            </a:pPr>
            <a:r>
              <a:rPr lang="id-ID" sz="2000" b="1" dirty="0"/>
              <a:t>        Dosen wajib mencatat dan menginventarisir </a:t>
            </a:r>
            <a:r>
              <a:rPr lang="id-ID" sz="2000" dirty="0"/>
              <a:t>seluruh kegiatan yang dilakukan. </a:t>
            </a:r>
          </a:p>
          <a:p>
            <a:pPr>
              <a:defRPr/>
            </a:pPr>
            <a:r>
              <a:rPr lang="id-ID" sz="2000" dirty="0"/>
              <a:t>(2)  Hasil catatan dan inventarisir kegiatan sebagaimana dimaksud     </a:t>
            </a:r>
          </a:p>
          <a:p>
            <a:pPr>
              <a:defRPr/>
            </a:pPr>
            <a:r>
              <a:rPr lang="id-ID" sz="2000" dirty="0"/>
              <a:t>       pada ayat (1) dituangkan dalam </a:t>
            </a:r>
            <a:r>
              <a:rPr lang="id-ID" sz="2000" b="1" dirty="0"/>
              <a:t>Daftar Usul Penetapan Angka </a:t>
            </a:r>
          </a:p>
          <a:p>
            <a:pPr>
              <a:defRPr/>
            </a:pPr>
            <a:r>
              <a:rPr lang="id-ID" sz="2000" b="1" dirty="0"/>
              <a:t>       Kredit (DUPAK)</a:t>
            </a:r>
            <a:r>
              <a:rPr lang="id-ID" sz="2000" dirty="0"/>
              <a:t>. </a:t>
            </a:r>
          </a:p>
          <a:p>
            <a:pPr>
              <a:defRPr/>
            </a:pPr>
            <a:endParaRPr lang="id-ID" sz="2000" b="1" dirty="0"/>
          </a:p>
          <a:p>
            <a:pPr>
              <a:defRPr/>
            </a:pPr>
            <a:r>
              <a:rPr lang="id-ID" sz="2000" b="1" dirty="0"/>
              <a:t>Pasal 14</a:t>
            </a:r>
          </a:p>
          <a:p>
            <a:pPr marL="457200" indent="-457200">
              <a:buFontTx/>
              <a:buAutoNum type="arabicParenBoth"/>
              <a:defRPr/>
            </a:pPr>
            <a:r>
              <a:rPr lang="id-ID" sz="2000" dirty="0"/>
              <a:t>Pada awal tahun, setiap Dosen wajib menyusun Sasaran Kerja </a:t>
            </a:r>
          </a:p>
          <a:p>
            <a:pPr marL="457200" indent="-457200">
              <a:defRPr/>
            </a:pPr>
            <a:r>
              <a:rPr lang="id-ID" sz="2000" dirty="0"/>
              <a:t>        Pegawai (SKP) yang akan dilaksanakan dalam 1 (satu) tahun berjalan. </a:t>
            </a:r>
          </a:p>
          <a:p>
            <a:pPr marL="457200" indent="-457200">
              <a:buFontTx/>
              <a:buAutoNum type="arabicParenBoth" startAt="2"/>
              <a:defRPr/>
            </a:pPr>
            <a:r>
              <a:rPr lang="id-ID" sz="2000" dirty="0"/>
              <a:t>SKP disusun berdasarkan tugas pokok Dosen, sesuai dengan </a:t>
            </a:r>
          </a:p>
          <a:p>
            <a:pPr marL="457200" indent="-457200">
              <a:defRPr/>
            </a:pPr>
            <a:r>
              <a:rPr lang="id-ID" sz="2000" dirty="0"/>
              <a:t>        jenjang jabatannya. </a:t>
            </a:r>
          </a:p>
          <a:p>
            <a:pPr marL="457200" indent="-457200">
              <a:buFontTx/>
              <a:buAutoNum type="arabicParenBoth" startAt="3"/>
              <a:defRPr/>
            </a:pPr>
            <a:r>
              <a:rPr lang="id-ID" sz="2000" dirty="0"/>
              <a:t>SKP yang telah disusun sebagaimana dimaksud pada ayat (1) </a:t>
            </a:r>
          </a:p>
          <a:p>
            <a:pPr marL="457200" indent="-457200">
              <a:defRPr/>
            </a:pPr>
            <a:r>
              <a:rPr lang="id-ID" sz="2000" dirty="0"/>
              <a:t>        harus disetujui dan ditetapkan oleh pimpinan unit kerja. </a:t>
            </a:r>
          </a:p>
          <a:p>
            <a:pPr>
              <a:defRPr/>
            </a:pPr>
            <a:r>
              <a:rPr lang="id-ID" sz="2000" dirty="0"/>
              <a:t>(4)  Untuk kepentingan dinas, SKP yang telah disetujui dan</a:t>
            </a:r>
          </a:p>
          <a:p>
            <a:pPr>
              <a:defRPr/>
            </a:pPr>
            <a:r>
              <a:rPr lang="id-ID" sz="2000" dirty="0"/>
              <a:t>       ditetapkan dapat dilakukan penyesuaian. </a:t>
            </a:r>
          </a:p>
        </p:txBody>
      </p:sp>
      <p:sp>
        <p:nvSpPr>
          <p:cNvPr id="75779" name="Rectangle 6"/>
          <p:cNvSpPr>
            <a:spLocks noChangeArrowheads="1"/>
          </p:cNvSpPr>
          <p:nvPr/>
        </p:nvSpPr>
        <p:spPr bwMode="auto">
          <a:xfrm>
            <a:off x="285750" y="649288"/>
            <a:ext cx="8715375" cy="400050"/>
          </a:xfrm>
          <a:prstGeom prst="rect">
            <a:avLst/>
          </a:prstGeom>
          <a:noFill/>
          <a:ln w="9525">
            <a:noFill/>
            <a:miter lim="800000"/>
            <a:headEnd/>
            <a:tailEnd/>
          </a:ln>
        </p:spPr>
        <p:txBody>
          <a:bodyPr>
            <a:spAutoFit/>
          </a:bodyPr>
          <a:lstStyle/>
          <a:p>
            <a:pPr algn="r"/>
            <a:r>
              <a:rPr lang="fi-FI" sz="2000" b="1">
                <a:solidFill>
                  <a:srgbClr val="7030A0"/>
                </a:solidFill>
              </a:rPr>
              <a:t>PENGUSULAN, PENILAIAN, DAN PENETAPAN ANGKA KREDIT </a:t>
            </a:r>
            <a:endParaRPr lang="id-ID" sz="2000" b="1">
              <a:solidFill>
                <a:srgbClr val="7030A0"/>
              </a:solidFill>
            </a:endParaRPr>
          </a:p>
        </p:txBody>
      </p:sp>
    </p:spTree>
  </p:cSld>
  <p:clrMapOvr>
    <a:masterClrMapping/>
  </p:clrMapOvr>
  <p:transition>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357188" y="1000125"/>
            <a:ext cx="8578850" cy="6186488"/>
          </a:xfrm>
          <a:prstGeom prst="rect">
            <a:avLst/>
          </a:prstGeom>
        </p:spPr>
        <p:txBody>
          <a:bodyPr>
            <a:spAutoFit/>
          </a:bodyPr>
          <a:lstStyle/>
          <a:p>
            <a:pPr eaLnBrk="1" fontAlgn="auto" hangingPunct="1">
              <a:spcBef>
                <a:spcPts val="0"/>
              </a:spcBef>
              <a:spcAft>
                <a:spcPts val="0"/>
              </a:spcAft>
              <a:defRPr/>
            </a:pPr>
            <a:r>
              <a:rPr lang="en-US" b="1" dirty="0" err="1">
                <a:ea typeface="Arial Unicode MS" panose="020B0604020202020204" pitchFamily="34" charset="-128"/>
                <a:cs typeface="Arial Unicode MS" panose="020B0604020202020204" pitchFamily="34" charset="-128"/>
              </a:rPr>
              <a:t>Pasal</a:t>
            </a:r>
            <a:r>
              <a:rPr lang="en-US" b="1" dirty="0">
                <a:ea typeface="Arial Unicode MS" panose="020B0604020202020204" pitchFamily="34" charset="-128"/>
                <a:cs typeface="Arial Unicode MS" panose="020B0604020202020204" pitchFamily="34" charset="-128"/>
              </a:rPr>
              <a:t> </a:t>
            </a:r>
            <a:r>
              <a:rPr lang="id-ID" b="1" dirty="0">
                <a:ea typeface="Arial Unicode MS" panose="020B0604020202020204" pitchFamily="34" charset="-128"/>
                <a:cs typeface="Arial Unicode MS" panose="020B0604020202020204" pitchFamily="34" charset="-128"/>
              </a:rPr>
              <a:t>27</a:t>
            </a:r>
            <a:endParaRPr lang="id-ID" dirty="0"/>
          </a:p>
          <a:p>
            <a:pPr>
              <a:defRPr/>
            </a:pPr>
            <a:endParaRPr lang="id-ID" dirty="0"/>
          </a:p>
          <a:p>
            <a:pPr>
              <a:defRPr/>
            </a:pPr>
            <a:r>
              <a:rPr lang="id-ID" b="1" dirty="0"/>
              <a:t>Penetapan angka kredit</a:t>
            </a:r>
            <a:r>
              <a:rPr lang="id-ID" dirty="0"/>
              <a:t> sebagaimana dimaksud dalam Pasal 17  ayat (2) digunakan sebagai dasar untuk mempertimbangkan </a:t>
            </a:r>
            <a:r>
              <a:rPr lang="fi-FI" dirty="0"/>
              <a:t>kenaikan jabatan dan/atau kenaikan pangkat Dosen sesuai</a:t>
            </a:r>
            <a:r>
              <a:rPr lang="id-ID" dirty="0"/>
              <a:t> dengan peraturan perundang-undangan. </a:t>
            </a:r>
          </a:p>
          <a:p>
            <a:pPr>
              <a:defRPr/>
            </a:pPr>
            <a:endParaRPr lang="id-ID" dirty="0"/>
          </a:p>
          <a:p>
            <a:pPr>
              <a:defRPr/>
            </a:pPr>
            <a:r>
              <a:rPr lang="id-ID" b="1" dirty="0"/>
              <a:t>Pasal 28</a:t>
            </a:r>
          </a:p>
          <a:p>
            <a:pPr marL="342900" indent="-342900">
              <a:buFontTx/>
              <a:buAutoNum type="arabicParenBoth"/>
              <a:defRPr/>
            </a:pPr>
            <a:r>
              <a:rPr lang="id-ID" b="1" dirty="0"/>
              <a:t>Jumlah angka kredit kumulatif paling rendah yang harus dipenuhi </a:t>
            </a:r>
            <a:r>
              <a:rPr lang="id-ID" dirty="0"/>
              <a:t>oleh setiap Dosen untuk </a:t>
            </a:r>
            <a:r>
              <a:rPr lang="id-ID" b="1" dirty="0"/>
              <a:t>kenaikan jabatan </a:t>
            </a:r>
            <a:r>
              <a:rPr lang="fi-FI" b="1" dirty="0"/>
              <a:t>dan/atau kenaikan pangkat</a:t>
            </a:r>
            <a:r>
              <a:rPr lang="fi-FI" dirty="0"/>
              <a:t>, terdiri atas: </a:t>
            </a:r>
          </a:p>
          <a:p>
            <a:pPr>
              <a:defRPr/>
            </a:pPr>
            <a:r>
              <a:rPr lang="id-ID" dirty="0"/>
              <a:t>      a. </a:t>
            </a:r>
            <a:r>
              <a:rPr lang="id-ID" b="1" dirty="0"/>
              <a:t>Paling rendah 90%</a:t>
            </a:r>
            <a:r>
              <a:rPr lang="id-ID" dirty="0"/>
              <a:t> (sembilan puluh persen) angka kredit berasal dari </a:t>
            </a:r>
          </a:p>
          <a:p>
            <a:pPr>
              <a:defRPr/>
            </a:pPr>
            <a:r>
              <a:rPr lang="id-ID" dirty="0"/>
              <a:t>          unsur utama, kecuali yang berasal dari pendidikan formal; dan </a:t>
            </a:r>
          </a:p>
          <a:p>
            <a:pPr>
              <a:defRPr/>
            </a:pPr>
            <a:r>
              <a:rPr lang="id-ID" dirty="0"/>
              <a:t>      b. </a:t>
            </a:r>
            <a:r>
              <a:rPr lang="id-ID" b="1" dirty="0"/>
              <a:t>Paling tinggi 10%</a:t>
            </a:r>
            <a:r>
              <a:rPr lang="id-ID" dirty="0"/>
              <a:t> (sepuluh persen) angka kredit berasal dari unsur </a:t>
            </a:r>
          </a:p>
          <a:p>
            <a:pPr>
              <a:defRPr/>
            </a:pPr>
            <a:r>
              <a:rPr lang="id-ID" dirty="0"/>
              <a:t>          penunjang. </a:t>
            </a:r>
          </a:p>
          <a:p>
            <a:pPr>
              <a:defRPr/>
            </a:pPr>
            <a:r>
              <a:rPr lang="id-ID" dirty="0"/>
              <a:t>(2) Jumlah angka kredit kumulatif paling rendah dari tugas pokok dan </a:t>
            </a:r>
          </a:p>
          <a:p>
            <a:pPr>
              <a:defRPr/>
            </a:pPr>
            <a:r>
              <a:rPr lang="id-ID" dirty="0"/>
              <a:t>       penunjang tugas sebagaimana dimaksud pada </a:t>
            </a:r>
            <a:r>
              <a:rPr lang="it-IT" dirty="0"/>
              <a:t>ayat (1) tercantum dalam </a:t>
            </a:r>
            <a:endParaRPr lang="id-ID" dirty="0"/>
          </a:p>
          <a:p>
            <a:pPr>
              <a:defRPr/>
            </a:pPr>
            <a:r>
              <a:rPr lang="id-ID" dirty="0"/>
              <a:t>       </a:t>
            </a:r>
            <a:r>
              <a:rPr lang="it-IT" b="1" dirty="0"/>
              <a:t>Lampiran IV</a:t>
            </a:r>
            <a:r>
              <a:rPr lang="it-IT" dirty="0"/>
              <a:t> Peraturan Menteri</a:t>
            </a:r>
            <a:r>
              <a:rPr lang="id-ID" dirty="0"/>
              <a:t> </a:t>
            </a:r>
            <a:r>
              <a:rPr lang="es-ES" dirty="0" err="1"/>
              <a:t>Pendayagunaan</a:t>
            </a:r>
            <a:r>
              <a:rPr lang="es-ES" dirty="0"/>
              <a:t> </a:t>
            </a:r>
            <a:r>
              <a:rPr lang="es-ES" dirty="0" err="1"/>
              <a:t>Aparatur</a:t>
            </a:r>
            <a:r>
              <a:rPr lang="es-ES" dirty="0"/>
              <a:t> Negara dan </a:t>
            </a:r>
            <a:endParaRPr lang="id-ID" dirty="0"/>
          </a:p>
          <a:p>
            <a:pPr>
              <a:defRPr/>
            </a:pPr>
            <a:r>
              <a:rPr lang="id-ID" dirty="0"/>
              <a:t>       </a:t>
            </a:r>
            <a:r>
              <a:rPr lang="es-ES" dirty="0" err="1"/>
              <a:t>Reformasi</a:t>
            </a:r>
            <a:r>
              <a:rPr lang="es-ES" dirty="0"/>
              <a:t> </a:t>
            </a:r>
            <a:r>
              <a:rPr lang="es-ES" dirty="0" err="1"/>
              <a:t>Birokrasi</a:t>
            </a:r>
            <a:r>
              <a:rPr lang="id-ID" dirty="0"/>
              <a:t> Nomor 17 Tahun 2013, sebagaimana telah diubah </a:t>
            </a:r>
          </a:p>
          <a:p>
            <a:pPr>
              <a:defRPr/>
            </a:pPr>
            <a:r>
              <a:rPr lang="id-ID" dirty="0"/>
              <a:t>       dengan Peraturan Menteri Pendayagunaan Aparatur Negara dan Reformasi </a:t>
            </a:r>
          </a:p>
          <a:p>
            <a:pPr>
              <a:defRPr/>
            </a:pPr>
            <a:r>
              <a:rPr lang="id-ID" dirty="0"/>
              <a:t>      Birokrasi Republik Indonesia Nomor 46 Tahun 2013. </a:t>
            </a:r>
          </a:p>
          <a:p>
            <a:pPr>
              <a:defRPr/>
            </a:pPr>
            <a:endParaRPr lang="id-ID" dirty="0"/>
          </a:p>
          <a:p>
            <a:pPr>
              <a:defRPr/>
            </a:pPr>
            <a:endParaRPr lang="id-ID" dirty="0"/>
          </a:p>
        </p:txBody>
      </p:sp>
      <p:sp>
        <p:nvSpPr>
          <p:cNvPr id="76803" name="Rectangle 6"/>
          <p:cNvSpPr>
            <a:spLocks noChangeArrowheads="1"/>
          </p:cNvSpPr>
          <p:nvPr/>
        </p:nvSpPr>
        <p:spPr bwMode="auto">
          <a:xfrm>
            <a:off x="0" y="571500"/>
            <a:ext cx="9144000" cy="400050"/>
          </a:xfrm>
          <a:prstGeom prst="rect">
            <a:avLst/>
          </a:prstGeom>
          <a:noFill/>
          <a:ln w="9525">
            <a:noFill/>
            <a:miter lim="800000"/>
            <a:headEnd/>
            <a:tailEnd/>
          </a:ln>
        </p:spPr>
        <p:txBody>
          <a:bodyPr>
            <a:spAutoFit/>
          </a:bodyPr>
          <a:lstStyle/>
          <a:p>
            <a:r>
              <a:rPr lang="id-ID" sz="2000" b="1">
                <a:solidFill>
                  <a:srgbClr val="002060"/>
                </a:solidFill>
              </a:rPr>
              <a:t>PENETAPAN ANGKA </a:t>
            </a:r>
            <a:r>
              <a:rPr lang="id-ID" sz="1900" b="1">
                <a:solidFill>
                  <a:srgbClr val="002060"/>
                </a:solidFill>
              </a:rPr>
              <a:t>KREDIT, KENAIKAN</a:t>
            </a:r>
            <a:r>
              <a:rPr lang="id-ID" sz="2000" b="1">
                <a:solidFill>
                  <a:srgbClr val="002060"/>
                </a:solidFill>
              </a:rPr>
              <a:t> JABATAN DAN PANGKAT </a:t>
            </a:r>
          </a:p>
        </p:txBody>
      </p:sp>
    </p:spTree>
  </p:cSld>
  <p:clrMapOvr>
    <a:masterClrMapping/>
  </p:clrMapOvr>
  <p:transition>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285750" y="928688"/>
            <a:ext cx="8572500" cy="5894387"/>
          </a:xfrm>
          <a:prstGeom prst="rect">
            <a:avLst/>
          </a:prstGeom>
        </p:spPr>
        <p:txBody>
          <a:bodyPr>
            <a:spAutoFit/>
          </a:bodyPr>
          <a:lstStyle/>
          <a:p>
            <a:pPr eaLnBrk="1" fontAlgn="auto" hangingPunct="1">
              <a:spcBef>
                <a:spcPts val="0"/>
              </a:spcBef>
              <a:spcAft>
                <a:spcPts val="0"/>
              </a:spcAft>
              <a:defRPr/>
            </a:pPr>
            <a:r>
              <a:rPr lang="en-US" sz="2000" b="1" dirty="0" err="1">
                <a:ea typeface="Arial Unicode MS" panose="020B0604020202020204" pitchFamily="34" charset="-128"/>
                <a:cs typeface="Arial Unicode MS" panose="020B0604020202020204" pitchFamily="34" charset="-128"/>
              </a:rPr>
              <a:t>Pasal</a:t>
            </a:r>
            <a:r>
              <a:rPr lang="en-US" sz="2000" b="1" dirty="0">
                <a:ea typeface="Arial Unicode MS" panose="020B0604020202020204" pitchFamily="34" charset="-128"/>
                <a:cs typeface="Arial Unicode MS" panose="020B0604020202020204" pitchFamily="34" charset="-128"/>
              </a:rPr>
              <a:t> </a:t>
            </a:r>
            <a:r>
              <a:rPr lang="id-ID" sz="2000" b="1" dirty="0">
                <a:ea typeface="Arial Unicode MS" panose="020B0604020202020204" pitchFamily="34" charset="-128"/>
                <a:cs typeface="Arial Unicode MS" panose="020B0604020202020204" pitchFamily="34" charset="-128"/>
              </a:rPr>
              <a:t>29</a:t>
            </a:r>
            <a:endParaRPr lang="id-ID" sz="2000" dirty="0"/>
          </a:p>
          <a:p>
            <a:pPr marL="342900" indent="-342900">
              <a:buFontTx/>
              <a:buAutoNum type="arabicParenBoth"/>
              <a:defRPr/>
            </a:pPr>
            <a:r>
              <a:rPr lang="id-ID" sz="1700" b="1" dirty="0"/>
              <a:t>Kenaikan jabatan </a:t>
            </a:r>
            <a:r>
              <a:rPr lang="id-ID" sz="1700" dirty="0"/>
              <a:t>sebagaimana dimaksud dalam Pasal 27, dapat dipertimbangkan apabila:  </a:t>
            </a:r>
          </a:p>
          <a:p>
            <a:pPr>
              <a:defRPr/>
            </a:pPr>
            <a:r>
              <a:rPr lang="id-ID" sz="1700" dirty="0"/>
              <a:t>       </a:t>
            </a:r>
            <a:r>
              <a:rPr lang="sv-SE" sz="1700" dirty="0"/>
              <a:t>a. Mencapai angka kredit yang disyaratkan; </a:t>
            </a:r>
          </a:p>
          <a:p>
            <a:pPr>
              <a:defRPr/>
            </a:pPr>
            <a:r>
              <a:rPr lang="id-ID" sz="1700" dirty="0"/>
              <a:t>       b. Paling singkat 2 (dua) tahun dalam jabatan terakhir; </a:t>
            </a:r>
          </a:p>
          <a:p>
            <a:pPr>
              <a:defRPr/>
            </a:pPr>
            <a:r>
              <a:rPr lang="id-ID" sz="1700" dirty="0"/>
              <a:t>       c. Nilai prestasi kerja paling kurang bernilai baik dalam 1 (satu) tahun </a:t>
            </a:r>
          </a:p>
          <a:p>
            <a:pPr>
              <a:defRPr/>
            </a:pPr>
            <a:r>
              <a:rPr lang="id-ID" sz="1700" dirty="0"/>
              <a:t>           terakhir; dan</a:t>
            </a:r>
          </a:p>
          <a:p>
            <a:pPr>
              <a:defRPr/>
            </a:pPr>
            <a:r>
              <a:rPr lang="id-ID" sz="1700" dirty="0"/>
              <a:t>       </a:t>
            </a:r>
            <a:r>
              <a:rPr lang="sv-SE" sz="1700" dirty="0"/>
              <a:t>d. Memiliki integritas dalam menjalankan tugas. </a:t>
            </a:r>
            <a:endParaRPr lang="id-ID" sz="1700" dirty="0"/>
          </a:p>
          <a:p>
            <a:pPr>
              <a:defRPr/>
            </a:pPr>
            <a:r>
              <a:rPr lang="id-ID" sz="1700" dirty="0"/>
              <a:t>(2) </a:t>
            </a:r>
            <a:r>
              <a:rPr lang="id-ID" sz="1700" b="1" dirty="0"/>
              <a:t>Kenaikan Jabatan</a:t>
            </a:r>
            <a:r>
              <a:rPr lang="id-ID" sz="1700" dirty="0"/>
              <a:t> Akademik Dosen untuk menjadi:</a:t>
            </a:r>
          </a:p>
          <a:p>
            <a:pPr>
              <a:defRPr/>
            </a:pPr>
            <a:r>
              <a:rPr lang="id-ID" sz="1700" dirty="0"/>
              <a:t>       a. </a:t>
            </a:r>
            <a:r>
              <a:rPr lang="id-ID" sz="1700" b="1" dirty="0"/>
              <a:t>Lektor</a:t>
            </a:r>
            <a:r>
              <a:rPr lang="id-ID" sz="1700" dirty="0"/>
              <a:t> minimal wajib memiliki karya ilmiah yang diterbitkan pada jurnal </a:t>
            </a:r>
          </a:p>
          <a:p>
            <a:pPr>
              <a:defRPr/>
            </a:pPr>
            <a:r>
              <a:rPr lang="id-ID" sz="1700" dirty="0"/>
              <a:t>           ilmiah.</a:t>
            </a:r>
          </a:p>
          <a:p>
            <a:pPr>
              <a:defRPr/>
            </a:pPr>
            <a:r>
              <a:rPr lang="id-ID" sz="1700" dirty="0"/>
              <a:t>       b. </a:t>
            </a:r>
            <a:r>
              <a:rPr lang="id-ID" sz="1700" b="1" dirty="0"/>
              <a:t>Lektor Kepala</a:t>
            </a:r>
            <a:r>
              <a:rPr lang="id-ID" sz="1700" dirty="0"/>
              <a:t> yang memiliki: </a:t>
            </a:r>
          </a:p>
          <a:p>
            <a:pPr>
              <a:defRPr/>
            </a:pPr>
            <a:r>
              <a:rPr lang="id-ID" sz="1700" dirty="0"/>
              <a:t>           1) Ijazah Doktor (S3) atau yang sederajat harus </a:t>
            </a:r>
            <a:r>
              <a:rPr lang="fi-FI" sz="1700" dirty="0"/>
              <a:t>memiliki karya ilmiah </a:t>
            </a:r>
            <a:endParaRPr lang="id-ID" sz="1700" dirty="0"/>
          </a:p>
          <a:p>
            <a:pPr>
              <a:defRPr/>
            </a:pPr>
            <a:r>
              <a:rPr lang="id-ID" sz="1700" dirty="0"/>
              <a:t>               </a:t>
            </a:r>
            <a:r>
              <a:rPr lang="fi-FI" sz="1700" dirty="0"/>
              <a:t>yang dipublikasikan pada</a:t>
            </a:r>
            <a:r>
              <a:rPr lang="id-ID" sz="1700" dirty="0"/>
              <a:t> jurnal nasional terakreditasi.  </a:t>
            </a:r>
          </a:p>
          <a:p>
            <a:pPr>
              <a:defRPr/>
            </a:pPr>
            <a:r>
              <a:rPr lang="id-ID" sz="1700" dirty="0"/>
              <a:t>          2) Ijazah Magister (S2) atau yang sederajat harus </a:t>
            </a:r>
            <a:r>
              <a:rPr lang="fi-FI" sz="1700" dirty="0"/>
              <a:t>memiliki karya ilmiah </a:t>
            </a:r>
            <a:endParaRPr lang="id-ID" sz="1700" dirty="0"/>
          </a:p>
          <a:p>
            <a:pPr>
              <a:defRPr/>
            </a:pPr>
            <a:r>
              <a:rPr lang="id-ID" sz="1700" dirty="0"/>
              <a:t>               </a:t>
            </a:r>
            <a:r>
              <a:rPr lang="fi-FI" sz="1700" dirty="0"/>
              <a:t>yang dipublikasikan pada </a:t>
            </a:r>
            <a:r>
              <a:rPr lang="id-ID" sz="1700" dirty="0"/>
              <a:t>jurnal internasional. </a:t>
            </a:r>
          </a:p>
          <a:p>
            <a:pPr>
              <a:defRPr/>
            </a:pPr>
            <a:r>
              <a:rPr lang="id-ID" sz="1700" dirty="0"/>
              <a:t>       c. </a:t>
            </a:r>
            <a:r>
              <a:rPr lang="id-ID" sz="1700" b="1" dirty="0"/>
              <a:t>Profesor</a:t>
            </a:r>
            <a:r>
              <a:rPr lang="id-ID" sz="1700" dirty="0"/>
              <a:t> harus memiliki: </a:t>
            </a:r>
          </a:p>
          <a:p>
            <a:pPr>
              <a:defRPr/>
            </a:pPr>
            <a:r>
              <a:rPr lang="id-ID" sz="1700" dirty="0"/>
              <a:t>          1) Ijazah Doktor (S3) atau yang sederajat;</a:t>
            </a:r>
          </a:p>
          <a:p>
            <a:pPr>
              <a:defRPr/>
            </a:pPr>
            <a:r>
              <a:rPr lang="id-ID" sz="1700" dirty="0"/>
              <a:t>          2) Paling singkat 3 (tiga) tahun setelah memperoleh  ijazah Doktor (S3);</a:t>
            </a:r>
          </a:p>
          <a:p>
            <a:pPr>
              <a:defRPr/>
            </a:pPr>
            <a:r>
              <a:rPr lang="id-ID" sz="1700" dirty="0"/>
              <a:t>          3) Karya ilmiah yang dipublikasikan pada jurnal internasional bereputasi; dan</a:t>
            </a:r>
          </a:p>
          <a:p>
            <a:pPr>
              <a:defRPr/>
            </a:pPr>
            <a:r>
              <a:rPr lang="id-ID" sz="1700" dirty="0"/>
              <a:t>          </a:t>
            </a:r>
            <a:r>
              <a:rPr lang="fi-FI" sz="1700" dirty="0"/>
              <a:t>4) Memiliki pengalaman kerja sebagai dosen tetap</a:t>
            </a:r>
            <a:r>
              <a:rPr lang="id-ID" sz="1700" dirty="0"/>
              <a:t> paling singkat 10 (sepuluh) </a:t>
            </a:r>
          </a:p>
          <a:p>
            <a:pPr>
              <a:defRPr/>
            </a:pPr>
            <a:r>
              <a:rPr lang="id-ID" sz="1700" dirty="0"/>
              <a:t>               tahun.</a:t>
            </a:r>
          </a:p>
        </p:txBody>
      </p:sp>
      <p:sp>
        <p:nvSpPr>
          <p:cNvPr id="77827" name="Rectangle 6"/>
          <p:cNvSpPr>
            <a:spLocks noChangeArrowheads="1"/>
          </p:cNvSpPr>
          <p:nvPr/>
        </p:nvSpPr>
        <p:spPr bwMode="auto">
          <a:xfrm>
            <a:off x="0" y="528638"/>
            <a:ext cx="9144000" cy="400050"/>
          </a:xfrm>
          <a:prstGeom prst="rect">
            <a:avLst/>
          </a:prstGeom>
          <a:noFill/>
          <a:ln w="9525">
            <a:noFill/>
            <a:miter lim="800000"/>
            <a:headEnd/>
            <a:tailEnd/>
          </a:ln>
        </p:spPr>
        <p:txBody>
          <a:bodyPr>
            <a:spAutoFit/>
          </a:bodyPr>
          <a:lstStyle/>
          <a:p>
            <a:r>
              <a:rPr lang="id-ID" sz="2000" b="1">
                <a:solidFill>
                  <a:srgbClr val="002060"/>
                </a:solidFill>
              </a:rPr>
              <a:t>PENETAPAN ANGKA </a:t>
            </a:r>
            <a:r>
              <a:rPr lang="id-ID" sz="1900" b="1">
                <a:solidFill>
                  <a:srgbClr val="002060"/>
                </a:solidFill>
              </a:rPr>
              <a:t>KREDIT, KENAIKAN</a:t>
            </a:r>
            <a:r>
              <a:rPr lang="id-ID" sz="2000" b="1">
                <a:solidFill>
                  <a:srgbClr val="002060"/>
                </a:solidFill>
              </a:rPr>
              <a:t> JABATAN DAN PANGKAT </a:t>
            </a:r>
          </a:p>
        </p:txBody>
      </p:sp>
    </p:spTree>
  </p:cSld>
  <p:clrMapOvr>
    <a:masterClrMapping/>
  </p:clrMapOvr>
  <p:transition>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214313" y="1228725"/>
            <a:ext cx="8572500" cy="5386388"/>
          </a:xfrm>
          <a:prstGeom prst="rect">
            <a:avLst/>
          </a:prstGeom>
        </p:spPr>
        <p:txBody>
          <a:bodyPr>
            <a:spAutoFit/>
          </a:bodyPr>
          <a:lstStyle/>
          <a:p>
            <a:pPr eaLnBrk="1" fontAlgn="auto" hangingPunct="1">
              <a:spcBef>
                <a:spcPts val="0"/>
              </a:spcBef>
              <a:spcAft>
                <a:spcPts val="0"/>
              </a:spcAft>
              <a:defRPr/>
            </a:pPr>
            <a:r>
              <a:rPr lang="en-US" sz="2000" b="1" dirty="0" err="1">
                <a:ea typeface="Arial Unicode MS" panose="020B0604020202020204" pitchFamily="34" charset="-128"/>
                <a:cs typeface="Arial Unicode MS" panose="020B0604020202020204" pitchFamily="34" charset="-128"/>
              </a:rPr>
              <a:t>Pasal</a:t>
            </a:r>
            <a:r>
              <a:rPr lang="en-US" sz="2000" b="1" dirty="0">
                <a:ea typeface="Arial Unicode MS" panose="020B0604020202020204" pitchFamily="34" charset="-128"/>
                <a:cs typeface="Arial Unicode MS" panose="020B0604020202020204" pitchFamily="34" charset="-128"/>
              </a:rPr>
              <a:t> </a:t>
            </a:r>
            <a:r>
              <a:rPr lang="id-ID" sz="2000" b="1" dirty="0">
                <a:ea typeface="Arial Unicode MS" panose="020B0604020202020204" pitchFamily="34" charset="-128"/>
                <a:cs typeface="Arial Unicode MS" panose="020B0604020202020204" pitchFamily="34" charset="-128"/>
              </a:rPr>
              <a:t>30</a:t>
            </a:r>
          </a:p>
          <a:p>
            <a:pPr marL="342900" indent="-342900">
              <a:buFontTx/>
              <a:buAutoNum type="arabicParenBoth"/>
              <a:defRPr/>
            </a:pPr>
            <a:r>
              <a:rPr lang="id-ID" b="1" dirty="0"/>
              <a:t>Kenaikan pangkat</a:t>
            </a:r>
            <a:r>
              <a:rPr lang="id-ID" dirty="0"/>
              <a:t> sebagaimana dimaksud dalam Pasal 27,  dapat </a:t>
            </a:r>
          </a:p>
          <a:p>
            <a:pPr marL="342900" indent="-342900">
              <a:defRPr/>
            </a:pPr>
            <a:r>
              <a:rPr lang="id-ID" dirty="0"/>
              <a:t>      dipertimbangkan apabila:</a:t>
            </a:r>
          </a:p>
          <a:p>
            <a:pPr>
              <a:defRPr/>
            </a:pPr>
            <a:r>
              <a:rPr lang="id-ID" dirty="0"/>
              <a:t>      </a:t>
            </a:r>
            <a:r>
              <a:rPr lang="sv-SE" dirty="0"/>
              <a:t>a. Mencapai angka kredit yang disyaratkan; </a:t>
            </a:r>
          </a:p>
          <a:p>
            <a:pPr>
              <a:defRPr/>
            </a:pPr>
            <a:r>
              <a:rPr lang="id-ID" dirty="0"/>
              <a:t>      b. Paling singkat 2 (dua) tahun dalam pangkat terakhir;</a:t>
            </a:r>
          </a:p>
          <a:p>
            <a:pPr>
              <a:defRPr/>
            </a:pPr>
            <a:r>
              <a:rPr lang="id-ID" dirty="0"/>
              <a:t>      c. Nilai prestasi kerja paling kurang bernilai baik dalam 2 (dua) tahun terakhir;      </a:t>
            </a:r>
          </a:p>
          <a:p>
            <a:pPr>
              <a:defRPr/>
            </a:pPr>
            <a:r>
              <a:rPr lang="id-ID" dirty="0"/>
              <a:t>          dan</a:t>
            </a:r>
          </a:p>
          <a:p>
            <a:pPr>
              <a:defRPr/>
            </a:pPr>
            <a:r>
              <a:rPr lang="id-ID" dirty="0"/>
              <a:t>     </a:t>
            </a:r>
            <a:r>
              <a:rPr lang="sv-SE" dirty="0"/>
              <a:t>d. Memiliki integritas dalam menjalankan tugas. </a:t>
            </a:r>
          </a:p>
          <a:p>
            <a:pPr>
              <a:defRPr/>
            </a:pPr>
            <a:r>
              <a:rPr lang="id-ID" dirty="0"/>
              <a:t>(2) Kenaikan pangkat Lektor Kepala, pangkat Pembina Tingkat I, golongan ruang </a:t>
            </a:r>
          </a:p>
          <a:p>
            <a:pPr>
              <a:defRPr/>
            </a:pPr>
            <a:r>
              <a:rPr lang="id-ID" dirty="0"/>
              <a:t>      IV/b untuk menjadi pangkat Pembina Utama Muda, golongan ruang IV/c </a:t>
            </a:r>
          </a:p>
          <a:p>
            <a:pPr>
              <a:defRPr/>
            </a:pPr>
            <a:r>
              <a:rPr lang="id-ID" dirty="0"/>
              <a:t>      sampai dengan menjadi Profesor, pangkat Pembina Utama, golongan ruang </a:t>
            </a:r>
          </a:p>
          <a:p>
            <a:pPr>
              <a:defRPr/>
            </a:pPr>
            <a:r>
              <a:rPr lang="id-ID" dirty="0"/>
              <a:t>      IV/e ditetapkan dengan Keputusan Presiden setelah mendapat </a:t>
            </a:r>
            <a:r>
              <a:rPr lang="sv-SE" dirty="0"/>
              <a:t>pertimbangan </a:t>
            </a:r>
            <a:endParaRPr lang="id-ID" dirty="0"/>
          </a:p>
          <a:p>
            <a:pPr>
              <a:defRPr/>
            </a:pPr>
            <a:r>
              <a:rPr lang="id-ID" dirty="0"/>
              <a:t>      </a:t>
            </a:r>
            <a:r>
              <a:rPr lang="sv-SE" dirty="0"/>
              <a:t>teknis Kepala Badan Kepegawaian Negara. </a:t>
            </a:r>
          </a:p>
          <a:p>
            <a:pPr>
              <a:defRPr/>
            </a:pPr>
            <a:r>
              <a:rPr lang="fi-FI" dirty="0"/>
              <a:t>(3) Kenaikan pangkat Asisten Ahli, pangkat Penata Muda</a:t>
            </a:r>
            <a:r>
              <a:rPr lang="id-ID" dirty="0"/>
              <a:t> Tingkat I, golongan </a:t>
            </a:r>
          </a:p>
          <a:p>
            <a:pPr>
              <a:defRPr/>
            </a:pPr>
            <a:r>
              <a:rPr lang="id-ID" dirty="0"/>
              <a:t>      ruang III/b untuk menjadi Lektor pangkat Penata, golongan ruang III/c sampai </a:t>
            </a:r>
          </a:p>
          <a:p>
            <a:pPr>
              <a:defRPr/>
            </a:pPr>
            <a:r>
              <a:rPr lang="id-ID" dirty="0"/>
              <a:t>     dengan menjadi Lektor Kepala, pangkat Pembina Tingkat I golongan ruang </a:t>
            </a:r>
          </a:p>
          <a:p>
            <a:pPr>
              <a:defRPr/>
            </a:pPr>
            <a:r>
              <a:rPr lang="id-ID" dirty="0"/>
              <a:t>     IV/b, ditetapkan dengan Keputusan Pejabat Pembina Kepegawaian setelah </a:t>
            </a:r>
          </a:p>
          <a:p>
            <a:pPr>
              <a:defRPr/>
            </a:pPr>
            <a:r>
              <a:rPr lang="id-ID" dirty="0"/>
              <a:t>     mendapat persetujuan teknis Kepala Badan Kepegawaian Negara. </a:t>
            </a:r>
          </a:p>
          <a:p>
            <a:pPr eaLnBrk="1" fontAlgn="auto" hangingPunct="1">
              <a:spcBef>
                <a:spcPts val="0"/>
              </a:spcBef>
              <a:spcAft>
                <a:spcPts val="0"/>
              </a:spcAft>
              <a:defRPr/>
            </a:pPr>
            <a:endParaRPr lang="id-ID" dirty="0"/>
          </a:p>
        </p:txBody>
      </p:sp>
      <p:sp>
        <p:nvSpPr>
          <p:cNvPr id="78851" name="Rectangle 6"/>
          <p:cNvSpPr>
            <a:spLocks noChangeArrowheads="1"/>
          </p:cNvSpPr>
          <p:nvPr/>
        </p:nvSpPr>
        <p:spPr bwMode="auto">
          <a:xfrm>
            <a:off x="0" y="714375"/>
            <a:ext cx="9144000" cy="400050"/>
          </a:xfrm>
          <a:prstGeom prst="rect">
            <a:avLst/>
          </a:prstGeom>
          <a:noFill/>
          <a:ln w="9525">
            <a:noFill/>
            <a:miter lim="800000"/>
            <a:headEnd/>
            <a:tailEnd/>
          </a:ln>
        </p:spPr>
        <p:txBody>
          <a:bodyPr>
            <a:spAutoFit/>
          </a:bodyPr>
          <a:lstStyle/>
          <a:p>
            <a:r>
              <a:rPr lang="id-ID" sz="2000" b="1">
                <a:solidFill>
                  <a:srgbClr val="002060"/>
                </a:solidFill>
              </a:rPr>
              <a:t>PENETAPAN ANGKA </a:t>
            </a:r>
            <a:r>
              <a:rPr lang="id-ID" sz="1900" b="1">
                <a:solidFill>
                  <a:srgbClr val="002060"/>
                </a:solidFill>
              </a:rPr>
              <a:t>KREDIT, KENAIKAN</a:t>
            </a:r>
            <a:r>
              <a:rPr lang="id-ID" sz="2000" b="1">
                <a:solidFill>
                  <a:srgbClr val="002060"/>
                </a:solidFill>
              </a:rPr>
              <a:t> JABATAN DAN PANGKAT </a:t>
            </a:r>
          </a:p>
        </p:txBody>
      </p:sp>
    </p:spTree>
  </p:cSld>
  <p:clrMapOvr>
    <a:masterClrMapping/>
  </p:clrMapOvr>
  <p:transition>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214313" y="1228725"/>
            <a:ext cx="8572500" cy="4524375"/>
          </a:xfrm>
          <a:prstGeom prst="rect">
            <a:avLst/>
          </a:prstGeom>
        </p:spPr>
        <p:txBody>
          <a:bodyPr>
            <a:spAutoFit/>
          </a:bodyPr>
          <a:lstStyle/>
          <a:p>
            <a:pPr eaLnBrk="1" fontAlgn="auto" hangingPunct="1">
              <a:spcBef>
                <a:spcPts val="0"/>
              </a:spcBef>
              <a:spcAft>
                <a:spcPts val="0"/>
              </a:spcAft>
              <a:defRPr/>
            </a:pPr>
            <a:r>
              <a:rPr lang="en-US" sz="2400" b="1" dirty="0" err="1">
                <a:ea typeface="Arial Unicode MS" panose="020B0604020202020204" pitchFamily="34" charset="-128"/>
                <a:cs typeface="Arial Unicode MS" panose="020B0604020202020204" pitchFamily="34" charset="-128"/>
              </a:rPr>
              <a:t>Pasal</a:t>
            </a:r>
            <a:r>
              <a:rPr lang="en-US" sz="2400" b="1" dirty="0">
                <a:ea typeface="Arial Unicode MS" panose="020B0604020202020204" pitchFamily="34" charset="-128"/>
                <a:cs typeface="Arial Unicode MS" panose="020B0604020202020204" pitchFamily="34" charset="-128"/>
              </a:rPr>
              <a:t> </a:t>
            </a:r>
            <a:r>
              <a:rPr lang="id-ID" sz="2400" b="1" dirty="0">
                <a:ea typeface="Arial Unicode MS" panose="020B0604020202020204" pitchFamily="34" charset="-128"/>
                <a:cs typeface="Arial Unicode MS" panose="020B0604020202020204" pitchFamily="34" charset="-128"/>
              </a:rPr>
              <a:t>31</a:t>
            </a:r>
          </a:p>
          <a:p>
            <a:pPr>
              <a:defRPr/>
            </a:pPr>
            <a:endParaRPr lang="id-ID" sz="2400" dirty="0"/>
          </a:p>
          <a:p>
            <a:pPr marL="457200" indent="-457200">
              <a:buFontTx/>
              <a:buAutoNum type="arabicParenBoth"/>
              <a:defRPr/>
            </a:pPr>
            <a:r>
              <a:rPr lang="id-ID" sz="2400" dirty="0"/>
              <a:t>Dosen yang memiliki </a:t>
            </a:r>
            <a:r>
              <a:rPr lang="id-ID" sz="2400" b="1" dirty="0"/>
              <a:t>angka kredit melebihi angka </a:t>
            </a:r>
          </a:p>
          <a:p>
            <a:pPr marL="457200" indent="-457200">
              <a:defRPr/>
            </a:pPr>
            <a:r>
              <a:rPr lang="id-ID" sz="2400" b="1" dirty="0"/>
              <a:t>      kredit</a:t>
            </a:r>
            <a:r>
              <a:rPr lang="id-ID" sz="2400" dirty="0"/>
              <a:t> yang ditentukan untuk kenaikan jabatan dan/atau pangkat setingkat lebih tinggi, kelebihan angka kredit tersebut </a:t>
            </a:r>
            <a:r>
              <a:rPr lang="id-ID" sz="2400" b="1" dirty="0"/>
              <a:t>dapat diperhitungkan untuk kenaikan jabatan dan/atau pangkat berikutnya</a:t>
            </a:r>
            <a:r>
              <a:rPr lang="id-ID" sz="2400" dirty="0"/>
              <a:t>. </a:t>
            </a:r>
          </a:p>
          <a:p>
            <a:pPr>
              <a:defRPr/>
            </a:pPr>
            <a:r>
              <a:rPr lang="id-ID" sz="2400" dirty="0"/>
              <a:t>(2) Kenaikan pangkat bagi Dosen dalam jenjang jabatan yang</a:t>
            </a:r>
          </a:p>
          <a:p>
            <a:pPr>
              <a:defRPr/>
            </a:pPr>
            <a:r>
              <a:rPr lang="id-ID" sz="2400" dirty="0"/>
              <a:t>      lebih tinggi </a:t>
            </a:r>
            <a:r>
              <a:rPr lang="id-ID" sz="2400" b="1" dirty="0"/>
              <a:t>dapat dipertimbangkan apabila    </a:t>
            </a:r>
          </a:p>
          <a:p>
            <a:pPr>
              <a:defRPr/>
            </a:pPr>
            <a:r>
              <a:rPr lang="id-ID" sz="2400" b="1" dirty="0"/>
              <a:t>      kenaikan jabatannya telah ditetapkan</a:t>
            </a:r>
            <a:r>
              <a:rPr lang="id-ID" sz="2400" dirty="0"/>
              <a:t> oleh pejabat </a:t>
            </a:r>
          </a:p>
          <a:p>
            <a:pPr>
              <a:defRPr/>
            </a:pPr>
            <a:r>
              <a:rPr lang="id-ID" sz="2400" dirty="0"/>
              <a:t>      yang berwenang sesuai dengan peraturan perundang-</a:t>
            </a:r>
          </a:p>
          <a:p>
            <a:pPr>
              <a:defRPr/>
            </a:pPr>
            <a:r>
              <a:rPr lang="id-ID" sz="2400" dirty="0"/>
              <a:t>      undangan. </a:t>
            </a:r>
          </a:p>
        </p:txBody>
      </p:sp>
      <p:sp>
        <p:nvSpPr>
          <p:cNvPr id="79875" name="Rectangle 6"/>
          <p:cNvSpPr>
            <a:spLocks noChangeArrowheads="1"/>
          </p:cNvSpPr>
          <p:nvPr/>
        </p:nvSpPr>
        <p:spPr bwMode="auto">
          <a:xfrm>
            <a:off x="0" y="714375"/>
            <a:ext cx="9144000" cy="400050"/>
          </a:xfrm>
          <a:prstGeom prst="rect">
            <a:avLst/>
          </a:prstGeom>
          <a:noFill/>
          <a:ln w="9525">
            <a:noFill/>
            <a:miter lim="800000"/>
            <a:headEnd/>
            <a:tailEnd/>
          </a:ln>
        </p:spPr>
        <p:txBody>
          <a:bodyPr>
            <a:spAutoFit/>
          </a:bodyPr>
          <a:lstStyle/>
          <a:p>
            <a:r>
              <a:rPr lang="id-ID" sz="2000" b="1">
                <a:solidFill>
                  <a:srgbClr val="002060"/>
                </a:solidFill>
              </a:rPr>
              <a:t>PENETAPAN ANGKA </a:t>
            </a:r>
            <a:r>
              <a:rPr lang="id-ID" sz="1900" b="1">
                <a:solidFill>
                  <a:srgbClr val="002060"/>
                </a:solidFill>
              </a:rPr>
              <a:t>KREDIT, KENAIKAN</a:t>
            </a:r>
            <a:r>
              <a:rPr lang="id-ID" sz="2000" b="1">
                <a:solidFill>
                  <a:srgbClr val="002060"/>
                </a:solidFill>
              </a:rPr>
              <a:t> JABATAN DAN PANGKAT </a:t>
            </a:r>
          </a:p>
        </p:txBody>
      </p:sp>
    </p:spTree>
  </p:cSld>
  <p:clrMapOvr>
    <a:masterClrMapping/>
  </p:clrMapOvr>
  <p:transition>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214313" y="1285875"/>
            <a:ext cx="8572500" cy="5632450"/>
          </a:xfrm>
          <a:prstGeom prst="rect">
            <a:avLst/>
          </a:prstGeom>
        </p:spPr>
        <p:txBody>
          <a:bodyPr>
            <a:spAutoFit/>
          </a:bodyPr>
          <a:lstStyle/>
          <a:p>
            <a:pPr eaLnBrk="1" fontAlgn="auto" hangingPunct="1">
              <a:spcBef>
                <a:spcPts val="0"/>
              </a:spcBef>
              <a:spcAft>
                <a:spcPts val="0"/>
              </a:spcAft>
              <a:defRPr/>
            </a:pPr>
            <a:r>
              <a:rPr lang="en-US" sz="2000" b="1" dirty="0" err="1">
                <a:ea typeface="Arial Unicode MS" panose="020B0604020202020204" pitchFamily="34" charset="-128"/>
                <a:cs typeface="Arial Unicode MS" panose="020B0604020202020204" pitchFamily="34" charset="-128"/>
              </a:rPr>
              <a:t>Pasal</a:t>
            </a:r>
            <a:r>
              <a:rPr lang="en-US" sz="2000" b="1" dirty="0">
                <a:ea typeface="Arial Unicode MS" panose="020B0604020202020204" pitchFamily="34" charset="-128"/>
                <a:cs typeface="Arial Unicode MS" panose="020B0604020202020204" pitchFamily="34" charset="-128"/>
              </a:rPr>
              <a:t> </a:t>
            </a:r>
            <a:r>
              <a:rPr lang="id-ID" sz="2000" b="1" dirty="0">
                <a:ea typeface="Arial Unicode MS" panose="020B0604020202020204" pitchFamily="34" charset="-128"/>
                <a:cs typeface="Arial Unicode MS" panose="020B0604020202020204" pitchFamily="34" charset="-128"/>
              </a:rPr>
              <a:t>32</a:t>
            </a:r>
          </a:p>
          <a:p>
            <a:pPr>
              <a:defRPr/>
            </a:pPr>
            <a:r>
              <a:rPr lang="id-ID" sz="2000" dirty="0"/>
              <a:t>(1) </a:t>
            </a:r>
            <a:r>
              <a:rPr lang="id-ID" sz="2000" b="1" dirty="0"/>
              <a:t>Dosen dibebaskan sementara dari jabatannya</a:t>
            </a:r>
            <a:r>
              <a:rPr lang="id-ID" sz="2000" dirty="0"/>
              <a:t>, apabila: </a:t>
            </a:r>
          </a:p>
          <a:p>
            <a:pPr>
              <a:defRPr/>
            </a:pPr>
            <a:r>
              <a:rPr lang="id-ID" sz="2000" dirty="0"/>
              <a:t>      a. Diberhentikan sementara sebagai Pegawai Negeri Sipil;</a:t>
            </a:r>
          </a:p>
          <a:p>
            <a:pPr>
              <a:defRPr/>
            </a:pPr>
            <a:r>
              <a:rPr lang="id-ID" sz="2000" dirty="0"/>
              <a:t>      </a:t>
            </a:r>
            <a:r>
              <a:rPr lang="sv-SE" sz="2000" dirty="0"/>
              <a:t>b. Ditugaskan secara penuh di luar Jabatan Akademik </a:t>
            </a:r>
            <a:r>
              <a:rPr lang="id-ID" sz="2000" dirty="0"/>
              <a:t>Dosen;</a:t>
            </a:r>
          </a:p>
          <a:p>
            <a:pPr>
              <a:defRPr/>
            </a:pPr>
            <a:r>
              <a:rPr lang="id-ID" sz="2000" dirty="0"/>
              <a:t>      </a:t>
            </a:r>
            <a:r>
              <a:rPr lang="it-IT" sz="2000" dirty="0"/>
              <a:t>c. Menjalani cuti di luar tanggungan negara; atau</a:t>
            </a:r>
          </a:p>
          <a:p>
            <a:pPr>
              <a:defRPr/>
            </a:pPr>
            <a:r>
              <a:rPr lang="id-ID" sz="2000" dirty="0"/>
              <a:t>      d. Menjalani tugas belajar lebih dari 6 (enam) bulan. </a:t>
            </a:r>
          </a:p>
          <a:p>
            <a:pPr>
              <a:defRPr/>
            </a:pPr>
            <a:r>
              <a:rPr lang="id-ID" sz="2000" dirty="0"/>
              <a:t>(2) Pembebasan sementara dari Jabatan Akademik Dosen, dibuat </a:t>
            </a:r>
          </a:p>
          <a:p>
            <a:pPr>
              <a:defRPr/>
            </a:pPr>
            <a:r>
              <a:rPr lang="id-ID" sz="2000" dirty="0"/>
              <a:t>      menurut contoh formulir sebagaimana tercantum dalam </a:t>
            </a:r>
            <a:r>
              <a:rPr lang="id-ID" sz="2000" b="1" dirty="0"/>
              <a:t>Lampiran X</a:t>
            </a:r>
            <a:r>
              <a:rPr lang="id-ID" sz="2000" dirty="0"/>
              <a:t> </a:t>
            </a:r>
          </a:p>
          <a:p>
            <a:pPr>
              <a:defRPr/>
            </a:pPr>
            <a:r>
              <a:rPr lang="id-ID" sz="2000" dirty="0"/>
              <a:t>      yang merupakan bagian tidak </a:t>
            </a:r>
            <a:r>
              <a:rPr lang="it-IT" sz="2000" dirty="0"/>
              <a:t>terpisahkan dari Peraturan Bersama ini.</a:t>
            </a:r>
            <a:endParaRPr lang="id-ID" sz="2000" dirty="0"/>
          </a:p>
          <a:p>
            <a:pPr>
              <a:defRPr/>
            </a:pPr>
            <a:endParaRPr lang="id-ID" sz="2000" b="1" dirty="0">
              <a:ea typeface="Arial Unicode MS" panose="020B0604020202020204" pitchFamily="34" charset="-128"/>
              <a:cs typeface="Arial Unicode MS" panose="020B0604020202020204" pitchFamily="34" charset="-128"/>
            </a:endParaRPr>
          </a:p>
          <a:p>
            <a:pPr>
              <a:defRPr/>
            </a:pPr>
            <a:r>
              <a:rPr lang="en-US" sz="2000" b="1" dirty="0" err="1">
                <a:ea typeface="Arial Unicode MS" panose="020B0604020202020204" pitchFamily="34" charset="-128"/>
                <a:cs typeface="Arial Unicode MS" panose="020B0604020202020204" pitchFamily="34" charset="-128"/>
              </a:rPr>
              <a:t>Pasal</a:t>
            </a:r>
            <a:r>
              <a:rPr lang="en-US" sz="2000" b="1" dirty="0">
                <a:ea typeface="Arial Unicode MS" panose="020B0604020202020204" pitchFamily="34" charset="-128"/>
                <a:cs typeface="Arial Unicode MS" panose="020B0604020202020204" pitchFamily="34" charset="-128"/>
              </a:rPr>
              <a:t> </a:t>
            </a:r>
            <a:r>
              <a:rPr lang="id-ID" sz="2000" b="1" dirty="0">
                <a:ea typeface="Arial Unicode MS" panose="020B0604020202020204" pitchFamily="34" charset="-128"/>
                <a:cs typeface="Arial Unicode MS" panose="020B0604020202020204" pitchFamily="34" charset="-128"/>
              </a:rPr>
              <a:t>33</a:t>
            </a:r>
            <a:endParaRPr lang="id-ID" sz="2000" dirty="0"/>
          </a:p>
          <a:p>
            <a:pPr marL="457200" indent="-457200">
              <a:buFontTx/>
              <a:buAutoNum type="arabicParenBoth"/>
              <a:defRPr/>
            </a:pPr>
            <a:r>
              <a:rPr lang="id-ID" sz="2000" dirty="0"/>
              <a:t>Dosen yang dijatuhi </a:t>
            </a:r>
            <a:r>
              <a:rPr lang="id-ID" sz="2000" b="1" dirty="0"/>
              <a:t>hukuman disiplin tingkat berat</a:t>
            </a:r>
            <a:r>
              <a:rPr lang="id-ID" sz="2000" dirty="0"/>
              <a:t> berupa </a:t>
            </a:r>
          </a:p>
          <a:p>
            <a:pPr marL="457200" indent="-457200">
              <a:defRPr/>
            </a:pPr>
            <a:r>
              <a:rPr lang="id-ID" sz="2000" dirty="0"/>
              <a:t>        pemindahan dalam rangka penurunan jabatan, melaksanakan tugas sesuai dengan jenjang jabatan yang baru.</a:t>
            </a:r>
          </a:p>
          <a:p>
            <a:pPr>
              <a:defRPr/>
            </a:pPr>
            <a:r>
              <a:rPr lang="fi-FI" sz="2000" dirty="0"/>
              <a:t>(2) </a:t>
            </a:r>
            <a:r>
              <a:rPr lang="id-ID" sz="2000" dirty="0"/>
              <a:t> </a:t>
            </a:r>
            <a:r>
              <a:rPr lang="fi-FI" sz="2000" dirty="0"/>
              <a:t>Penilaian prestasi kerja dalam masa hukuman disiplin </a:t>
            </a:r>
            <a:r>
              <a:rPr lang="id-ID" sz="2000" dirty="0"/>
              <a:t>sebagaimana </a:t>
            </a:r>
          </a:p>
          <a:p>
            <a:pPr>
              <a:defRPr/>
            </a:pPr>
            <a:r>
              <a:rPr lang="id-ID" sz="2000" dirty="0"/>
              <a:t>       dimaksud pada ayat (1), dinilai sesuai dengan jabatan yang baru. </a:t>
            </a:r>
          </a:p>
          <a:p>
            <a:pPr>
              <a:defRPr/>
            </a:pPr>
            <a:endParaRPr lang="id-ID" sz="2000" dirty="0"/>
          </a:p>
          <a:p>
            <a:pPr>
              <a:defRPr/>
            </a:pPr>
            <a:endParaRPr lang="id-ID" sz="2000" dirty="0"/>
          </a:p>
        </p:txBody>
      </p:sp>
      <p:sp>
        <p:nvSpPr>
          <p:cNvPr id="80899" name="Rectangle 6"/>
          <p:cNvSpPr>
            <a:spLocks noChangeArrowheads="1"/>
          </p:cNvSpPr>
          <p:nvPr/>
        </p:nvSpPr>
        <p:spPr bwMode="auto">
          <a:xfrm>
            <a:off x="0" y="368300"/>
            <a:ext cx="9144000" cy="708025"/>
          </a:xfrm>
          <a:prstGeom prst="rect">
            <a:avLst/>
          </a:prstGeom>
          <a:noFill/>
          <a:ln w="9525">
            <a:noFill/>
            <a:miter lim="800000"/>
            <a:headEnd/>
            <a:tailEnd/>
          </a:ln>
        </p:spPr>
        <p:txBody>
          <a:bodyPr>
            <a:spAutoFit/>
          </a:bodyPr>
          <a:lstStyle/>
          <a:p>
            <a:r>
              <a:rPr lang="id-ID" sz="2000" b="1">
                <a:solidFill>
                  <a:srgbClr val="002060"/>
                </a:solidFill>
              </a:rPr>
              <a:t>PEMBEBASAN SEMENTARA, PENURUNAN JABATAN, PENGANGKATAN KEMBALI, DAN PEMBERHENTIAN</a:t>
            </a:r>
          </a:p>
        </p:txBody>
      </p:sp>
    </p:spTree>
  </p:cSld>
  <p:clrMapOvr>
    <a:masterClrMapping/>
  </p:clrMapOvr>
  <p:transition>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214313" y="1285875"/>
            <a:ext cx="8572500" cy="5386388"/>
          </a:xfrm>
          <a:prstGeom prst="rect">
            <a:avLst/>
          </a:prstGeom>
        </p:spPr>
        <p:txBody>
          <a:bodyPr>
            <a:spAutoFit/>
          </a:bodyPr>
          <a:lstStyle/>
          <a:p>
            <a:pPr eaLnBrk="1" fontAlgn="auto" hangingPunct="1">
              <a:spcBef>
                <a:spcPts val="0"/>
              </a:spcBef>
              <a:spcAft>
                <a:spcPts val="0"/>
              </a:spcAft>
              <a:defRPr/>
            </a:pPr>
            <a:r>
              <a:rPr lang="en-US" sz="2000" b="1" dirty="0" err="1">
                <a:ea typeface="Arial Unicode MS" panose="020B0604020202020204" pitchFamily="34" charset="-128"/>
                <a:cs typeface="Arial Unicode MS" panose="020B0604020202020204" pitchFamily="34" charset="-128"/>
              </a:rPr>
              <a:t>Pasal</a:t>
            </a:r>
            <a:r>
              <a:rPr lang="en-US" sz="2000" b="1" dirty="0">
                <a:ea typeface="Arial Unicode MS" panose="020B0604020202020204" pitchFamily="34" charset="-128"/>
                <a:cs typeface="Arial Unicode MS" panose="020B0604020202020204" pitchFamily="34" charset="-128"/>
              </a:rPr>
              <a:t> </a:t>
            </a:r>
            <a:r>
              <a:rPr lang="id-ID" sz="2000" b="1" dirty="0">
                <a:ea typeface="Arial Unicode MS" panose="020B0604020202020204" pitchFamily="34" charset="-128"/>
                <a:cs typeface="Arial Unicode MS" panose="020B0604020202020204" pitchFamily="34" charset="-128"/>
              </a:rPr>
              <a:t>34</a:t>
            </a:r>
          </a:p>
          <a:p>
            <a:pPr>
              <a:defRPr/>
            </a:pPr>
            <a:endParaRPr lang="id-ID" dirty="0"/>
          </a:p>
          <a:p>
            <a:pPr marL="342900" indent="-342900">
              <a:buFontTx/>
              <a:buAutoNum type="arabicParenBoth"/>
              <a:defRPr/>
            </a:pPr>
            <a:r>
              <a:rPr lang="id-ID" dirty="0"/>
              <a:t>Dosen</a:t>
            </a:r>
            <a:r>
              <a:rPr lang="id-ID" i="1" dirty="0"/>
              <a:t> yang dibebaskan sementara sebagaimana dimaksud </a:t>
            </a:r>
            <a:r>
              <a:rPr lang="id-ID" dirty="0"/>
              <a:t>dalam Pasal 32 </a:t>
            </a:r>
          </a:p>
          <a:p>
            <a:pPr marL="342900" indent="-342900">
              <a:defRPr/>
            </a:pPr>
            <a:r>
              <a:rPr lang="id-ID" dirty="0"/>
              <a:t>       ayat (1) huruf a,</a:t>
            </a:r>
            <a:r>
              <a:rPr lang="id-ID" b="1" dirty="0"/>
              <a:t> dapat diangkat kembali</a:t>
            </a:r>
            <a:r>
              <a:rPr lang="id-ID" dirty="0"/>
              <a:t> dalam Jabatan Akademik Dosen</a:t>
            </a:r>
            <a:r>
              <a:rPr lang="id-ID" i="1" dirty="0"/>
              <a:t> apabila pemeriksaan oleh </a:t>
            </a:r>
            <a:r>
              <a:rPr lang="id-ID" dirty="0"/>
              <a:t>yang berwajib telah selesai atau telah ada putusan </a:t>
            </a:r>
            <a:r>
              <a:rPr lang="sv-SE" dirty="0"/>
              <a:t>pengadilan yang telah mempunyai kekuatan hukum yang</a:t>
            </a:r>
            <a:r>
              <a:rPr lang="id-ID" dirty="0"/>
              <a:t> tetap dan dinyatakan bahwa yang bersangkutan tidak bersalah. </a:t>
            </a:r>
          </a:p>
          <a:p>
            <a:pPr>
              <a:defRPr/>
            </a:pPr>
            <a:r>
              <a:rPr lang="id-ID" dirty="0"/>
              <a:t>(2) Dosen yang dibebaskan sementara sebagaimana dimaksud dalam Pasal 32 ayat </a:t>
            </a:r>
          </a:p>
          <a:p>
            <a:pPr>
              <a:defRPr/>
            </a:pPr>
            <a:r>
              <a:rPr lang="id-ID" dirty="0"/>
              <a:t>      (1) huruf b, </a:t>
            </a:r>
            <a:r>
              <a:rPr lang="id-ID" b="1" dirty="0"/>
              <a:t>dapat diangkat kembali</a:t>
            </a:r>
            <a:r>
              <a:rPr lang="id-ID" dirty="0"/>
              <a:t> ke dalam Jabatan Akademik Dosen </a:t>
            </a:r>
          </a:p>
          <a:p>
            <a:pPr>
              <a:defRPr/>
            </a:pPr>
            <a:r>
              <a:rPr lang="id-ID" dirty="0"/>
              <a:t>      sebelum mencapai batas usia pensiun sesuai dengan jabatan terakhir yang </a:t>
            </a:r>
          </a:p>
          <a:p>
            <a:pPr>
              <a:defRPr/>
            </a:pPr>
            <a:r>
              <a:rPr lang="id-ID" dirty="0"/>
              <a:t>      didudukinya. </a:t>
            </a:r>
          </a:p>
          <a:p>
            <a:pPr>
              <a:defRPr/>
            </a:pPr>
            <a:r>
              <a:rPr lang="id-ID" dirty="0"/>
              <a:t>(3) Dosen yang telah selesai menjalani pembebasan sementara sebagaimana </a:t>
            </a:r>
          </a:p>
          <a:p>
            <a:pPr>
              <a:defRPr/>
            </a:pPr>
            <a:r>
              <a:rPr lang="id-ID" dirty="0"/>
              <a:t>      dimaksud dalam Pasal 32 ayat (1) huruf c, </a:t>
            </a:r>
            <a:r>
              <a:rPr lang="id-ID" b="1" dirty="0"/>
              <a:t>dapat diangkat kembali</a:t>
            </a:r>
            <a:r>
              <a:rPr lang="id-ID" dirty="0"/>
              <a:t> ke dalam </a:t>
            </a:r>
          </a:p>
          <a:p>
            <a:pPr>
              <a:defRPr/>
            </a:pPr>
            <a:r>
              <a:rPr lang="id-ID" dirty="0"/>
              <a:t>      Jabatan Akademik Dosen </a:t>
            </a:r>
            <a:r>
              <a:rPr lang="it-IT" dirty="0"/>
              <a:t>apabila telah selesai menjalani cuti di luar </a:t>
            </a:r>
            <a:endParaRPr lang="id-ID" dirty="0"/>
          </a:p>
          <a:p>
            <a:pPr>
              <a:defRPr/>
            </a:pPr>
            <a:r>
              <a:rPr lang="id-ID" dirty="0"/>
              <a:t>       </a:t>
            </a:r>
            <a:r>
              <a:rPr lang="it-IT" dirty="0"/>
              <a:t>tanggungan</a:t>
            </a:r>
            <a:r>
              <a:rPr lang="id-ID" dirty="0"/>
              <a:t> negara. </a:t>
            </a:r>
          </a:p>
          <a:p>
            <a:pPr>
              <a:defRPr/>
            </a:pPr>
            <a:r>
              <a:rPr lang="id-ID" dirty="0"/>
              <a:t>(4) Dosen yang telah selesai menjalani pembebasan sementara</a:t>
            </a:r>
          </a:p>
          <a:p>
            <a:pPr>
              <a:defRPr/>
            </a:pPr>
            <a:r>
              <a:rPr lang="id-ID" dirty="0"/>
              <a:t>       sebagaimana dimaksud dalam Pasal 32 ayat (1) huruf d, </a:t>
            </a:r>
            <a:r>
              <a:rPr lang="id-ID" b="1" dirty="0"/>
              <a:t>diangkat kembali</a:t>
            </a:r>
            <a:r>
              <a:rPr lang="id-ID" dirty="0"/>
              <a:t> </a:t>
            </a:r>
          </a:p>
          <a:p>
            <a:pPr>
              <a:defRPr/>
            </a:pPr>
            <a:r>
              <a:rPr lang="id-ID" dirty="0"/>
              <a:t>      ke dalam Jabatan Akademik Dosen </a:t>
            </a:r>
            <a:r>
              <a:rPr lang="fi-FI" dirty="0"/>
              <a:t>apabila telah selesai menjalani tugas </a:t>
            </a:r>
            <a:endParaRPr lang="id-ID" dirty="0"/>
          </a:p>
          <a:p>
            <a:pPr>
              <a:defRPr/>
            </a:pPr>
            <a:r>
              <a:rPr lang="id-ID" dirty="0"/>
              <a:t>      </a:t>
            </a:r>
            <a:r>
              <a:rPr lang="fi-FI" dirty="0"/>
              <a:t>belajar. </a:t>
            </a:r>
            <a:endParaRPr lang="id-ID" dirty="0"/>
          </a:p>
        </p:txBody>
      </p:sp>
      <p:sp>
        <p:nvSpPr>
          <p:cNvPr id="81923" name="Rectangle 6"/>
          <p:cNvSpPr>
            <a:spLocks noChangeArrowheads="1"/>
          </p:cNvSpPr>
          <p:nvPr/>
        </p:nvSpPr>
        <p:spPr bwMode="auto">
          <a:xfrm>
            <a:off x="0" y="571500"/>
            <a:ext cx="9144000" cy="708025"/>
          </a:xfrm>
          <a:prstGeom prst="rect">
            <a:avLst/>
          </a:prstGeom>
          <a:noFill/>
          <a:ln w="9525">
            <a:noFill/>
            <a:miter lim="800000"/>
            <a:headEnd/>
            <a:tailEnd/>
          </a:ln>
        </p:spPr>
        <p:txBody>
          <a:bodyPr>
            <a:spAutoFit/>
          </a:bodyPr>
          <a:lstStyle/>
          <a:p>
            <a:pPr algn="r"/>
            <a:r>
              <a:rPr lang="id-ID" sz="2000" b="1">
                <a:solidFill>
                  <a:srgbClr val="002060"/>
                </a:solidFill>
              </a:rPr>
              <a:t>PEMBEBASAN SEMENTARA, PENURUNAN JABATAN, PENGANGKATAN KEMBALI, DAN PEMBERHENTIAN</a:t>
            </a: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63"/>
          <p:cNvSpPr>
            <a:spLocks noChangeArrowheads="1"/>
          </p:cNvSpPr>
          <p:nvPr/>
        </p:nvSpPr>
        <p:spPr bwMode="auto">
          <a:xfrm>
            <a:off x="728663" y="652463"/>
            <a:ext cx="7891462" cy="523875"/>
          </a:xfrm>
          <a:prstGeom prst="rect">
            <a:avLst/>
          </a:prstGeom>
          <a:solidFill>
            <a:schemeClr val="accent1">
              <a:lumMod val="75000"/>
            </a:schemeClr>
          </a:solidFill>
          <a:ln/>
        </p:spPr>
        <p:style>
          <a:lnRef idx="1">
            <a:schemeClr val="accent3"/>
          </a:lnRef>
          <a:fillRef idx="3">
            <a:schemeClr val="accent3"/>
          </a:fillRef>
          <a:effectRef idx="2">
            <a:schemeClr val="accent3"/>
          </a:effectRef>
          <a:fontRef idx="minor">
            <a:schemeClr val="lt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id-ID" altLang="id-ID" sz="2800" b="1" dirty="0" smtClean="0">
                <a:solidFill>
                  <a:srgbClr val="C00000"/>
                </a:solidFill>
                <a:latin typeface="Agency FB" panose="020B0503020202020204" pitchFamily="34" charset="0"/>
              </a:rPr>
              <a:t>Jenjang Jabatan da</a:t>
            </a:r>
            <a:r>
              <a:rPr lang="en-US" altLang="id-ID" sz="2800" b="1" dirty="0" smtClean="0">
                <a:solidFill>
                  <a:srgbClr val="C00000"/>
                </a:solidFill>
                <a:latin typeface="Agency FB" panose="020B0503020202020204" pitchFamily="34" charset="0"/>
              </a:rPr>
              <a:t>n</a:t>
            </a:r>
            <a:r>
              <a:rPr lang="id-ID" altLang="id-ID" sz="2800" b="1" dirty="0" smtClean="0">
                <a:solidFill>
                  <a:srgbClr val="C00000"/>
                </a:solidFill>
                <a:latin typeface="Agency FB" panose="020B0503020202020204" pitchFamily="34" charset="0"/>
              </a:rPr>
              <a:t> Pangkat Dosen</a:t>
            </a:r>
            <a:endParaRPr lang="en-US" altLang="id-ID" sz="2800" b="1" dirty="0" smtClean="0">
              <a:solidFill>
                <a:srgbClr val="C00000"/>
              </a:solidFill>
              <a:latin typeface="Agency FB" panose="020B0503020202020204" pitchFamily="34" charset="0"/>
            </a:endParaRPr>
          </a:p>
        </p:txBody>
      </p:sp>
      <p:graphicFrame>
        <p:nvGraphicFramePr>
          <p:cNvPr id="7" name="Group 4"/>
          <p:cNvGraphicFramePr>
            <a:graphicFrameLocks noGrp="1"/>
          </p:cNvGraphicFramePr>
          <p:nvPr>
            <p:ph idx="1"/>
          </p:nvPr>
        </p:nvGraphicFramePr>
        <p:xfrm>
          <a:off x="611188" y="1196975"/>
          <a:ext cx="8086725" cy="4678364"/>
        </p:xfrm>
        <a:graphic>
          <a:graphicData uri="http://schemas.openxmlformats.org/drawingml/2006/table">
            <a:tbl>
              <a:tblPr/>
              <a:tblGrid>
                <a:gridCol w="542925"/>
                <a:gridCol w="1581150"/>
                <a:gridCol w="2471737"/>
                <a:gridCol w="1730375"/>
                <a:gridCol w="1760538"/>
              </a:tblGrid>
              <a:tr h="387474">
                <a:tc rowSpan="2">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chemeClr val="tx1">
                              <a:lumMod val="50000"/>
                            </a:schemeClr>
                          </a:solidFill>
                          <a:effectLst/>
                          <a:latin typeface="Agency FB" panose="020B0503020202020204" pitchFamily="34" charset="0"/>
                        </a:rPr>
                        <a:t>N</a:t>
                      </a:r>
                      <a:r>
                        <a:rPr kumimoji="0" lang="id-ID" altLang="id-ID" sz="1800" b="1" i="0" u="none" strike="noStrike" cap="none" normalizeH="0" baseline="0" dirty="0" smtClean="0">
                          <a:ln>
                            <a:noFill/>
                          </a:ln>
                          <a:solidFill>
                            <a:schemeClr val="tx1">
                              <a:lumMod val="50000"/>
                            </a:schemeClr>
                          </a:solidFill>
                          <a:effectLst/>
                          <a:latin typeface="Agency FB" panose="020B0503020202020204" pitchFamily="34" charset="0"/>
                        </a:rPr>
                        <a:t>o</a:t>
                      </a:r>
                      <a:endParaRPr kumimoji="0" lang="en-US" altLang="id-ID" sz="1800" b="1" i="0" u="none" strike="noStrike" cap="none" normalizeH="0" baseline="0" dirty="0" smtClean="0">
                        <a:ln>
                          <a:noFill/>
                        </a:ln>
                        <a:solidFill>
                          <a:schemeClr val="tx1">
                            <a:lumMod val="50000"/>
                          </a:schemeClr>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rowSpan="2">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chemeClr val="tx1">
                              <a:lumMod val="50000"/>
                            </a:schemeClr>
                          </a:solidFill>
                          <a:effectLst/>
                          <a:latin typeface="Agency FB" panose="020B0503020202020204" pitchFamily="34" charset="0"/>
                        </a:rPr>
                        <a:t>Jenjang Jabatan</a:t>
                      </a:r>
                      <a:endParaRPr kumimoji="0" lang="en-US" altLang="id-ID" sz="1800" b="1" i="0" u="none" strike="noStrike" cap="none" normalizeH="0" baseline="0" dirty="0" smtClean="0">
                        <a:ln>
                          <a:noFill/>
                        </a:ln>
                        <a:solidFill>
                          <a:schemeClr val="tx1">
                            <a:lumMod val="50000"/>
                          </a:schemeClr>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rowSpan="2">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chemeClr val="tx1">
                              <a:lumMod val="50000"/>
                            </a:schemeClr>
                          </a:solidFill>
                          <a:effectLst/>
                          <a:latin typeface="Agency FB" panose="020B0503020202020204" pitchFamily="34" charset="0"/>
                        </a:rPr>
                        <a:t>Jenjang Pangkat/</a:t>
                      </a:r>
                    </a:p>
                    <a:p>
                      <a:pPr marL="0" marR="0" lvl="0" indent="0" algn="ctr"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chemeClr val="tx1">
                              <a:lumMod val="50000"/>
                            </a:schemeClr>
                          </a:solidFill>
                          <a:effectLst/>
                          <a:latin typeface="Agency FB" panose="020B0503020202020204" pitchFamily="34" charset="0"/>
                        </a:rPr>
                        <a:t>golongan ruang</a:t>
                      </a:r>
                      <a:endParaRPr kumimoji="0" lang="en-US" altLang="id-ID" sz="1800" b="1" i="0" u="none" strike="noStrike" cap="none" normalizeH="0" baseline="0" dirty="0" smtClean="0">
                        <a:ln>
                          <a:noFill/>
                        </a:ln>
                        <a:solidFill>
                          <a:schemeClr val="tx1">
                            <a:lumMod val="50000"/>
                          </a:schemeClr>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chemeClr val="tx1">
                              <a:lumMod val="50000"/>
                            </a:schemeClr>
                          </a:solidFill>
                          <a:effectLst/>
                          <a:latin typeface="Agency FB" panose="020B0503020202020204" pitchFamily="34" charset="0"/>
                        </a:rPr>
                        <a:t>An</a:t>
                      </a:r>
                      <a:r>
                        <a:rPr kumimoji="0" lang="en-US" altLang="id-ID" sz="1800" b="1" i="0" u="none" strike="noStrike" cap="none" normalizeH="0" baseline="0" dirty="0" smtClean="0">
                          <a:ln>
                            <a:noFill/>
                          </a:ln>
                          <a:solidFill>
                            <a:schemeClr val="tx1">
                              <a:lumMod val="50000"/>
                            </a:schemeClr>
                          </a:solidFill>
                          <a:effectLst/>
                          <a:latin typeface="Agency FB" panose="020B0503020202020204" pitchFamily="34" charset="0"/>
                        </a:rPr>
                        <a:t>g</a:t>
                      </a:r>
                      <a:r>
                        <a:rPr kumimoji="0" lang="id-ID" altLang="id-ID" sz="1800" b="1" i="0" u="none" strike="noStrike" cap="none" normalizeH="0" baseline="0" dirty="0" smtClean="0">
                          <a:ln>
                            <a:noFill/>
                          </a:ln>
                          <a:solidFill>
                            <a:schemeClr val="tx1">
                              <a:lumMod val="50000"/>
                            </a:schemeClr>
                          </a:solidFill>
                          <a:effectLst/>
                          <a:latin typeface="Agency FB" panose="020B0503020202020204" pitchFamily="34" charset="0"/>
                        </a:rPr>
                        <a:t>ka Kredit yg </a:t>
                      </a:r>
                      <a:r>
                        <a:rPr kumimoji="0" lang="en-US" altLang="id-ID" sz="1800" b="1" i="0" u="none" strike="noStrike" cap="none" normalizeH="0" baseline="0" dirty="0" smtClean="0">
                          <a:ln>
                            <a:noFill/>
                          </a:ln>
                          <a:solidFill>
                            <a:schemeClr val="tx1">
                              <a:lumMod val="50000"/>
                            </a:schemeClr>
                          </a:solidFill>
                          <a:effectLst/>
                          <a:latin typeface="Agency FB" panose="020B0503020202020204" pitchFamily="34" charset="0"/>
                        </a:rPr>
                        <a:t>d</a:t>
                      </a:r>
                      <a:r>
                        <a:rPr kumimoji="0" lang="id-ID" altLang="id-ID" sz="1800" b="1" i="0" u="none" strike="noStrike" cap="none" normalizeH="0" baseline="0" dirty="0" smtClean="0">
                          <a:ln>
                            <a:noFill/>
                          </a:ln>
                          <a:solidFill>
                            <a:schemeClr val="tx1">
                              <a:lumMod val="50000"/>
                            </a:schemeClr>
                          </a:solidFill>
                          <a:effectLst/>
                          <a:latin typeface="Agency FB" panose="020B0503020202020204" pitchFamily="34" charset="0"/>
                        </a:rPr>
                        <a:t>ipersyaratkan</a:t>
                      </a:r>
                      <a:endParaRPr kumimoji="0" lang="en-US" altLang="id-ID" sz="1800" b="1" i="0" u="none" strike="noStrike" cap="none" normalizeH="0" baseline="0" dirty="0" smtClean="0">
                        <a:ln>
                          <a:noFill/>
                        </a:ln>
                        <a:solidFill>
                          <a:schemeClr val="tx1">
                            <a:lumMod val="50000"/>
                          </a:schemeClr>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id-ID"/>
                    </a:p>
                  </a:txBody>
                  <a:tcPr/>
                </a:tc>
              </a:tr>
              <a:tr h="659620">
                <a:tc vMerge="1">
                  <a:txBody>
                    <a:bodyPr/>
                    <a:lstStyle/>
                    <a:p>
                      <a:endParaRPr lang="id-ID"/>
                    </a:p>
                  </a:txBody>
                  <a:tcPr/>
                </a:tc>
                <a:tc vMerge="1">
                  <a:txBody>
                    <a:bodyPr/>
                    <a:lstStyle/>
                    <a:p>
                      <a:endParaRPr lang="id-ID"/>
                    </a:p>
                  </a:txBody>
                  <a:tcPr/>
                </a:tc>
                <a:tc vMerge="1">
                  <a:txBody>
                    <a:bodyPr/>
                    <a:lstStyle/>
                    <a:p>
                      <a:endParaRPr lang="id-ID"/>
                    </a:p>
                  </a:txBody>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chemeClr val="tx1">
                              <a:lumMod val="50000"/>
                            </a:schemeClr>
                          </a:solidFill>
                          <a:effectLst/>
                          <a:latin typeface="Agency FB" panose="020B0503020202020204" pitchFamily="34" charset="0"/>
                        </a:rPr>
                        <a:t>Kumulatif Minimal</a:t>
                      </a:r>
                      <a:endParaRPr kumimoji="0" lang="en-US" altLang="id-ID" sz="1800" b="1" i="0" u="none" strike="noStrike" cap="none" normalizeH="0" baseline="0" dirty="0" smtClean="0">
                        <a:ln>
                          <a:noFill/>
                        </a:ln>
                        <a:solidFill>
                          <a:schemeClr val="tx1">
                            <a:lumMod val="50000"/>
                          </a:schemeClr>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chemeClr val="tx1">
                              <a:lumMod val="50000"/>
                            </a:schemeClr>
                          </a:solidFill>
                          <a:effectLst/>
                          <a:latin typeface="Agency FB" panose="020B0503020202020204" pitchFamily="34" charset="0"/>
                        </a:rPr>
                        <a:t>Perjenjang</a:t>
                      </a:r>
                      <a:endParaRPr kumimoji="0" lang="en-US" altLang="id-ID" sz="1800" b="1" i="0" u="none" strike="noStrike" cap="none" normalizeH="0" baseline="0" dirty="0" smtClean="0">
                        <a:ln>
                          <a:noFill/>
                        </a:ln>
                        <a:solidFill>
                          <a:schemeClr val="tx1">
                            <a:lumMod val="50000"/>
                          </a:schemeClr>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4661">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0" i="0" u="none" strike="noStrike" cap="none" normalizeH="0" baseline="0" smtClean="0">
                          <a:ln>
                            <a:noFill/>
                          </a:ln>
                          <a:solidFill>
                            <a:srgbClr val="4C4C4C"/>
                          </a:solidFill>
                          <a:effectLst/>
                          <a:latin typeface="Agency FB" panose="020B0503020202020204" pitchFamily="34" charset="0"/>
                        </a:rPr>
                        <a:t>1</a:t>
                      </a:r>
                      <a:endParaRPr kumimoji="0" lang="en-US" altLang="id-ID" sz="1800" b="0" i="0" u="none" strike="noStrike" cap="none" normalizeH="0" baseline="0" smtClean="0">
                        <a:ln>
                          <a:noFill/>
                        </a:ln>
                        <a:solidFill>
                          <a:schemeClr val="tx1"/>
                        </a:solidFill>
                        <a:effectLst/>
                        <a:latin typeface="Agency FB" panose="020B0503020202020204" pitchFamily="34" charset="0"/>
                      </a:endParaRPr>
                    </a:p>
                  </a:txBody>
                  <a:tcPr marL="91444" marR="91444"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0" i="0" u="none" strike="noStrike" cap="none" normalizeH="0" baseline="0" smtClean="0">
                          <a:ln>
                            <a:noFill/>
                          </a:ln>
                          <a:solidFill>
                            <a:srgbClr val="4C4C4C"/>
                          </a:solidFill>
                          <a:effectLst/>
                          <a:latin typeface="Agency FB" panose="020B0503020202020204" pitchFamily="34" charset="0"/>
                        </a:rPr>
                        <a:t>2</a:t>
                      </a:r>
                      <a:endParaRPr kumimoji="0" lang="en-US" altLang="id-ID" sz="1800" b="0" i="0" u="none" strike="noStrike" cap="none" normalizeH="0" baseline="0" smtClean="0">
                        <a:ln>
                          <a:noFill/>
                        </a:ln>
                        <a:solidFill>
                          <a:schemeClr val="tx1"/>
                        </a:solidFill>
                        <a:effectLst/>
                        <a:latin typeface="Agency FB" panose="020B0503020202020204" pitchFamily="34" charset="0"/>
                      </a:endParaRPr>
                    </a:p>
                  </a:txBody>
                  <a:tcPr marL="91444" marR="91444"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0" i="0" u="none" strike="noStrike" cap="none" normalizeH="0" baseline="0" smtClean="0">
                          <a:ln>
                            <a:noFill/>
                          </a:ln>
                          <a:solidFill>
                            <a:srgbClr val="4C4C4C"/>
                          </a:solidFill>
                          <a:effectLst/>
                          <a:latin typeface="Agency FB" panose="020B0503020202020204" pitchFamily="34" charset="0"/>
                        </a:rPr>
                        <a:t>3</a:t>
                      </a:r>
                      <a:endParaRPr kumimoji="0" lang="en-US" altLang="id-ID" sz="1800" b="0" i="0" u="none" strike="noStrike" cap="none" normalizeH="0" baseline="0" smtClean="0">
                        <a:ln>
                          <a:noFill/>
                        </a:ln>
                        <a:solidFill>
                          <a:schemeClr val="tx1"/>
                        </a:solidFill>
                        <a:effectLst/>
                        <a:latin typeface="Agency FB" panose="020B0503020202020204" pitchFamily="34" charset="0"/>
                      </a:endParaRPr>
                    </a:p>
                  </a:txBody>
                  <a:tcPr marL="91444" marR="91444"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0" i="0" u="none" strike="noStrike" cap="none" normalizeH="0" baseline="0" smtClean="0">
                          <a:ln>
                            <a:noFill/>
                          </a:ln>
                          <a:solidFill>
                            <a:srgbClr val="4C4C4C"/>
                          </a:solidFill>
                          <a:effectLst/>
                          <a:latin typeface="Agency FB" panose="020B0503020202020204" pitchFamily="34" charset="0"/>
                        </a:rPr>
                        <a:t>4</a:t>
                      </a:r>
                      <a:endParaRPr kumimoji="0" lang="en-US" altLang="id-ID" sz="1800" b="0" i="0" u="none" strike="noStrike" cap="none" normalizeH="0" baseline="0" smtClean="0">
                        <a:ln>
                          <a:noFill/>
                        </a:ln>
                        <a:solidFill>
                          <a:schemeClr val="tx1"/>
                        </a:solidFill>
                        <a:effectLst/>
                        <a:latin typeface="Agency FB" panose="020B0503020202020204" pitchFamily="34" charset="0"/>
                      </a:endParaRPr>
                    </a:p>
                  </a:txBody>
                  <a:tcPr marL="91444" marR="91444"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0" i="0" u="none" strike="noStrike" cap="none" normalizeH="0" baseline="0" dirty="0" smtClean="0">
                          <a:ln>
                            <a:noFill/>
                          </a:ln>
                          <a:solidFill>
                            <a:srgbClr val="4C4C4C"/>
                          </a:solidFill>
                          <a:effectLst/>
                          <a:latin typeface="Agency FB" panose="020B0503020202020204" pitchFamily="34" charset="0"/>
                        </a:rPr>
                        <a:t>5</a:t>
                      </a:r>
                      <a:endParaRPr kumimoji="0" lang="en-US" altLang="id-ID" sz="1800" b="0"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6513">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1</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rgbClr val="4C4C4C"/>
                          </a:solidFill>
                          <a:effectLst/>
                          <a:latin typeface="Agency FB" panose="020B0503020202020204" pitchFamily="34" charset="0"/>
                        </a:rPr>
                        <a:t>Asisten Ahli</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rgbClr val="4C4C4C"/>
                          </a:solidFill>
                          <a:effectLst/>
                          <a:latin typeface="Agency FB" panose="020B0503020202020204" pitchFamily="34" charset="0"/>
                        </a:rPr>
                        <a:t>Penata Muda Tk. I, III/b</a:t>
                      </a:r>
                      <a:endParaRPr kumimoji="0" lang="id-ID"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150</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rgbClr val="4C4C4C"/>
                          </a:solidFill>
                          <a:effectLst/>
                          <a:latin typeface="Agency FB" panose="020B0503020202020204" pitchFamily="34" charset="0"/>
                        </a:rPr>
                        <a:t>-</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02072">
                <a:tc rowSpan="2">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smtClean="0">
                          <a:ln>
                            <a:noFill/>
                          </a:ln>
                          <a:solidFill>
                            <a:srgbClr val="4C4C4C"/>
                          </a:solidFill>
                          <a:effectLst/>
                          <a:latin typeface="Agency FB" panose="020B0503020202020204" pitchFamily="34" charset="0"/>
                        </a:rPr>
                        <a:t>2</a:t>
                      </a:r>
                      <a:endParaRPr kumimoji="0" lang="en-US" altLang="id-ID" sz="1800" b="1" i="0" u="none" strike="noStrike" cap="none" normalizeH="0" baseline="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rowSpan="2">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rgbClr val="4C4C4C"/>
                          </a:solidFill>
                          <a:effectLst/>
                          <a:latin typeface="Agency FB" panose="020B0503020202020204" pitchFamily="34" charset="0"/>
                        </a:rPr>
                        <a:t>Lektor</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rgbClr val="4C4C4C"/>
                          </a:solidFill>
                          <a:effectLst/>
                          <a:latin typeface="Agency FB" panose="020B0503020202020204" pitchFamily="34" charset="0"/>
                        </a:rPr>
                        <a:t>Penata, III/c</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200</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smtClean="0">
                          <a:ln>
                            <a:noFill/>
                          </a:ln>
                          <a:solidFill>
                            <a:srgbClr val="4C4C4C"/>
                          </a:solidFill>
                          <a:effectLst/>
                          <a:latin typeface="Agency FB" panose="020B0503020202020204" pitchFamily="34" charset="0"/>
                        </a:rPr>
                        <a:t>50</a:t>
                      </a:r>
                      <a:endParaRPr kumimoji="0" lang="en-US" altLang="id-ID" sz="1800" b="1" i="0" u="none" strike="noStrike" cap="none" normalizeH="0" baseline="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4661">
                <a:tc vMerge="1">
                  <a:txBody>
                    <a:bodyPr/>
                    <a:lstStyle/>
                    <a:p>
                      <a:endParaRPr lang="id-ID"/>
                    </a:p>
                  </a:txBody>
                  <a:tcPr/>
                </a:tc>
                <a:tc vMerge="1">
                  <a:txBody>
                    <a:bodyPr/>
                    <a:lstStyle/>
                    <a:p>
                      <a:endParaRPr lang="id-ID"/>
                    </a:p>
                  </a:txBody>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dirty="0" smtClean="0">
                          <a:ln>
                            <a:noFill/>
                          </a:ln>
                          <a:solidFill>
                            <a:srgbClr val="4C4C4C"/>
                          </a:solidFill>
                          <a:effectLst/>
                          <a:latin typeface="Agency FB" panose="020B0503020202020204" pitchFamily="34" charset="0"/>
                        </a:rPr>
                        <a:t>Penata Tk. I, III/d</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300</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100</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8367">
                <a:tc rowSpan="3">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smtClean="0">
                          <a:ln>
                            <a:noFill/>
                          </a:ln>
                          <a:solidFill>
                            <a:srgbClr val="4C4C4C"/>
                          </a:solidFill>
                          <a:effectLst/>
                          <a:latin typeface="Agency FB" panose="020B0503020202020204" pitchFamily="34" charset="0"/>
                        </a:rPr>
                        <a:t>3</a:t>
                      </a:r>
                      <a:endParaRPr kumimoji="0" lang="en-US" altLang="id-ID" sz="1800" b="1" i="0" u="none" strike="noStrike" cap="none" normalizeH="0" baseline="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rowSpan="3">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smtClean="0">
                          <a:ln>
                            <a:noFill/>
                          </a:ln>
                          <a:solidFill>
                            <a:srgbClr val="4C4C4C"/>
                          </a:solidFill>
                          <a:effectLst/>
                          <a:latin typeface="Agency FB" panose="020B0503020202020204" pitchFamily="34" charset="0"/>
                        </a:rPr>
                        <a:t>Lektor Kepala </a:t>
                      </a:r>
                      <a:endParaRPr kumimoji="0" lang="en-US" altLang="id-ID" sz="1800" b="1" i="0" u="none" strike="noStrike" cap="none" normalizeH="0" baseline="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P</a:t>
                      </a:r>
                      <a:r>
                        <a:rPr kumimoji="0" lang="id-ID" altLang="id-ID" sz="1800" b="1" i="0" u="none" strike="noStrike" cap="none" normalizeH="0" baseline="0" dirty="0" smtClean="0">
                          <a:ln>
                            <a:noFill/>
                          </a:ln>
                          <a:solidFill>
                            <a:srgbClr val="4C4C4C"/>
                          </a:solidFill>
                          <a:effectLst/>
                          <a:latin typeface="Agency FB" panose="020B0503020202020204" pitchFamily="34" charset="0"/>
                        </a:rPr>
                        <a:t>embina, IV/a</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400</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100</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22392">
                <a:tc vMerge="1">
                  <a:txBody>
                    <a:bodyPr/>
                    <a:lstStyle/>
                    <a:p>
                      <a:endParaRPr lang="id-ID"/>
                    </a:p>
                  </a:txBody>
                  <a:tcPr/>
                </a:tc>
                <a:tc vMerge="1">
                  <a:txBody>
                    <a:bodyPr/>
                    <a:lstStyle/>
                    <a:p>
                      <a:endParaRPr lang="id-ID"/>
                    </a:p>
                  </a:txBody>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smtClean="0">
                          <a:ln>
                            <a:noFill/>
                          </a:ln>
                          <a:solidFill>
                            <a:srgbClr val="4C4C4C"/>
                          </a:solidFill>
                          <a:effectLst/>
                          <a:latin typeface="Agency FB" panose="020B0503020202020204" pitchFamily="34" charset="0"/>
                        </a:rPr>
                        <a:t>P</a:t>
                      </a:r>
                      <a:r>
                        <a:rPr kumimoji="0" lang="id-ID" altLang="id-ID" sz="1800" b="1" i="0" u="none" strike="noStrike" cap="none" normalizeH="0" baseline="0" smtClean="0">
                          <a:ln>
                            <a:noFill/>
                          </a:ln>
                          <a:solidFill>
                            <a:srgbClr val="4C4C4C"/>
                          </a:solidFill>
                          <a:effectLst/>
                          <a:latin typeface="Agency FB" panose="020B0503020202020204" pitchFamily="34" charset="0"/>
                        </a:rPr>
                        <a:t>embina Tk. I, IV/b</a:t>
                      </a:r>
                      <a:endParaRPr kumimoji="0" lang="en-US" altLang="id-ID" sz="1800" b="1" i="0" u="none" strike="noStrike" cap="none" normalizeH="0" baseline="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550</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150</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4319">
                <a:tc vMerge="1">
                  <a:txBody>
                    <a:bodyPr/>
                    <a:lstStyle/>
                    <a:p>
                      <a:endParaRPr lang="id-ID"/>
                    </a:p>
                  </a:txBody>
                  <a:tcPr/>
                </a:tc>
                <a:tc vMerge="1">
                  <a:txBody>
                    <a:bodyPr/>
                    <a:lstStyle/>
                    <a:p>
                      <a:endParaRPr lang="id-ID"/>
                    </a:p>
                  </a:txBody>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smtClean="0">
                          <a:ln>
                            <a:noFill/>
                          </a:ln>
                          <a:solidFill>
                            <a:srgbClr val="4C4C4C"/>
                          </a:solidFill>
                          <a:effectLst/>
                          <a:latin typeface="Agency FB" panose="020B0503020202020204" pitchFamily="34" charset="0"/>
                        </a:rPr>
                        <a:t>P</a:t>
                      </a:r>
                      <a:r>
                        <a:rPr kumimoji="0" lang="id-ID" altLang="id-ID" sz="1800" b="1" i="0" u="none" strike="noStrike" cap="none" normalizeH="0" baseline="0" smtClean="0">
                          <a:ln>
                            <a:noFill/>
                          </a:ln>
                          <a:solidFill>
                            <a:srgbClr val="4C4C4C"/>
                          </a:solidFill>
                          <a:effectLst/>
                          <a:latin typeface="Agency FB" panose="020B0503020202020204" pitchFamily="34" charset="0"/>
                        </a:rPr>
                        <a:t>embina Utama Muda, IV/c</a:t>
                      </a:r>
                      <a:endParaRPr kumimoji="0" lang="en-US" altLang="id-ID" sz="1800" b="1" i="0" u="none" strike="noStrike" cap="none" normalizeH="0" baseline="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smtClean="0">
                          <a:ln>
                            <a:noFill/>
                          </a:ln>
                          <a:solidFill>
                            <a:srgbClr val="4C4C4C"/>
                          </a:solidFill>
                          <a:effectLst/>
                          <a:latin typeface="Agency FB" panose="020B0503020202020204" pitchFamily="34" charset="0"/>
                        </a:rPr>
                        <a:t>700</a:t>
                      </a:r>
                      <a:endParaRPr kumimoji="0" lang="en-US" altLang="id-ID" sz="1800" b="1" i="0" u="none" strike="noStrike" cap="none" normalizeH="0" baseline="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150</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33624">
                <a:tc rowSpan="2">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4</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rowSpan="2">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altLang="id-ID" sz="1800" b="1" i="0" u="none" strike="noStrike" cap="none" normalizeH="0" baseline="0" smtClean="0">
                          <a:ln>
                            <a:noFill/>
                          </a:ln>
                          <a:solidFill>
                            <a:srgbClr val="4C4C4C"/>
                          </a:solidFill>
                          <a:effectLst/>
                          <a:latin typeface="Agency FB" panose="020B0503020202020204" pitchFamily="34" charset="0"/>
                        </a:rPr>
                        <a:t>Guru Besar </a:t>
                      </a:r>
                      <a:endParaRPr kumimoji="0" lang="en-US" altLang="id-ID" sz="1800" b="1" i="0" u="none" strike="noStrike" cap="none" normalizeH="0" baseline="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P</a:t>
                      </a:r>
                      <a:r>
                        <a:rPr kumimoji="0" lang="id-ID" altLang="id-ID" sz="1800" b="1" i="0" u="none" strike="noStrike" cap="none" normalizeH="0" baseline="0" dirty="0" smtClean="0">
                          <a:ln>
                            <a:noFill/>
                          </a:ln>
                          <a:solidFill>
                            <a:srgbClr val="4C4C4C"/>
                          </a:solidFill>
                          <a:effectLst/>
                          <a:latin typeface="Agency FB" panose="020B0503020202020204" pitchFamily="34" charset="0"/>
                        </a:rPr>
                        <a:t>embina Utama Madya, IV/d</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smtClean="0">
                          <a:ln>
                            <a:noFill/>
                          </a:ln>
                          <a:solidFill>
                            <a:srgbClr val="4C4C4C"/>
                          </a:solidFill>
                          <a:effectLst/>
                          <a:latin typeface="Agency FB" panose="020B0503020202020204" pitchFamily="34" charset="0"/>
                        </a:rPr>
                        <a:t>850</a:t>
                      </a:r>
                      <a:endParaRPr kumimoji="0" lang="en-US" altLang="id-ID" sz="1800" b="1" i="0" u="none" strike="noStrike" cap="none" normalizeH="0" baseline="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150</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4661">
                <a:tc vMerge="1">
                  <a:txBody>
                    <a:bodyPr/>
                    <a:lstStyle/>
                    <a:p>
                      <a:endParaRPr lang="id-ID"/>
                    </a:p>
                  </a:txBody>
                  <a:tcPr/>
                </a:tc>
                <a:tc vMerge="1">
                  <a:txBody>
                    <a:bodyPr/>
                    <a:lstStyle/>
                    <a:p>
                      <a:endParaRPr lang="id-ID"/>
                    </a:p>
                  </a:txBody>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smtClean="0">
                          <a:ln>
                            <a:noFill/>
                          </a:ln>
                          <a:solidFill>
                            <a:srgbClr val="4C4C4C"/>
                          </a:solidFill>
                          <a:effectLst/>
                          <a:latin typeface="Agency FB" panose="020B0503020202020204" pitchFamily="34" charset="0"/>
                        </a:rPr>
                        <a:t>P</a:t>
                      </a:r>
                      <a:r>
                        <a:rPr kumimoji="0" lang="id-ID" altLang="id-ID" sz="1800" b="1" i="0" u="none" strike="noStrike" cap="none" normalizeH="0" baseline="0" smtClean="0">
                          <a:ln>
                            <a:noFill/>
                          </a:ln>
                          <a:solidFill>
                            <a:srgbClr val="4C4C4C"/>
                          </a:solidFill>
                          <a:effectLst/>
                          <a:latin typeface="Agency FB" panose="020B0503020202020204" pitchFamily="34" charset="0"/>
                        </a:rPr>
                        <a:t>embina Utama, IV/e</a:t>
                      </a:r>
                      <a:endParaRPr kumimoji="0" lang="en-US" altLang="id-ID" sz="1800" b="1" i="0" u="none" strike="noStrike" cap="none" normalizeH="0" baseline="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smtClean="0">
                          <a:ln>
                            <a:noFill/>
                          </a:ln>
                          <a:solidFill>
                            <a:srgbClr val="4C4C4C"/>
                          </a:solidFill>
                          <a:effectLst/>
                          <a:latin typeface="Agency FB" panose="020B0503020202020204" pitchFamily="34" charset="0"/>
                        </a:rPr>
                        <a:t>1.050</a:t>
                      </a:r>
                      <a:endParaRPr kumimoji="0" lang="en-US" altLang="id-ID" sz="1800" b="1" i="0" u="none" strike="noStrike" cap="none" normalizeH="0" baseline="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id-ID" sz="1800" b="1" i="0" u="none" strike="noStrike" cap="none" normalizeH="0" baseline="0" dirty="0" smtClean="0">
                          <a:ln>
                            <a:noFill/>
                          </a:ln>
                          <a:solidFill>
                            <a:srgbClr val="4C4C4C"/>
                          </a:solidFill>
                          <a:effectLst/>
                          <a:latin typeface="Agency FB" panose="020B0503020202020204" pitchFamily="34" charset="0"/>
                        </a:rPr>
                        <a:t>200</a:t>
                      </a:r>
                      <a:endParaRPr kumimoji="0" lang="en-US" altLang="id-ID" sz="1800" b="1" i="0" u="none" strike="noStrike" cap="none" normalizeH="0" baseline="0" dirty="0" smtClean="0">
                        <a:ln>
                          <a:noFill/>
                        </a:ln>
                        <a:solidFill>
                          <a:schemeClr val="tx1"/>
                        </a:solidFill>
                        <a:effectLst/>
                        <a:latin typeface="Agency FB" panose="020B0503020202020204" pitchFamily="34" charset="0"/>
                      </a:endParaRPr>
                    </a:p>
                  </a:txBody>
                  <a:tcPr marL="91444" marR="91444"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cove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214313" y="1285875"/>
            <a:ext cx="8572500" cy="5540375"/>
          </a:xfrm>
          <a:prstGeom prst="rect">
            <a:avLst/>
          </a:prstGeom>
        </p:spPr>
        <p:txBody>
          <a:bodyPr>
            <a:spAutoFit/>
          </a:bodyPr>
          <a:lstStyle/>
          <a:p>
            <a:pPr eaLnBrk="1" fontAlgn="auto" hangingPunct="1">
              <a:spcBef>
                <a:spcPts val="0"/>
              </a:spcBef>
              <a:spcAft>
                <a:spcPts val="0"/>
              </a:spcAft>
              <a:defRPr/>
            </a:pPr>
            <a:r>
              <a:rPr lang="en-US" b="1" dirty="0" err="1">
                <a:ea typeface="Arial Unicode MS" panose="020B0604020202020204" pitchFamily="34" charset="-128"/>
                <a:cs typeface="Arial Unicode MS" panose="020B0604020202020204" pitchFamily="34" charset="-128"/>
              </a:rPr>
              <a:t>Pasal</a:t>
            </a:r>
            <a:r>
              <a:rPr lang="en-US" b="1" dirty="0">
                <a:ea typeface="Arial Unicode MS" panose="020B0604020202020204" pitchFamily="34" charset="-128"/>
                <a:cs typeface="Arial Unicode MS" panose="020B0604020202020204" pitchFamily="34" charset="-128"/>
              </a:rPr>
              <a:t> </a:t>
            </a:r>
            <a:r>
              <a:rPr lang="id-ID" b="1" dirty="0">
                <a:ea typeface="Arial Unicode MS" panose="020B0604020202020204" pitchFamily="34" charset="-128"/>
                <a:cs typeface="Arial Unicode MS" panose="020B0604020202020204" pitchFamily="34" charset="-128"/>
              </a:rPr>
              <a:t>34</a:t>
            </a:r>
          </a:p>
          <a:p>
            <a:pPr marL="342900" indent="-342900">
              <a:buFontTx/>
              <a:buAutoNum type="arabicParenBoth"/>
              <a:defRPr/>
            </a:pPr>
            <a:r>
              <a:rPr lang="id-ID" sz="1600" dirty="0"/>
              <a:t>................................................................................................................................</a:t>
            </a:r>
          </a:p>
          <a:p>
            <a:pPr>
              <a:defRPr/>
            </a:pPr>
            <a:r>
              <a:rPr lang="id-ID" sz="1600" dirty="0"/>
              <a:t>(2) ................................................................................................................................ </a:t>
            </a:r>
          </a:p>
          <a:p>
            <a:pPr>
              <a:defRPr/>
            </a:pPr>
            <a:r>
              <a:rPr lang="id-ID" sz="1600" dirty="0"/>
              <a:t>(3) ................................................................................................................................</a:t>
            </a:r>
          </a:p>
          <a:p>
            <a:pPr>
              <a:defRPr/>
            </a:pPr>
            <a:r>
              <a:rPr lang="id-ID" sz="1600" dirty="0"/>
              <a:t>(4) ................................................................................................................................</a:t>
            </a:r>
          </a:p>
          <a:p>
            <a:pPr>
              <a:defRPr/>
            </a:pPr>
            <a:r>
              <a:rPr lang="id-ID" sz="1600" dirty="0"/>
              <a:t>(5) </a:t>
            </a:r>
            <a:r>
              <a:rPr lang="id-ID" sz="1600" b="1" dirty="0"/>
              <a:t>Pengangkatan kembali</a:t>
            </a:r>
            <a:r>
              <a:rPr lang="id-ID" sz="1600" dirty="0"/>
              <a:t> dalam Jabatan Akademik Dosen sebagaimana dimaksud pada </a:t>
            </a:r>
          </a:p>
          <a:p>
            <a:pPr>
              <a:defRPr/>
            </a:pPr>
            <a:r>
              <a:rPr lang="id-ID" sz="1600" dirty="0"/>
              <a:t>       ayat (1) dan ayat (3) menggunakan angka kredit terakhir yang dimiliki. </a:t>
            </a:r>
          </a:p>
          <a:p>
            <a:pPr>
              <a:defRPr/>
            </a:pPr>
            <a:r>
              <a:rPr lang="id-ID" sz="1600" dirty="0"/>
              <a:t>(6) </a:t>
            </a:r>
            <a:r>
              <a:rPr lang="id-ID" sz="1600" b="1" dirty="0"/>
              <a:t>Pengangkatan kembali</a:t>
            </a:r>
            <a:r>
              <a:rPr lang="id-ID" sz="1600" dirty="0"/>
              <a:t> dalam Jabatan Akademik Dosen sebagaimana dimaksud pada </a:t>
            </a:r>
          </a:p>
          <a:p>
            <a:pPr>
              <a:defRPr/>
            </a:pPr>
            <a:r>
              <a:rPr lang="id-ID" sz="1600" dirty="0"/>
              <a:t>       ayat (2) dan ayat (4) menggunakan angka kredit terakhir yang dimiliki dan dapat </a:t>
            </a:r>
          </a:p>
          <a:p>
            <a:pPr>
              <a:defRPr/>
            </a:pPr>
            <a:r>
              <a:rPr lang="id-ID" sz="1600" dirty="0"/>
              <a:t>       ditambah angka kredit dari pengembangan profesi </a:t>
            </a:r>
            <a:r>
              <a:rPr lang="es-ES" sz="1600" dirty="0"/>
              <a:t>yang </a:t>
            </a:r>
            <a:r>
              <a:rPr lang="es-ES" sz="1600" dirty="0" err="1"/>
              <a:t>diperoleh</a:t>
            </a:r>
            <a:r>
              <a:rPr lang="es-ES" sz="1600" dirty="0"/>
              <a:t> </a:t>
            </a:r>
            <a:r>
              <a:rPr lang="es-ES" sz="1600" dirty="0" err="1"/>
              <a:t>selama</a:t>
            </a:r>
            <a:r>
              <a:rPr lang="es-ES" sz="1600" dirty="0"/>
              <a:t> </a:t>
            </a:r>
            <a:r>
              <a:rPr lang="es-ES" sz="1600" dirty="0" err="1"/>
              <a:t>pembebasan</a:t>
            </a:r>
            <a:r>
              <a:rPr lang="es-ES" sz="1600" dirty="0"/>
              <a:t> </a:t>
            </a:r>
            <a:endParaRPr lang="id-ID" sz="1600" dirty="0"/>
          </a:p>
          <a:p>
            <a:pPr>
              <a:defRPr/>
            </a:pPr>
            <a:r>
              <a:rPr lang="id-ID" sz="1600" dirty="0"/>
              <a:t>       </a:t>
            </a:r>
            <a:r>
              <a:rPr lang="es-ES" sz="1600" dirty="0"/>
              <a:t>sementara. </a:t>
            </a:r>
            <a:endParaRPr lang="id-ID" sz="1600" dirty="0"/>
          </a:p>
          <a:p>
            <a:pPr>
              <a:defRPr/>
            </a:pPr>
            <a:r>
              <a:rPr lang="id-ID" sz="1600" dirty="0"/>
              <a:t>(7) Pangkat yang ditetapkan bagi Pegawai Negeri Sipil </a:t>
            </a:r>
            <a:r>
              <a:rPr lang="es-ES" sz="1600" dirty="0" err="1"/>
              <a:t>sebagaimana</a:t>
            </a:r>
            <a:r>
              <a:rPr lang="es-ES" sz="1600" dirty="0"/>
              <a:t> </a:t>
            </a:r>
            <a:r>
              <a:rPr lang="es-ES" sz="1600" dirty="0" err="1"/>
              <a:t>dimaksud</a:t>
            </a:r>
            <a:r>
              <a:rPr lang="es-ES" sz="1600" dirty="0"/>
              <a:t> </a:t>
            </a:r>
            <a:r>
              <a:rPr lang="id-ID" sz="1600" dirty="0"/>
              <a:t> p</a:t>
            </a:r>
            <a:r>
              <a:rPr lang="es-ES" sz="1600" dirty="0" err="1"/>
              <a:t>ada</a:t>
            </a:r>
            <a:r>
              <a:rPr lang="es-ES" sz="1600" dirty="0"/>
              <a:t> </a:t>
            </a:r>
            <a:r>
              <a:rPr lang="es-ES" sz="1600" dirty="0" err="1"/>
              <a:t>ayat</a:t>
            </a:r>
            <a:r>
              <a:rPr lang="es-ES" sz="1600" dirty="0"/>
              <a:t> (5) </a:t>
            </a:r>
            <a:endParaRPr lang="id-ID" sz="1600" dirty="0"/>
          </a:p>
          <a:p>
            <a:pPr>
              <a:defRPr/>
            </a:pPr>
            <a:r>
              <a:rPr lang="id-ID" sz="1600" dirty="0"/>
              <a:t>      </a:t>
            </a:r>
            <a:r>
              <a:rPr lang="es-ES" sz="1600" dirty="0"/>
              <a:t>dan </a:t>
            </a:r>
            <a:r>
              <a:rPr lang="es-ES" sz="1600" dirty="0" err="1"/>
              <a:t>ayat</a:t>
            </a:r>
            <a:r>
              <a:rPr lang="es-ES" sz="1600" dirty="0"/>
              <a:t> (6), sama </a:t>
            </a:r>
            <a:r>
              <a:rPr lang="id-ID" sz="1600" dirty="0"/>
              <a:t>dengan pangkat terakhir yang dimiliki.</a:t>
            </a:r>
          </a:p>
          <a:p>
            <a:pPr>
              <a:defRPr/>
            </a:pPr>
            <a:r>
              <a:rPr lang="id-ID" sz="1600" dirty="0"/>
              <a:t>(8) Keputusan pengangkatan kembali dalam Jabatan Akademik Dosen dibuat menurut </a:t>
            </a:r>
          </a:p>
          <a:p>
            <a:pPr>
              <a:defRPr/>
            </a:pPr>
            <a:r>
              <a:rPr lang="id-ID" sz="1600" dirty="0"/>
              <a:t>       contoh formulir sebagaimana tercantum dalam </a:t>
            </a:r>
            <a:r>
              <a:rPr lang="id-ID" sz="1600" b="1" dirty="0"/>
              <a:t>Lampiran XI </a:t>
            </a:r>
            <a:r>
              <a:rPr lang="id-ID" sz="1600" dirty="0"/>
              <a:t>yang </a:t>
            </a:r>
            <a:r>
              <a:rPr lang="sv-SE" sz="1600" dirty="0"/>
              <a:t>merupakan bagian </a:t>
            </a:r>
            <a:endParaRPr lang="id-ID" sz="1600" dirty="0"/>
          </a:p>
          <a:p>
            <a:pPr>
              <a:defRPr/>
            </a:pPr>
            <a:r>
              <a:rPr lang="id-ID" sz="1600" dirty="0"/>
              <a:t>       </a:t>
            </a:r>
            <a:r>
              <a:rPr lang="sv-SE" sz="1600" dirty="0"/>
              <a:t>tidak terpisahkan dari Peraturan</a:t>
            </a:r>
            <a:r>
              <a:rPr lang="id-ID" sz="1600" dirty="0"/>
              <a:t> Bersama ini. </a:t>
            </a:r>
          </a:p>
          <a:p>
            <a:pPr>
              <a:defRPr/>
            </a:pPr>
            <a:endParaRPr lang="id-ID" sz="1600" dirty="0"/>
          </a:p>
          <a:p>
            <a:pPr>
              <a:defRPr/>
            </a:pPr>
            <a:r>
              <a:rPr lang="en-US" sz="1600" b="1" dirty="0" err="1">
                <a:ea typeface="Arial Unicode MS" panose="020B0604020202020204" pitchFamily="34" charset="-128"/>
                <a:cs typeface="Arial Unicode MS" panose="020B0604020202020204" pitchFamily="34" charset="-128"/>
              </a:rPr>
              <a:t>Pasal</a:t>
            </a:r>
            <a:r>
              <a:rPr lang="en-US" sz="1600" b="1" dirty="0">
                <a:ea typeface="Arial Unicode MS" panose="020B0604020202020204" pitchFamily="34" charset="-128"/>
                <a:cs typeface="Arial Unicode MS" panose="020B0604020202020204" pitchFamily="34" charset="-128"/>
              </a:rPr>
              <a:t> </a:t>
            </a:r>
            <a:r>
              <a:rPr lang="id-ID" sz="1600" b="1" dirty="0">
                <a:ea typeface="Arial Unicode MS" panose="020B0604020202020204" pitchFamily="34" charset="-128"/>
                <a:cs typeface="Arial Unicode MS" panose="020B0604020202020204" pitchFamily="34" charset="-128"/>
              </a:rPr>
              <a:t>35</a:t>
            </a:r>
            <a:endParaRPr lang="id-ID" sz="1600" dirty="0"/>
          </a:p>
          <a:p>
            <a:pPr>
              <a:defRPr/>
            </a:pPr>
            <a:r>
              <a:rPr lang="id-ID" sz="1600" b="1" dirty="0"/>
              <a:t>Pengangkatan kembali</a:t>
            </a:r>
            <a:r>
              <a:rPr lang="id-ID" sz="1600" dirty="0"/>
              <a:t> ke dalam Jabatan Akademik Dosen sebagaimana dimaksud dalam Pasal 34 ayat (2) dapat dilakukan </a:t>
            </a:r>
            <a:r>
              <a:rPr lang="fi-FI" sz="1600" dirty="0"/>
              <a:t>dengan ketentuan pengajuan usulan sudah diterima oleh</a:t>
            </a:r>
          </a:p>
          <a:p>
            <a:pPr>
              <a:defRPr/>
            </a:pPr>
            <a:r>
              <a:rPr lang="id-ID" sz="1600" dirty="0"/>
              <a:t>pejabat yang berwenang </a:t>
            </a:r>
            <a:r>
              <a:rPr lang="id-ID" sz="1600" b="1" dirty="0"/>
              <a:t>paling kurang 6 (enam) bulan sebelum mencapai usia yang dipersyaratkan. </a:t>
            </a:r>
          </a:p>
        </p:txBody>
      </p:sp>
      <p:sp>
        <p:nvSpPr>
          <p:cNvPr id="82947" name="Rectangle 6"/>
          <p:cNvSpPr>
            <a:spLocks noChangeArrowheads="1"/>
          </p:cNvSpPr>
          <p:nvPr/>
        </p:nvSpPr>
        <p:spPr bwMode="auto">
          <a:xfrm>
            <a:off x="0" y="571500"/>
            <a:ext cx="9144000" cy="708025"/>
          </a:xfrm>
          <a:prstGeom prst="rect">
            <a:avLst/>
          </a:prstGeom>
          <a:noFill/>
          <a:ln w="9525">
            <a:noFill/>
            <a:miter lim="800000"/>
            <a:headEnd/>
            <a:tailEnd/>
          </a:ln>
        </p:spPr>
        <p:txBody>
          <a:bodyPr>
            <a:spAutoFit/>
          </a:bodyPr>
          <a:lstStyle/>
          <a:p>
            <a:pPr algn="r"/>
            <a:r>
              <a:rPr lang="id-ID" sz="2000" b="1">
                <a:solidFill>
                  <a:srgbClr val="002060"/>
                </a:solidFill>
              </a:rPr>
              <a:t>PEMBEBASAN SEMENTARA, PENURUNAN JABATAN, PENGANGKATAN KEMBALI, DAN PEMBERHENTIAN</a:t>
            </a:r>
          </a:p>
        </p:txBody>
      </p:sp>
    </p:spTree>
  </p:cSld>
  <p:clrMapOvr>
    <a:masterClrMapping/>
  </p:clrMapOvr>
  <p:transition>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214313" y="1285875"/>
            <a:ext cx="8572500" cy="5294313"/>
          </a:xfrm>
          <a:prstGeom prst="rect">
            <a:avLst/>
          </a:prstGeom>
        </p:spPr>
        <p:txBody>
          <a:bodyPr>
            <a:spAutoFit/>
          </a:bodyPr>
          <a:lstStyle/>
          <a:p>
            <a:pPr eaLnBrk="1" fontAlgn="auto" hangingPunct="1">
              <a:spcBef>
                <a:spcPts val="0"/>
              </a:spcBef>
              <a:spcAft>
                <a:spcPts val="0"/>
              </a:spcAft>
              <a:defRPr/>
            </a:pPr>
            <a:r>
              <a:rPr lang="en-US" b="1" dirty="0" err="1">
                <a:ea typeface="Arial Unicode MS" panose="020B0604020202020204" pitchFamily="34" charset="-128"/>
                <a:cs typeface="Arial Unicode MS" panose="020B0604020202020204" pitchFamily="34" charset="-128"/>
              </a:rPr>
              <a:t>Pasal</a:t>
            </a:r>
            <a:r>
              <a:rPr lang="en-US" b="1" dirty="0">
                <a:ea typeface="Arial Unicode MS" panose="020B0604020202020204" pitchFamily="34" charset="-128"/>
                <a:cs typeface="Arial Unicode MS" panose="020B0604020202020204" pitchFamily="34" charset="-128"/>
              </a:rPr>
              <a:t> </a:t>
            </a:r>
            <a:r>
              <a:rPr lang="id-ID" b="1" dirty="0">
                <a:ea typeface="Arial Unicode MS" panose="020B0604020202020204" pitchFamily="34" charset="-128"/>
                <a:cs typeface="Arial Unicode MS" panose="020B0604020202020204" pitchFamily="34" charset="-128"/>
              </a:rPr>
              <a:t>36</a:t>
            </a:r>
          </a:p>
          <a:p>
            <a:pPr marL="342900" indent="-342900">
              <a:buFontTx/>
              <a:buAutoNum type="arabicParenBoth"/>
              <a:defRPr/>
            </a:pPr>
            <a:r>
              <a:rPr lang="id-ID" sz="1600" b="1" dirty="0"/>
              <a:t>Dosen diberhentikan</a:t>
            </a:r>
            <a:r>
              <a:rPr lang="id-ID" sz="1600" dirty="0"/>
              <a:t>  dari  jabatannya, apabila: </a:t>
            </a:r>
          </a:p>
          <a:p>
            <a:pPr marL="342900" indent="-342900">
              <a:defRPr/>
            </a:pPr>
            <a:r>
              <a:rPr lang="id-ID" sz="1600" dirty="0"/>
              <a:t>       a. Dijatuhi hukuman disiplin tingkat berat dan telah mempunyai kekuatan </a:t>
            </a:r>
          </a:p>
          <a:p>
            <a:pPr marL="342900" indent="-342900">
              <a:defRPr/>
            </a:pPr>
            <a:r>
              <a:rPr lang="id-ID" sz="1600" dirty="0"/>
              <a:t>           hukum yang tetap, kecuali hukuman disiplin penurunan pangkat setingkat    </a:t>
            </a:r>
          </a:p>
          <a:p>
            <a:pPr marL="342900" indent="-342900">
              <a:defRPr/>
            </a:pPr>
            <a:r>
              <a:rPr lang="id-ID" sz="1600" dirty="0"/>
              <a:t>           lebih rendah selama 3 (tiga) tahun atau pemindahan dalam </a:t>
            </a:r>
            <a:r>
              <a:rPr lang="nn-NO" sz="1600" dirty="0"/>
              <a:t>rangka </a:t>
            </a:r>
            <a:r>
              <a:rPr lang="id-ID" sz="1600" dirty="0"/>
              <a:t>    </a:t>
            </a:r>
          </a:p>
          <a:p>
            <a:pPr marL="342900" indent="-342900">
              <a:defRPr/>
            </a:pPr>
            <a:r>
              <a:rPr lang="id-ID" sz="1600" dirty="0"/>
              <a:t>           </a:t>
            </a:r>
            <a:r>
              <a:rPr lang="nn-NO" sz="1600" dirty="0"/>
              <a:t>penurunan jabatan setingkat lebih rendah; </a:t>
            </a:r>
          </a:p>
          <a:p>
            <a:pPr>
              <a:defRPr/>
            </a:pPr>
            <a:r>
              <a:rPr lang="id-ID" sz="1600" dirty="0"/>
              <a:t>       b. Meninggal dunia;</a:t>
            </a:r>
          </a:p>
          <a:p>
            <a:pPr>
              <a:defRPr/>
            </a:pPr>
            <a:r>
              <a:rPr lang="id-ID" sz="1600" dirty="0"/>
              <a:t>       </a:t>
            </a:r>
            <a:r>
              <a:rPr lang="pt-BR" sz="1600" dirty="0"/>
              <a:t>c. Mencapai batas usia pensiun;</a:t>
            </a:r>
          </a:p>
          <a:p>
            <a:pPr>
              <a:defRPr/>
            </a:pPr>
            <a:r>
              <a:rPr lang="id-ID" sz="1600" dirty="0"/>
              <a:t>       d. Atas permintaan sendiri; </a:t>
            </a:r>
          </a:p>
          <a:p>
            <a:pPr>
              <a:defRPr/>
            </a:pPr>
            <a:r>
              <a:rPr lang="id-ID" sz="1600" dirty="0"/>
              <a:t>       </a:t>
            </a:r>
            <a:r>
              <a:rPr lang="sv-SE" sz="1600" dirty="0"/>
              <a:t>e. Tidak dapat melaksanakan tugas secara terus-menerus </a:t>
            </a:r>
            <a:r>
              <a:rPr lang="id-ID" sz="1600" dirty="0"/>
              <a:t>selama 12 (dua belas) </a:t>
            </a:r>
          </a:p>
          <a:p>
            <a:pPr>
              <a:defRPr/>
            </a:pPr>
            <a:r>
              <a:rPr lang="id-ID" sz="1600" dirty="0"/>
              <a:t>            bulan karena sakit jasmani dan/atau rohani; atau </a:t>
            </a:r>
          </a:p>
          <a:p>
            <a:pPr>
              <a:defRPr/>
            </a:pPr>
            <a:r>
              <a:rPr lang="id-ID" sz="1600" dirty="0"/>
              <a:t>       </a:t>
            </a:r>
            <a:r>
              <a:rPr lang="fi-FI" sz="1600" dirty="0"/>
              <a:t>f. Melalaikan kewajiban dalam menjalankan tugas selama</a:t>
            </a:r>
          </a:p>
          <a:p>
            <a:pPr>
              <a:defRPr/>
            </a:pPr>
            <a:r>
              <a:rPr lang="id-ID" sz="1600" dirty="0"/>
              <a:t>          1 (satu) bulan atau lebih secara terus-menerus. </a:t>
            </a:r>
          </a:p>
          <a:p>
            <a:pPr>
              <a:defRPr/>
            </a:pPr>
            <a:r>
              <a:rPr lang="id-ID" sz="1600" dirty="0"/>
              <a:t>(2) Keputusan pemberhentian dari Jabatan Akademik Dosen dibuat menurut </a:t>
            </a:r>
          </a:p>
          <a:p>
            <a:pPr>
              <a:defRPr/>
            </a:pPr>
            <a:r>
              <a:rPr lang="id-ID" sz="1600" dirty="0"/>
              <a:t>       contoh formulir sebagaimana tercantum dalam </a:t>
            </a:r>
            <a:r>
              <a:rPr lang="id-ID" sz="1600" b="1" dirty="0"/>
              <a:t>Lampiran XII</a:t>
            </a:r>
            <a:r>
              <a:rPr lang="id-ID" sz="1600" dirty="0"/>
              <a:t> yang merupakan  </a:t>
            </a:r>
          </a:p>
          <a:p>
            <a:pPr>
              <a:defRPr/>
            </a:pPr>
            <a:r>
              <a:rPr lang="id-ID" sz="1600" dirty="0"/>
              <a:t>       bagian tidak </a:t>
            </a:r>
            <a:r>
              <a:rPr lang="it-IT" sz="1600" dirty="0"/>
              <a:t>terpisahkan dari Peraturan Bersama ini.</a:t>
            </a:r>
            <a:endParaRPr lang="id-ID" sz="1600" dirty="0"/>
          </a:p>
          <a:p>
            <a:pPr>
              <a:defRPr/>
            </a:pPr>
            <a:endParaRPr lang="id-ID" sz="1600" dirty="0"/>
          </a:p>
          <a:p>
            <a:pPr>
              <a:defRPr/>
            </a:pPr>
            <a:r>
              <a:rPr lang="en-US" b="1" dirty="0" err="1">
                <a:ea typeface="Arial Unicode MS" panose="020B0604020202020204" pitchFamily="34" charset="-128"/>
                <a:cs typeface="Arial Unicode MS" panose="020B0604020202020204" pitchFamily="34" charset="-128"/>
              </a:rPr>
              <a:t>Pasal</a:t>
            </a:r>
            <a:r>
              <a:rPr lang="en-US" b="1" dirty="0">
                <a:ea typeface="Arial Unicode MS" panose="020B0604020202020204" pitchFamily="34" charset="-128"/>
                <a:cs typeface="Arial Unicode MS" panose="020B0604020202020204" pitchFamily="34" charset="-128"/>
              </a:rPr>
              <a:t> </a:t>
            </a:r>
            <a:r>
              <a:rPr lang="id-ID" b="1" dirty="0">
                <a:ea typeface="Arial Unicode MS" panose="020B0604020202020204" pitchFamily="34" charset="-128"/>
                <a:cs typeface="Arial Unicode MS" panose="020B0604020202020204" pitchFamily="34" charset="-128"/>
              </a:rPr>
              <a:t>37</a:t>
            </a:r>
            <a:endParaRPr lang="id-ID" dirty="0"/>
          </a:p>
          <a:p>
            <a:pPr>
              <a:defRPr/>
            </a:pPr>
            <a:r>
              <a:rPr lang="id-ID" sz="1600" dirty="0"/>
              <a:t>Pembebasan sementara, penurunan jabatan, pengangkatan </a:t>
            </a:r>
            <a:r>
              <a:rPr lang="de-DE" sz="1600" dirty="0"/>
              <a:t>kembali, dan pemberhentian dari Jabatan Akademik Dosen</a:t>
            </a:r>
            <a:r>
              <a:rPr lang="id-ID" sz="1600" dirty="0"/>
              <a:t> ditetapkan oleh pejabat yang berwenang sesuai dengan</a:t>
            </a:r>
          </a:p>
          <a:p>
            <a:pPr>
              <a:defRPr/>
            </a:pPr>
            <a:r>
              <a:rPr lang="id-ID" sz="1600" dirty="0"/>
              <a:t>peraturan perundang-undangan.</a:t>
            </a:r>
            <a:endParaRPr lang="id-ID" sz="1600" b="1" dirty="0"/>
          </a:p>
        </p:txBody>
      </p:sp>
      <p:sp>
        <p:nvSpPr>
          <p:cNvPr id="83971" name="Rectangle 6"/>
          <p:cNvSpPr>
            <a:spLocks noChangeArrowheads="1"/>
          </p:cNvSpPr>
          <p:nvPr/>
        </p:nvSpPr>
        <p:spPr bwMode="auto">
          <a:xfrm>
            <a:off x="0" y="571500"/>
            <a:ext cx="9144000" cy="708025"/>
          </a:xfrm>
          <a:prstGeom prst="rect">
            <a:avLst/>
          </a:prstGeom>
          <a:noFill/>
          <a:ln w="9525">
            <a:noFill/>
            <a:miter lim="800000"/>
            <a:headEnd/>
            <a:tailEnd/>
          </a:ln>
        </p:spPr>
        <p:txBody>
          <a:bodyPr>
            <a:spAutoFit/>
          </a:bodyPr>
          <a:lstStyle/>
          <a:p>
            <a:pPr algn="r"/>
            <a:r>
              <a:rPr lang="id-ID" sz="2000" b="1">
                <a:solidFill>
                  <a:srgbClr val="002060"/>
                </a:solidFill>
              </a:rPr>
              <a:t>PEMBEBASAN SEMENTARA, PENURUNAN JABATAN, PENGANGKATAN KEMBALI, DAN PEMBERHENTIAN</a:t>
            </a:r>
          </a:p>
        </p:txBody>
      </p:sp>
    </p:spTree>
  </p:cSld>
  <p:clrMapOvr>
    <a:masterClrMapping/>
  </p:clrMapOvr>
  <p:transition>
    <p:dissolv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214313" y="1000125"/>
            <a:ext cx="8572500" cy="5694363"/>
          </a:xfrm>
          <a:prstGeom prst="rect">
            <a:avLst/>
          </a:prstGeom>
        </p:spPr>
        <p:txBody>
          <a:bodyPr>
            <a:spAutoFit/>
          </a:bodyPr>
          <a:lstStyle/>
          <a:p>
            <a:pPr eaLnBrk="1" fontAlgn="auto" hangingPunct="1">
              <a:spcBef>
                <a:spcPts val="0"/>
              </a:spcBef>
              <a:spcAft>
                <a:spcPts val="0"/>
              </a:spcAft>
              <a:defRPr/>
            </a:pPr>
            <a:r>
              <a:rPr lang="en-US" sz="2400" b="1" dirty="0" err="1">
                <a:ea typeface="Arial Unicode MS" panose="020B0604020202020204" pitchFamily="34" charset="-128"/>
                <a:cs typeface="Arial Unicode MS" panose="020B0604020202020204" pitchFamily="34" charset="-128"/>
              </a:rPr>
              <a:t>Pasal</a:t>
            </a:r>
            <a:r>
              <a:rPr lang="en-US" sz="2400" b="1" dirty="0">
                <a:ea typeface="Arial Unicode MS" panose="020B0604020202020204" pitchFamily="34" charset="-128"/>
                <a:cs typeface="Arial Unicode MS" panose="020B0604020202020204" pitchFamily="34" charset="-128"/>
              </a:rPr>
              <a:t> </a:t>
            </a:r>
            <a:r>
              <a:rPr lang="id-ID" sz="2400" b="1" dirty="0">
                <a:ea typeface="Arial Unicode MS" panose="020B0604020202020204" pitchFamily="34" charset="-128"/>
                <a:cs typeface="Arial Unicode MS" panose="020B0604020202020204" pitchFamily="34" charset="-128"/>
              </a:rPr>
              <a:t>38</a:t>
            </a:r>
          </a:p>
          <a:p>
            <a:pPr marL="457200" indent="-457200">
              <a:buFontTx/>
              <a:buAutoNum type="arabicParenBoth"/>
              <a:defRPr/>
            </a:pPr>
            <a:r>
              <a:rPr lang="fi-FI" sz="2000" dirty="0"/>
              <a:t>Pada saat Peraturan Menteri Pendayagunaan Aparatur </a:t>
            </a:r>
            <a:r>
              <a:rPr lang="es-ES" sz="2000" dirty="0"/>
              <a:t>Negara dan </a:t>
            </a:r>
            <a:endParaRPr lang="id-ID" sz="2000" dirty="0"/>
          </a:p>
          <a:p>
            <a:pPr marL="457200" indent="-457200">
              <a:defRPr/>
            </a:pPr>
            <a:r>
              <a:rPr lang="id-ID" sz="2000" dirty="0"/>
              <a:t>        </a:t>
            </a:r>
            <a:r>
              <a:rPr lang="es-ES" sz="2000" dirty="0" err="1"/>
              <a:t>Reformasi</a:t>
            </a:r>
            <a:r>
              <a:rPr lang="es-ES" sz="2000" dirty="0"/>
              <a:t> </a:t>
            </a:r>
            <a:r>
              <a:rPr lang="es-ES" sz="2000" dirty="0" err="1"/>
              <a:t>Birokrasi</a:t>
            </a:r>
            <a:r>
              <a:rPr lang="es-ES" sz="2000" dirty="0"/>
              <a:t> </a:t>
            </a:r>
            <a:r>
              <a:rPr lang="es-ES" sz="2000" dirty="0" err="1"/>
              <a:t>Nomor</a:t>
            </a:r>
            <a:r>
              <a:rPr lang="es-ES" sz="2000" dirty="0"/>
              <a:t> 17 </a:t>
            </a:r>
            <a:r>
              <a:rPr lang="es-ES" sz="2000" dirty="0" err="1"/>
              <a:t>Tahun</a:t>
            </a:r>
            <a:r>
              <a:rPr lang="es-ES" sz="2000" dirty="0"/>
              <a:t> 2013,</a:t>
            </a:r>
            <a:r>
              <a:rPr lang="id-ID" sz="2000" dirty="0"/>
              <a:t> sebagaimana telah diubah dengan Peraturan Menteri </a:t>
            </a:r>
            <a:r>
              <a:rPr lang="es-ES" sz="2000" dirty="0" err="1"/>
              <a:t>Pendayagunaan</a:t>
            </a:r>
            <a:r>
              <a:rPr lang="es-ES" sz="2000" dirty="0"/>
              <a:t> </a:t>
            </a:r>
            <a:r>
              <a:rPr lang="es-ES" sz="2000" dirty="0" err="1"/>
              <a:t>Aparatur</a:t>
            </a:r>
            <a:r>
              <a:rPr lang="es-ES" sz="2000" dirty="0"/>
              <a:t> Negara dan </a:t>
            </a:r>
            <a:r>
              <a:rPr lang="es-ES" sz="2000" dirty="0" err="1"/>
              <a:t>Reformasi</a:t>
            </a:r>
            <a:r>
              <a:rPr lang="es-ES" sz="2000" dirty="0"/>
              <a:t> </a:t>
            </a:r>
            <a:r>
              <a:rPr lang="es-ES" sz="2000" dirty="0" err="1"/>
              <a:t>Birokrasi</a:t>
            </a:r>
            <a:r>
              <a:rPr lang="id-ID" sz="2000" dirty="0"/>
              <a:t> Republik Indonesia Nomor 46 Tahun 2013 mulai berlaku, </a:t>
            </a:r>
            <a:r>
              <a:rPr lang="id-ID" sz="2000" b="1" dirty="0"/>
              <a:t>Dosen yang masih memiliki ijazah Sarjana (S1)</a:t>
            </a:r>
            <a:r>
              <a:rPr lang="id-ID" sz="2000" dirty="0"/>
              <a:t>, apabila tidak memperoleh ijazah Magister (S2), </a:t>
            </a:r>
            <a:r>
              <a:rPr lang="id-ID" sz="2000" b="1" dirty="0"/>
              <a:t>jenjang jabatan/ pangkat golongan ruang paling tinggi Lektor, </a:t>
            </a:r>
            <a:r>
              <a:rPr lang="nn-NO" sz="2000" b="1" dirty="0"/>
              <a:t>pangkat Penata Tingkat I, golongan ruang III/d atau</a:t>
            </a:r>
            <a:r>
              <a:rPr lang="id-ID" sz="2000" b="1" dirty="0"/>
              <a:t> jabatan/pangkat golongan ruang terakhir yang dimiliki.</a:t>
            </a:r>
            <a:r>
              <a:rPr lang="id-ID" sz="2000" dirty="0"/>
              <a:t> </a:t>
            </a:r>
          </a:p>
          <a:p>
            <a:pPr>
              <a:defRPr/>
            </a:pPr>
            <a:r>
              <a:rPr lang="id-ID" sz="2000" dirty="0"/>
              <a:t>(2) </a:t>
            </a:r>
            <a:r>
              <a:rPr lang="id-ID" sz="2000" b="1" dirty="0"/>
              <a:t>Prestasi kerja yang telah dilakukan Dosen sampai dengan    </a:t>
            </a:r>
          </a:p>
          <a:p>
            <a:pPr>
              <a:defRPr/>
            </a:pPr>
            <a:r>
              <a:rPr lang="id-ID" sz="2000" b="1" dirty="0"/>
              <a:t>      berlakunya</a:t>
            </a:r>
            <a:r>
              <a:rPr lang="id-ID" sz="2000" dirty="0"/>
              <a:t> Peraturan Menteri Pendayagunaan Aparatur </a:t>
            </a:r>
            <a:r>
              <a:rPr lang="es-ES" sz="2000" dirty="0"/>
              <a:t>Negara dan </a:t>
            </a:r>
            <a:endParaRPr lang="id-ID" sz="2000" dirty="0"/>
          </a:p>
          <a:p>
            <a:pPr>
              <a:defRPr/>
            </a:pPr>
            <a:r>
              <a:rPr lang="id-ID" sz="2000" dirty="0"/>
              <a:t>      </a:t>
            </a:r>
            <a:r>
              <a:rPr lang="es-ES" sz="2000" dirty="0" err="1"/>
              <a:t>Reformasi</a:t>
            </a:r>
            <a:r>
              <a:rPr lang="es-ES" sz="2000" dirty="0"/>
              <a:t> </a:t>
            </a:r>
            <a:r>
              <a:rPr lang="id-ID" sz="2000" dirty="0"/>
              <a:t>B</a:t>
            </a:r>
            <a:r>
              <a:rPr lang="es-ES" sz="2000" dirty="0" err="1"/>
              <a:t>irokrasi</a:t>
            </a:r>
            <a:r>
              <a:rPr lang="es-ES" sz="2000" dirty="0"/>
              <a:t> </a:t>
            </a:r>
            <a:r>
              <a:rPr lang="es-ES" sz="2000" dirty="0" err="1"/>
              <a:t>Nomor</a:t>
            </a:r>
            <a:r>
              <a:rPr lang="es-ES" sz="2000" dirty="0"/>
              <a:t> 17 </a:t>
            </a:r>
            <a:r>
              <a:rPr lang="es-ES" sz="2000" dirty="0" err="1"/>
              <a:t>Tahun</a:t>
            </a:r>
            <a:r>
              <a:rPr lang="es-ES" sz="2000" dirty="0"/>
              <a:t> 2013,</a:t>
            </a:r>
            <a:r>
              <a:rPr lang="id-ID" sz="2000" dirty="0"/>
              <a:t> sebagaimana telah diubah </a:t>
            </a:r>
          </a:p>
          <a:p>
            <a:pPr>
              <a:defRPr/>
            </a:pPr>
            <a:r>
              <a:rPr lang="id-ID" sz="2000" dirty="0"/>
              <a:t>      dengan Peraturan Menteri </a:t>
            </a:r>
            <a:r>
              <a:rPr lang="es-ES" sz="2000" dirty="0" err="1"/>
              <a:t>Pendayagunaan</a:t>
            </a:r>
            <a:r>
              <a:rPr lang="es-ES" sz="2000" dirty="0"/>
              <a:t> </a:t>
            </a:r>
            <a:r>
              <a:rPr lang="es-ES" sz="2000" dirty="0" err="1"/>
              <a:t>Aparatur</a:t>
            </a:r>
            <a:r>
              <a:rPr lang="es-ES" sz="2000" dirty="0"/>
              <a:t> Negara dan </a:t>
            </a:r>
            <a:endParaRPr lang="id-ID" sz="2000" dirty="0"/>
          </a:p>
          <a:p>
            <a:pPr>
              <a:defRPr/>
            </a:pPr>
            <a:r>
              <a:rPr lang="id-ID" sz="2000" dirty="0"/>
              <a:t>      </a:t>
            </a:r>
            <a:r>
              <a:rPr lang="es-ES" sz="2000" dirty="0" err="1"/>
              <a:t>Reformasi</a:t>
            </a:r>
            <a:r>
              <a:rPr lang="es-ES" sz="2000" dirty="0"/>
              <a:t> </a:t>
            </a:r>
            <a:r>
              <a:rPr lang="es-ES" sz="2000" dirty="0" err="1"/>
              <a:t>Birokrasi</a:t>
            </a:r>
            <a:r>
              <a:rPr lang="id-ID" sz="2000" dirty="0"/>
              <a:t> Republik Indonesia Nomor 46 Tahun 2013, </a:t>
            </a:r>
          </a:p>
          <a:p>
            <a:pPr>
              <a:defRPr/>
            </a:pPr>
            <a:r>
              <a:rPr lang="id-ID" sz="2000" b="1" dirty="0"/>
              <a:t>      dinilai </a:t>
            </a:r>
            <a:r>
              <a:rPr lang="nn-NO" sz="2000" b="1" dirty="0"/>
              <a:t>berdasarkan Keputusan Menteri Negara Koordinator</a:t>
            </a:r>
            <a:r>
              <a:rPr lang="id-ID" sz="2000" b="1" dirty="0"/>
              <a:t> </a:t>
            </a:r>
          </a:p>
          <a:p>
            <a:pPr>
              <a:defRPr/>
            </a:pPr>
            <a:r>
              <a:rPr lang="id-ID" sz="2000" b="1" dirty="0"/>
              <a:t>      Bidang Pengawasan Pembangunan dan Pendayagunaan </a:t>
            </a:r>
          </a:p>
          <a:p>
            <a:pPr>
              <a:defRPr/>
            </a:pPr>
            <a:r>
              <a:rPr lang="id-ID" sz="2000" b="1" dirty="0"/>
              <a:t>      Aparatur Negara Nomor 38/KEP/MK.WASPAN/8/1999.</a:t>
            </a:r>
          </a:p>
        </p:txBody>
      </p:sp>
      <p:sp>
        <p:nvSpPr>
          <p:cNvPr id="84995" name="Rectangle 6"/>
          <p:cNvSpPr>
            <a:spLocks noChangeArrowheads="1"/>
          </p:cNvSpPr>
          <p:nvPr/>
        </p:nvSpPr>
        <p:spPr bwMode="auto">
          <a:xfrm>
            <a:off x="0" y="428625"/>
            <a:ext cx="9144000" cy="400050"/>
          </a:xfrm>
          <a:prstGeom prst="rect">
            <a:avLst/>
          </a:prstGeom>
          <a:noFill/>
          <a:ln w="9525">
            <a:noFill/>
            <a:miter lim="800000"/>
            <a:headEnd/>
            <a:tailEnd/>
          </a:ln>
        </p:spPr>
        <p:txBody>
          <a:bodyPr>
            <a:spAutoFit/>
          </a:bodyPr>
          <a:lstStyle/>
          <a:p>
            <a:r>
              <a:rPr lang="id-ID" sz="2000" b="1">
                <a:solidFill>
                  <a:srgbClr val="002060"/>
                </a:solidFill>
              </a:rPr>
              <a:t>KETENTUAN PERALIHAN </a:t>
            </a:r>
          </a:p>
        </p:txBody>
      </p:sp>
    </p:spTree>
  </p:cSld>
  <p:clrMapOvr>
    <a:masterClrMapping/>
  </p:clrMapOvr>
  <p:transition>
    <p:dissolv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ounded Rectangle 3"/>
          <p:cNvSpPr/>
          <p:nvPr/>
        </p:nvSpPr>
        <p:spPr>
          <a:xfrm>
            <a:off x="0" y="0"/>
            <a:ext cx="9144000" cy="6858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Title 1"/>
          <p:cNvSpPr>
            <a:spLocks noGrp="1"/>
          </p:cNvSpPr>
          <p:nvPr>
            <p:ph type="ctrTitle"/>
          </p:nvPr>
        </p:nvSpPr>
        <p:spPr>
          <a:xfrm>
            <a:off x="2485312" y="1892301"/>
            <a:ext cx="6375047" cy="23876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defRPr/>
            </a:pPr>
            <a:r>
              <a:rPr lang="en-US" sz="2400" spc="50" dirty="0" smtClean="0">
                <a:ln w="11430"/>
                <a:solidFill>
                  <a:srgbClr val="0066FF"/>
                </a:solidFill>
                <a:effectLst>
                  <a:outerShdw blurRad="76200" dist="50800" dir="5400000" algn="tl" rotWithShape="0">
                    <a:srgbClr val="000000">
                      <a:alpha val="65000"/>
                    </a:srgbClr>
                  </a:outerShdw>
                </a:effectLst>
              </a:rPr>
              <a:t>PEDOMAN OPERASIONAL PENILAIAN ANGKA KREDIT KENAIKAN PANGKAT/JABATAN FUNGSIONAL DOSEN</a:t>
            </a:r>
            <a:endParaRPr lang="en-US" sz="2400" spc="50" dirty="0">
              <a:ln w="11430"/>
              <a:solidFill>
                <a:srgbClr val="0066FF"/>
              </a:solidFill>
              <a:effectLst>
                <a:outerShdw blurRad="76200" dist="50800" dir="5400000" algn="tl" rotWithShape="0">
                  <a:srgbClr val="000000">
                    <a:alpha val="65000"/>
                  </a:srgbClr>
                </a:outerShdw>
              </a:effectLst>
            </a:endParaRPr>
          </a:p>
        </p:txBody>
      </p:sp>
      <p:pic>
        <p:nvPicPr>
          <p:cNvPr id="86020" name="Picture 2" descr="http://t0.gstatic.com/images?q=tbn:ANd9GcQcp0vokJYL3etHQaJAvzLA65VnwwJVQbZEZh4rESQWd0l3epu-Fg"/>
          <p:cNvPicPr>
            <a:picLocks noChangeAspect="1" noChangeArrowheads="1"/>
          </p:cNvPicPr>
          <p:nvPr/>
        </p:nvPicPr>
        <p:blipFill>
          <a:blip r:embed="rId3"/>
          <a:srcRect/>
          <a:stretch>
            <a:fillRect/>
          </a:stretch>
        </p:blipFill>
        <p:spPr bwMode="auto">
          <a:xfrm>
            <a:off x="1522413" y="333375"/>
            <a:ext cx="1938337" cy="1911350"/>
          </a:xfrm>
          <a:prstGeom prst="rect">
            <a:avLst/>
          </a:prstGeom>
          <a:noFill/>
          <a:ln w="9525">
            <a:noFill/>
            <a:miter lim="800000"/>
            <a:headEnd/>
            <a:tailEnd/>
          </a:ln>
        </p:spPr>
      </p:pic>
      <p:sp>
        <p:nvSpPr>
          <p:cNvPr id="7" name="Flowchart: Alternate Process 6"/>
          <p:cNvSpPr/>
          <p:nvPr/>
        </p:nvSpPr>
        <p:spPr>
          <a:xfrm>
            <a:off x="1521619" y="5077827"/>
            <a:ext cx="6100763" cy="1128712"/>
          </a:xfrm>
          <a:prstGeom prst="flowChartAlternateProcess">
            <a:avLst/>
          </a:prstGeom>
          <a:solidFill>
            <a:srgbClr val="000099"/>
          </a:solidFill>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p>
        </p:txBody>
      </p:sp>
      <p:sp>
        <p:nvSpPr>
          <p:cNvPr id="86024" name="Subtitle 2"/>
          <p:cNvSpPr>
            <a:spLocks noGrp="1"/>
          </p:cNvSpPr>
          <p:nvPr>
            <p:ph type="subTitle" idx="1"/>
          </p:nvPr>
        </p:nvSpPr>
        <p:spPr>
          <a:xfrm>
            <a:off x="1384300" y="5181600"/>
            <a:ext cx="6375400" cy="865188"/>
          </a:xfrm>
        </p:spPr>
        <p:txBody>
          <a:bodyPr/>
          <a:lstStyle/>
          <a:p>
            <a:r>
              <a:rPr lang="en-US" sz="2400" smtClean="0">
                <a:solidFill>
                  <a:schemeClr val="bg1"/>
                </a:solidFill>
              </a:rPr>
              <a:t>Direktorat Jenderal Pendidikan Tinggi</a:t>
            </a:r>
          </a:p>
          <a:p>
            <a:r>
              <a:rPr lang="en-US" sz="2400" smtClean="0">
                <a:solidFill>
                  <a:schemeClr val="bg1"/>
                </a:solidFill>
              </a:rPr>
              <a:t>Tahun 2014</a:t>
            </a:r>
          </a:p>
        </p:txBody>
      </p:sp>
      <p:sp>
        <p:nvSpPr>
          <p:cNvPr id="8" name="Rectangle 7"/>
          <p:cNvSpPr/>
          <p:nvPr/>
        </p:nvSpPr>
        <p:spPr>
          <a:xfrm>
            <a:off x="3675460" y="987745"/>
            <a:ext cx="5468540" cy="45719"/>
          </a:xfrm>
          <a:prstGeom prst="rect">
            <a:avLst/>
          </a:prstGeom>
          <a:solidFill>
            <a:srgbClr val="000099"/>
          </a:solidFill>
        </p:spPr>
        <p:style>
          <a:lnRef idx="0">
            <a:schemeClr val="dk1"/>
          </a:lnRef>
          <a:fillRef idx="3">
            <a:schemeClr val="dk1"/>
          </a:fillRef>
          <a:effectRef idx="3">
            <a:schemeClr val="dk1"/>
          </a:effectRef>
          <a:fontRef idx="minor">
            <a:schemeClr val="lt1"/>
          </a:fontRef>
        </p:style>
        <p:txBody>
          <a:bodyPr anchor="ctr"/>
          <a:lstStyle/>
          <a:p>
            <a:pPr algn="ctr">
              <a:defRPr/>
            </a:pPr>
            <a:endParaRPr lang="en-US"/>
          </a:p>
        </p:txBody>
      </p:sp>
      <p:sp>
        <p:nvSpPr>
          <p:cNvPr id="10" name="Rectangle 9"/>
          <p:cNvSpPr/>
          <p:nvPr/>
        </p:nvSpPr>
        <p:spPr>
          <a:xfrm>
            <a:off x="3675460" y="4140527"/>
            <a:ext cx="5468540" cy="45719"/>
          </a:xfrm>
          <a:prstGeom prst="rect">
            <a:avLst/>
          </a:prstGeom>
          <a:solidFill>
            <a:srgbClr val="000099"/>
          </a:solidFill>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en-US"/>
          </a:p>
        </p:txBody>
      </p:sp>
      <p:pic>
        <p:nvPicPr>
          <p:cNvPr id="12" name="Picture 11" descr="tangga.jpg"/>
          <p:cNvPicPr>
            <a:picLocks noChangeAspect="1"/>
          </p:cNvPicPr>
          <p:nvPr/>
        </p:nvPicPr>
        <p:blipFill>
          <a:blip r:embed="rId4" cstate="print"/>
          <a:stretch>
            <a:fillRect/>
          </a:stretch>
        </p:blipFill>
        <p:spPr>
          <a:xfrm>
            <a:off x="442913" y="2609813"/>
            <a:ext cx="1400175" cy="16573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descr="buku.jpg"/>
          <p:cNvPicPr>
            <a:picLocks noChangeAspect="1"/>
          </p:cNvPicPr>
          <p:nvPr/>
        </p:nvPicPr>
        <p:blipFill>
          <a:blip r:embed="rId5" cstate="print"/>
          <a:stretch>
            <a:fillRect/>
          </a:stretch>
        </p:blipFill>
        <p:spPr>
          <a:xfrm>
            <a:off x="1114426" y="2281238"/>
            <a:ext cx="671513" cy="8048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6033" name="TextBox 5"/>
          <p:cNvSpPr txBox="1">
            <a:spLocks noChangeArrowheads="1"/>
          </p:cNvSpPr>
          <p:nvPr/>
        </p:nvSpPr>
        <p:spPr bwMode="auto">
          <a:xfrm>
            <a:off x="5484813" y="4279900"/>
            <a:ext cx="3095625" cy="584200"/>
          </a:xfrm>
          <a:prstGeom prst="rect">
            <a:avLst/>
          </a:prstGeom>
          <a:noFill/>
          <a:ln w="9525">
            <a:noFill/>
            <a:miter lim="800000"/>
            <a:headEnd/>
            <a:tailEnd/>
          </a:ln>
        </p:spPr>
        <p:txBody>
          <a:bodyPr wrap="none">
            <a:spAutoFit/>
          </a:bodyPr>
          <a:lstStyle/>
          <a:p>
            <a:r>
              <a:rPr lang="en-US" sz="3200">
                <a:solidFill>
                  <a:srgbClr val="006600"/>
                </a:solidFill>
                <a:latin typeface="Stencil" pitchFamily="82" charset="0"/>
              </a:rPr>
              <a:t>Oktober 2014</a:t>
            </a:r>
          </a:p>
        </p:txBody>
      </p:sp>
    </p:spTree>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120650" y="1968500"/>
          <a:ext cx="8686801" cy="3983883"/>
        </p:xfrm>
        <a:graphic>
          <a:graphicData uri="http://schemas.openxmlformats.org/drawingml/2006/table">
            <a:tbl>
              <a:tblPr firstRow="1" firstCol="1" bandRow="1">
                <a:tableStyleId>{5C22544A-7EE6-4342-B048-85BDC9FD1C3A}</a:tableStyleId>
              </a:tblPr>
              <a:tblGrid>
                <a:gridCol w="617428"/>
                <a:gridCol w="1302351"/>
                <a:gridCol w="1333850"/>
                <a:gridCol w="1686514"/>
                <a:gridCol w="1101517"/>
                <a:gridCol w="1321549"/>
                <a:gridCol w="1323592"/>
              </a:tblGrid>
              <a:tr h="413561">
                <a:tc rowSpan="2">
                  <a:txBody>
                    <a:bodyPr/>
                    <a:lstStyle/>
                    <a:p>
                      <a:pPr marL="0" indent="95250" algn="ctr">
                        <a:lnSpc>
                          <a:spcPct val="100000"/>
                        </a:lnSpc>
                        <a:spcAft>
                          <a:spcPts val="0"/>
                        </a:spcAft>
                      </a:pPr>
                      <a:r>
                        <a:rPr lang="id-ID" sz="2000" b="1" dirty="0" smtClean="0">
                          <a:solidFill>
                            <a:schemeClr val="bg1"/>
                          </a:solidFill>
                          <a:effectLst/>
                          <a:latin typeface="+mj-lt"/>
                          <a:ea typeface="Arial Unicode MS" panose="020B0604020202020204" pitchFamily="34" charset="-128"/>
                          <a:cs typeface="Arial Unicode MS" panose="020B0604020202020204" pitchFamily="34" charset="-128"/>
                        </a:rPr>
                        <a:t>No</a:t>
                      </a:r>
                      <a:endParaRPr lang="en-US" sz="20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rgbClr val="002060"/>
                    </a:solidFill>
                  </a:tcPr>
                </a:tc>
                <a:tc rowSpan="2">
                  <a:txBody>
                    <a:bodyPr/>
                    <a:lstStyle/>
                    <a:p>
                      <a:pPr marL="0" indent="0" algn="ctr">
                        <a:lnSpc>
                          <a:spcPct val="100000"/>
                        </a:lnSpc>
                        <a:spcAft>
                          <a:spcPts val="0"/>
                        </a:spcAft>
                      </a:pPr>
                      <a:r>
                        <a:rPr lang="id-ID" sz="2000" b="1" dirty="0" smtClean="0">
                          <a:solidFill>
                            <a:schemeClr val="bg1"/>
                          </a:solidFill>
                          <a:effectLst/>
                          <a:latin typeface="+mj-lt"/>
                          <a:ea typeface="Arial Unicode MS" panose="020B0604020202020204" pitchFamily="34" charset="-128"/>
                          <a:cs typeface="Arial Unicode MS" panose="020B0604020202020204" pitchFamily="34" charset="-128"/>
                        </a:rPr>
                        <a:t>JABATAN</a:t>
                      </a:r>
                      <a:endParaRPr lang="en-US" sz="20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rgbClr val="002060"/>
                    </a:solidFill>
                  </a:tcPr>
                </a:tc>
                <a:tc rowSpan="2">
                  <a:txBody>
                    <a:bodyPr/>
                    <a:lstStyle/>
                    <a:p>
                      <a:pPr marL="0" indent="0" algn="ctr">
                        <a:lnSpc>
                          <a:spcPct val="100000"/>
                        </a:lnSpc>
                        <a:spcAft>
                          <a:spcPts val="0"/>
                        </a:spcAft>
                      </a:pPr>
                      <a:r>
                        <a:rPr lang="id-ID" sz="2000" b="1" dirty="0" smtClean="0">
                          <a:solidFill>
                            <a:schemeClr val="bg1"/>
                          </a:solidFill>
                          <a:effectLst/>
                          <a:latin typeface="+mj-lt"/>
                          <a:ea typeface="Arial Unicode MS" panose="020B0604020202020204" pitchFamily="34" charset="-128"/>
                          <a:cs typeface="Arial Unicode MS" panose="020B0604020202020204" pitchFamily="34" charset="-128"/>
                        </a:rPr>
                        <a:t>KUALIFIKASI AKADEMIK</a:t>
                      </a:r>
                      <a:r>
                        <a:rPr lang="id-ID" sz="2000" b="1" dirty="0">
                          <a:solidFill>
                            <a:schemeClr val="bg1"/>
                          </a:solidFill>
                          <a:effectLst/>
                          <a:latin typeface="+mj-lt"/>
                          <a:ea typeface="Arial Unicode MS" panose="020B0604020202020204" pitchFamily="34" charset="-128"/>
                          <a:cs typeface="Arial Unicode MS" panose="020B0604020202020204" pitchFamily="34" charset="-128"/>
                        </a:rPr>
                        <a:t> </a:t>
                      </a:r>
                      <a:endParaRPr lang="en-US" sz="20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rgbClr val="002060"/>
                    </a:solidFill>
                  </a:tcPr>
                </a:tc>
                <a:tc gridSpan="3">
                  <a:txBody>
                    <a:bodyPr/>
                    <a:lstStyle/>
                    <a:p>
                      <a:pPr marL="0" indent="0" algn="ctr">
                        <a:lnSpc>
                          <a:spcPct val="100000"/>
                        </a:lnSpc>
                        <a:spcAft>
                          <a:spcPts val="0"/>
                        </a:spcAft>
                      </a:pPr>
                      <a:r>
                        <a:rPr lang="id-ID" sz="2000" b="1" dirty="0" smtClean="0">
                          <a:solidFill>
                            <a:schemeClr val="bg1"/>
                          </a:solidFill>
                          <a:effectLst/>
                          <a:latin typeface="+mj-lt"/>
                          <a:ea typeface="Arial Unicode MS" panose="020B0604020202020204" pitchFamily="34" charset="-128"/>
                          <a:cs typeface="Arial Unicode MS" panose="020B0604020202020204" pitchFamily="34" charset="-128"/>
                        </a:rPr>
                        <a:t>UNSUR UTAMA</a:t>
                      </a:r>
                      <a:endParaRPr lang="en-US" sz="20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rgbClr val="002060"/>
                    </a:solidFill>
                  </a:tcPr>
                </a:tc>
                <a:tc hMerge="1">
                  <a:txBody>
                    <a:bodyPr/>
                    <a:lstStyle/>
                    <a:p>
                      <a:endParaRPr lang="en-US"/>
                    </a:p>
                  </a:txBody>
                  <a:tcPr/>
                </a:tc>
                <a:tc hMerge="1">
                  <a:txBody>
                    <a:bodyPr/>
                    <a:lstStyle/>
                    <a:p>
                      <a:endParaRPr lang="en-US"/>
                    </a:p>
                  </a:txBody>
                  <a:tcPr/>
                </a:tc>
                <a:tc rowSpan="2">
                  <a:txBody>
                    <a:bodyPr/>
                    <a:lstStyle/>
                    <a:p>
                      <a:pPr marL="0" indent="0" algn="ctr">
                        <a:lnSpc>
                          <a:spcPct val="100000"/>
                        </a:lnSpc>
                        <a:spcAft>
                          <a:spcPts val="0"/>
                        </a:spcAft>
                      </a:pPr>
                      <a:r>
                        <a:rPr lang="id-ID" sz="2000" b="1" dirty="0" smtClean="0">
                          <a:solidFill>
                            <a:schemeClr val="bg1"/>
                          </a:solidFill>
                          <a:effectLst/>
                          <a:latin typeface="+mj-lt"/>
                          <a:ea typeface="Arial Unicode MS" panose="020B0604020202020204" pitchFamily="34" charset="-128"/>
                          <a:cs typeface="Arial Unicode MS" panose="020B0604020202020204" pitchFamily="34" charset="-128"/>
                        </a:rPr>
                        <a:t>UNSUR PENUNJANG</a:t>
                      </a:r>
                      <a:endParaRPr lang="en-US" sz="20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rgbClr val="002060"/>
                    </a:solidFill>
                  </a:tcPr>
                </a:tc>
              </a:tr>
              <a:tr h="1102836">
                <a:tc vMerge="1">
                  <a:txBody>
                    <a:bodyPr/>
                    <a:lstStyle/>
                    <a:p>
                      <a:pPr marL="0" indent="0" algn="ctr">
                        <a:lnSpc>
                          <a:spcPct val="100000"/>
                        </a:lnSpc>
                        <a:spcAft>
                          <a:spcPts val="0"/>
                        </a:spcAft>
                      </a:pPr>
                      <a:endParaRPr lang="en-US" sz="1800" b="1" dirty="0">
                        <a:solidFill>
                          <a:schemeClr val="bg1"/>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2444" marR="62444" marT="0" marB="0">
                    <a:solidFill>
                      <a:srgbClr val="002060"/>
                    </a:solidFill>
                  </a:tcPr>
                </a:tc>
                <a:tc vMerge="1">
                  <a:txBody>
                    <a:bodyPr/>
                    <a:lstStyle/>
                    <a:p>
                      <a:pPr marL="457200" algn="ctr">
                        <a:lnSpc>
                          <a:spcPct val="100000"/>
                        </a:lnSpc>
                        <a:spcAft>
                          <a:spcPts val="0"/>
                        </a:spcAft>
                      </a:pPr>
                      <a:endParaRPr lang="en-US" sz="1800" b="1" dirty="0">
                        <a:solidFill>
                          <a:schemeClr val="bg1"/>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2444" marR="62444" marT="0" marB="0">
                    <a:solidFill>
                      <a:srgbClr val="002060"/>
                    </a:solidFill>
                  </a:tcPr>
                </a:tc>
                <a:tc vMerge="1">
                  <a:txBody>
                    <a:bodyPr/>
                    <a:lstStyle/>
                    <a:p>
                      <a:pPr marL="457200" algn="ctr">
                        <a:lnSpc>
                          <a:spcPct val="100000"/>
                        </a:lnSpc>
                        <a:spcAft>
                          <a:spcPts val="0"/>
                        </a:spcAft>
                      </a:pPr>
                      <a:endParaRPr lang="en-US" sz="1800" b="1" dirty="0">
                        <a:solidFill>
                          <a:schemeClr val="bg1"/>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2444" marR="62444" marT="0" marB="0">
                    <a:solidFill>
                      <a:srgbClr val="002060"/>
                    </a:solidFill>
                  </a:tcPr>
                </a:tc>
                <a:tc>
                  <a:txBody>
                    <a:bodyPr/>
                    <a:lstStyle/>
                    <a:p>
                      <a:pPr marL="0" indent="0" algn="ctr">
                        <a:lnSpc>
                          <a:spcPct val="100000"/>
                        </a:lnSpc>
                        <a:spcAft>
                          <a:spcPts val="0"/>
                        </a:spcAft>
                      </a:pPr>
                      <a:r>
                        <a:rPr lang="id-ID" sz="2000" b="1" dirty="0">
                          <a:solidFill>
                            <a:schemeClr val="bg1"/>
                          </a:solidFill>
                          <a:effectLst/>
                          <a:latin typeface="+mj-lt"/>
                          <a:ea typeface="Arial Unicode MS" panose="020B0604020202020204" pitchFamily="34" charset="-128"/>
                          <a:cs typeface="Arial Unicode MS" panose="020B0604020202020204" pitchFamily="34" charset="-128"/>
                        </a:rPr>
                        <a:t>Pendidikan dan Pengajaran</a:t>
                      </a:r>
                      <a:endParaRPr lang="en-US" sz="20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rgbClr val="002060"/>
                    </a:solidFill>
                  </a:tcPr>
                </a:tc>
                <a:tc>
                  <a:txBody>
                    <a:bodyPr/>
                    <a:lstStyle/>
                    <a:p>
                      <a:pPr marL="0" indent="0" algn="ctr">
                        <a:lnSpc>
                          <a:spcPct val="100000"/>
                        </a:lnSpc>
                        <a:spcAft>
                          <a:spcPts val="0"/>
                        </a:spcAft>
                      </a:pPr>
                      <a:r>
                        <a:rPr lang="id-ID" sz="2000" b="1" dirty="0">
                          <a:solidFill>
                            <a:schemeClr val="bg1"/>
                          </a:solidFill>
                          <a:effectLst/>
                          <a:latin typeface="+mj-lt"/>
                          <a:ea typeface="Arial Unicode MS" panose="020B0604020202020204" pitchFamily="34" charset="-128"/>
                          <a:cs typeface="Arial Unicode MS" panose="020B0604020202020204" pitchFamily="34" charset="-128"/>
                        </a:rPr>
                        <a:t>Penelitian</a:t>
                      </a:r>
                      <a:endParaRPr lang="en-US" sz="20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rgbClr val="002060"/>
                    </a:solidFill>
                  </a:tcPr>
                </a:tc>
                <a:tc>
                  <a:txBody>
                    <a:bodyPr/>
                    <a:lstStyle/>
                    <a:p>
                      <a:pPr marL="0" indent="0" algn="ctr">
                        <a:lnSpc>
                          <a:spcPct val="100000"/>
                        </a:lnSpc>
                        <a:spcAft>
                          <a:spcPts val="0"/>
                        </a:spcAft>
                      </a:pPr>
                      <a:r>
                        <a:rPr lang="id-ID" sz="2000" b="1" dirty="0">
                          <a:solidFill>
                            <a:schemeClr val="bg1"/>
                          </a:solidFill>
                          <a:effectLst/>
                          <a:latin typeface="+mj-lt"/>
                          <a:ea typeface="Arial Unicode MS" panose="020B0604020202020204" pitchFamily="34" charset="-128"/>
                          <a:cs typeface="Arial Unicode MS" panose="020B0604020202020204" pitchFamily="34" charset="-128"/>
                        </a:rPr>
                        <a:t>Pengabdian kepada Masyarakat</a:t>
                      </a:r>
                      <a:endParaRPr lang="en-US" sz="20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rgbClr val="002060"/>
                    </a:solidFill>
                  </a:tcPr>
                </a:tc>
                <a:tc vMerge="1">
                  <a:txBody>
                    <a:bodyPr/>
                    <a:lstStyle/>
                    <a:p>
                      <a:pPr marL="457200" algn="ctr">
                        <a:lnSpc>
                          <a:spcPct val="100000"/>
                        </a:lnSpc>
                        <a:spcAft>
                          <a:spcPts val="0"/>
                        </a:spcAft>
                      </a:pPr>
                      <a:endParaRPr lang="en-US" sz="1800" b="1" dirty="0">
                        <a:solidFill>
                          <a:schemeClr val="bg1"/>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2444" marR="62444" marT="0" marB="0">
                    <a:solidFill>
                      <a:srgbClr val="002060"/>
                    </a:solidFill>
                  </a:tcPr>
                </a:tc>
              </a:tr>
              <a:tr h="428440">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1</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chemeClr val="accent1">
                        <a:lumMod val="20000"/>
                        <a:lumOff val="80000"/>
                      </a:schemeClr>
                    </a:solidFill>
                  </a:tcPr>
                </a:tc>
                <a:tc>
                  <a:txBody>
                    <a:bodyPr/>
                    <a:lstStyle/>
                    <a:p>
                      <a:pPr marL="0" indent="0" algn="l">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Asisten Ahli</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chemeClr val="accent1">
                        <a:lumMod val="20000"/>
                        <a:lumOff val="80000"/>
                      </a:schemeClr>
                    </a:solidFill>
                  </a:tcPr>
                </a:tc>
                <a:tc>
                  <a:txBody>
                    <a:bodyPr/>
                    <a:lstStyle/>
                    <a:p>
                      <a:pPr marL="0" indent="0" algn="l">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Magister</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chemeClr val="accent1">
                        <a:lumMod val="20000"/>
                        <a:lumOff val="80000"/>
                      </a:schemeClr>
                    </a:solid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55%</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chemeClr val="accent1">
                        <a:lumMod val="20000"/>
                        <a:lumOff val="80000"/>
                      </a:schemeClr>
                    </a:solid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a:t>
                      </a:r>
                      <a:r>
                        <a:rPr lang="id-ID" sz="2000" b="0" dirty="0" smtClean="0">
                          <a:solidFill>
                            <a:schemeClr val="tx1"/>
                          </a:solidFill>
                          <a:effectLst/>
                          <a:latin typeface="+mj-lt"/>
                          <a:ea typeface="Arial Unicode MS" panose="020B0604020202020204" pitchFamily="34" charset="-128"/>
                          <a:cs typeface="Arial Unicode MS" panose="020B0604020202020204" pitchFamily="34" charset="-128"/>
                        </a:rPr>
                        <a:t>2</a:t>
                      </a:r>
                      <a:r>
                        <a:rPr lang="en-US" sz="2000" b="0" dirty="0" smtClean="0">
                          <a:solidFill>
                            <a:schemeClr val="tx1"/>
                          </a:solidFill>
                          <a:effectLst/>
                          <a:latin typeface="+mj-lt"/>
                          <a:ea typeface="Arial Unicode MS" panose="020B0604020202020204" pitchFamily="34" charset="-128"/>
                          <a:cs typeface="Arial Unicode MS" panose="020B0604020202020204" pitchFamily="34" charset="-128"/>
                        </a:rPr>
                        <a:t>5</a:t>
                      </a:r>
                      <a:r>
                        <a:rPr lang="id-ID" sz="2000" b="0" dirty="0" smtClean="0">
                          <a:solidFill>
                            <a:schemeClr val="tx1"/>
                          </a:solidFill>
                          <a:effectLst/>
                          <a:latin typeface="+mj-lt"/>
                          <a:ea typeface="Arial Unicode MS" panose="020B0604020202020204" pitchFamily="34" charset="-128"/>
                          <a:cs typeface="Arial Unicode MS" panose="020B0604020202020204" pitchFamily="34" charset="-128"/>
                        </a:rPr>
                        <a:t>%</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chemeClr val="accent1">
                        <a:lumMod val="20000"/>
                        <a:lumOff val="80000"/>
                      </a:schemeClr>
                    </a:solid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10%</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chemeClr val="accent1">
                        <a:lumMod val="20000"/>
                        <a:lumOff val="80000"/>
                      </a:schemeClr>
                    </a:solid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10%</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solidFill>
                      <a:schemeClr val="accent1">
                        <a:lumMod val="20000"/>
                        <a:lumOff val="80000"/>
                      </a:schemeClr>
                    </a:solidFill>
                  </a:tcPr>
                </a:tc>
              </a:tr>
              <a:tr h="413561">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2</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l">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Lektor</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l">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Magister</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45%</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35%</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10%</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10%</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r>
              <a:tr h="428440">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3</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l">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Lektor Kepala</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l">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Doktor</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40%</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40%</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10%</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10%</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r>
              <a:tr h="413561">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4</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457200" indent="-457200" algn="l">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Profesor</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l">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Doktor</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35%</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45%</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10%</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c>
                  <a:txBody>
                    <a:bodyPr/>
                    <a:lstStyle/>
                    <a:p>
                      <a:pPr marL="0" indent="0" algn="ctr">
                        <a:lnSpc>
                          <a:spcPct val="100000"/>
                        </a:lnSpc>
                        <a:spcAft>
                          <a:spcPts val="0"/>
                        </a:spcAft>
                      </a:pPr>
                      <a:r>
                        <a:rPr lang="id-ID" sz="2000" b="0" dirty="0">
                          <a:solidFill>
                            <a:schemeClr val="tx1"/>
                          </a:solidFill>
                          <a:effectLst/>
                          <a:latin typeface="+mj-lt"/>
                          <a:ea typeface="Arial Unicode MS" panose="020B0604020202020204" pitchFamily="34" charset="-128"/>
                          <a:cs typeface="Arial Unicode MS" panose="020B0604020202020204" pitchFamily="34" charset="-128"/>
                        </a:rPr>
                        <a:t>≤ 10%</a:t>
                      </a:r>
                      <a:endParaRPr lang="en-US" sz="20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3" marR="46833" marT="0" marB="0" anchor="ctr">
                    <a:noFill/>
                  </a:tcPr>
                </a:tc>
              </a:tr>
            </a:tbl>
          </a:graphicData>
        </a:graphic>
      </p:graphicFrame>
      <p:sp>
        <p:nvSpPr>
          <p:cNvPr id="87100" name="TextBox 7"/>
          <p:cNvSpPr txBox="1">
            <a:spLocks noChangeArrowheads="1"/>
          </p:cNvSpPr>
          <p:nvPr/>
        </p:nvSpPr>
        <p:spPr bwMode="auto">
          <a:xfrm>
            <a:off x="665163" y="6356350"/>
            <a:ext cx="6918325" cy="400050"/>
          </a:xfrm>
          <a:prstGeom prst="rect">
            <a:avLst/>
          </a:prstGeom>
          <a:noFill/>
          <a:ln w="9525">
            <a:noFill/>
            <a:miter lim="800000"/>
            <a:headEnd/>
            <a:tailEnd/>
          </a:ln>
        </p:spPr>
        <p:txBody>
          <a:bodyPr>
            <a:spAutoFit/>
          </a:bodyPr>
          <a:lstStyle/>
          <a:p>
            <a:pPr eaLnBrk="1" hangingPunct="1"/>
            <a:r>
              <a:rPr lang="id-ID" altLang="en-US" sz="2000"/>
              <a:t>Basis: Dosen adalah Pendidik profesional dan Ilmuwan</a:t>
            </a:r>
            <a:endParaRPr lang="en-US" altLang="en-US" sz="2000"/>
          </a:p>
        </p:txBody>
      </p:sp>
      <p:sp>
        <p:nvSpPr>
          <p:cNvPr id="87101" name="Title 1"/>
          <p:cNvSpPr>
            <a:spLocks noGrp="1"/>
          </p:cNvSpPr>
          <p:nvPr>
            <p:ph type="title"/>
          </p:nvPr>
        </p:nvSpPr>
        <p:spPr/>
        <p:txBody>
          <a:bodyPr/>
          <a:lstStyle/>
          <a:p>
            <a:r>
              <a:rPr lang="en-US" b="1" smtClean="0">
                <a:solidFill>
                  <a:srgbClr val="191919"/>
                </a:solidFill>
              </a:rPr>
              <a:t>LANDASAN PERUBAHAN</a:t>
            </a:r>
            <a:endParaRPr lang="id-ID" b="1" smtClean="0">
              <a:solidFill>
                <a:srgbClr val="191919"/>
              </a:solidFill>
            </a:endParaRPr>
          </a:p>
        </p:txBody>
      </p:sp>
    </p:spTree>
  </p:cSld>
  <p:clrMapOvr>
    <a:masterClrMapping/>
  </p:clrMapOvr>
  <p:transition spd="med">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57200" y="1417638"/>
          <a:ext cx="8229599" cy="4805680"/>
        </p:xfrm>
        <a:graphic>
          <a:graphicData uri="http://schemas.openxmlformats.org/drawingml/2006/table">
            <a:tbl>
              <a:tblPr firstRow="1" firstCol="1" bandRow="1">
                <a:tableStyleId>{5C22544A-7EE6-4342-B048-85BDC9FD1C3A}</a:tableStyleId>
              </a:tblPr>
              <a:tblGrid>
                <a:gridCol w="507862"/>
                <a:gridCol w="2685000"/>
                <a:gridCol w="1137432"/>
                <a:gridCol w="592479"/>
                <a:gridCol w="592479"/>
                <a:gridCol w="592479"/>
                <a:gridCol w="526649"/>
                <a:gridCol w="526649"/>
                <a:gridCol w="526649"/>
                <a:gridCol w="541921"/>
              </a:tblGrid>
              <a:tr h="1016000">
                <a:tc rowSpan="3">
                  <a:txBody>
                    <a:bodyPr/>
                    <a:lstStyle/>
                    <a:p>
                      <a:pPr marL="0" marR="0" indent="95250" algn="ctr" defTabSz="914400" rtl="0" eaLnBrk="1" fontAlgn="auto" latinLnBrk="0" hangingPunct="1">
                        <a:lnSpc>
                          <a:spcPct val="100000"/>
                        </a:lnSpc>
                        <a:spcBef>
                          <a:spcPts val="0"/>
                        </a:spcBef>
                        <a:spcAft>
                          <a:spcPts val="0"/>
                        </a:spcAft>
                        <a:buClrTx/>
                        <a:buSzTx/>
                        <a:buFontTx/>
                        <a:buNone/>
                        <a:tabLst/>
                        <a:defRPr/>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N</a:t>
                      </a:r>
                      <a:r>
                        <a:rPr lang="en-US" sz="1600" b="1" dirty="0" smtClean="0">
                          <a:solidFill>
                            <a:schemeClr val="bg1"/>
                          </a:solidFill>
                          <a:effectLst/>
                          <a:latin typeface="+mj-lt"/>
                          <a:ea typeface="Arial Unicode MS" panose="020B0604020202020204" pitchFamily="34" charset="-128"/>
                          <a:cs typeface="Arial Unicode MS" panose="020B0604020202020204" pitchFamily="34" charset="-128"/>
                        </a:rPr>
                        <a:t>0</a:t>
                      </a:r>
                      <a:r>
                        <a:rPr lang="id-ID" sz="1600" b="1" dirty="0">
                          <a:solidFill>
                            <a:schemeClr val="bg1"/>
                          </a:solidFill>
                          <a:effectLst/>
                          <a:latin typeface="+mj-lt"/>
                          <a:ea typeface="Arial Unicode MS" panose="020B0604020202020204" pitchFamily="34" charset="-128"/>
                          <a:cs typeface="Arial Unicode MS" panose="020B0604020202020204" pitchFamily="34" charset="-128"/>
                        </a:rPr>
                        <a:t> </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rowSpan="3">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URAIAN</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rowSpan="3">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PERSENTASE</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gridSpan="7">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JENJANG</a:t>
                      </a:r>
                      <a:r>
                        <a:rPr lang="id-ID" sz="1600" b="1" baseline="0" dirty="0" smtClean="0">
                          <a:solidFill>
                            <a:schemeClr val="bg1"/>
                          </a:solidFill>
                          <a:effectLst/>
                          <a:latin typeface="+mj-lt"/>
                          <a:ea typeface="Arial Unicode MS" panose="020B0604020202020204" pitchFamily="34" charset="-128"/>
                          <a:cs typeface="Arial Unicode MS" panose="020B0604020202020204" pitchFamily="34" charset="-128"/>
                        </a:rPr>
                        <a:t> JABATAN/GOLONGAN RUANG DAN ANGKA KREDIT JABATAN FUNGSIONAL </a:t>
                      </a:r>
                      <a:endParaRPr lang="en-US" sz="1600" b="1" baseline="0" dirty="0" smtClean="0">
                        <a:solidFill>
                          <a:schemeClr val="bg1"/>
                        </a:solidFill>
                        <a:effectLst/>
                        <a:latin typeface="+mj-lt"/>
                        <a:ea typeface="Arial Unicode MS" panose="020B0604020202020204" pitchFamily="34" charset="-128"/>
                        <a:cs typeface="Arial Unicode MS" panose="020B0604020202020204" pitchFamily="34" charset="-128"/>
                      </a:endParaRPr>
                    </a:p>
                    <a:p>
                      <a:pPr marL="57150" marR="0" indent="0" algn="ctr" defTabSz="914400" rtl="0" eaLnBrk="1" fontAlgn="auto" latinLnBrk="0" hangingPunct="1">
                        <a:lnSpc>
                          <a:spcPct val="100000"/>
                        </a:lnSpc>
                        <a:spcBef>
                          <a:spcPts val="0"/>
                        </a:spcBef>
                        <a:spcAft>
                          <a:spcPts val="0"/>
                        </a:spcAft>
                        <a:buClrTx/>
                        <a:buSzTx/>
                        <a:buFontTx/>
                        <a:buNone/>
                        <a:tabLst/>
                        <a:defRPr/>
                      </a:pPr>
                      <a:r>
                        <a:rPr lang="id-ID" sz="1600" b="1" baseline="0" dirty="0" smtClean="0">
                          <a:solidFill>
                            <a:schemeClr val="bg1"/>
                          </a:solidFill>
                          <a:effectLst/>
                          <a:latin typeface="+mj-lt"/>
                          <a:ea typeface="Arial Unicode MS" panose="020B0604020202020204" pitchFamily="34" charset="-128"/>
                          <a:cs typeface="Arial Unicode MS" panose="020B0604020202020204" pitchFamily="34" charset="-128"/>
                        </a:rPr>
                        <a:t>AKADEMIK DOSEN</a:t>
                      </a:r>
                      <a:r>
                        <a:rPr lang="en-US" sz="1600" b="1" baseline="0" dirty="0" smtClean="0">
                          <a:solidFill>
                            <a:schemeClr val="bg1"/>
                          </a:solidFill>
                          <a:effectLst/>
                          <a:latin typeface="+mj-lt"/>
                          <a:ea typeface="Arial Unicode MS" panose="020B0604020202020204" pitchFamily="34" charset="-128"/>
                          <a:cs typeface="Arial Unicode MS" panose="020B0604020202020204" pitchFamily="34" charset="-128"/>
                        </a:rPr>
                        <a:t> (</a:t>
                      </a:r>
                      <a:r>
                        <a:rPr lang="en-US" sz="1600" b="1" baseline="0" dirty="0" err="1" smtClean="0">
                          <a:solidFill>
                            <a:schemeClr val="bg1"/>
                          </a:solidFill>
                          <a:effectLst/>
                          <a:latin typeface="+mj-lt"/>
                          <a:ea typeface="Arial Unicode MS" panose="020B0604020202020204" pitchFamily="34" charset="-128"/>
                          <a:cs typeface="Arial Unicode MS" panose="020B0604020202020204" pitchFamily="34" charset="-128"/>
                        </a:rPr>
                        <a:t>Doktor</a:t>
                      </a:r>
                      <a:r>
                        <a:rPr lang="en-US" sz="1600" b="1" baseline="0" dirty="0" smtClean="0">
                          <a:solidFill>
                            <a:schemeClr val="bg1"/>
                          </a:solidFill>
                          <a:effectLst/>
                          <a:latin typeface="+mj-lt"/>
                          <a:ea typeface="Arial Unicode MS" panose="020B0604020202020204" pitchFamily="34" charset="-128"/>
                          <a:cs typeface="Arial Unicode MS" panose="020B0604020202020204" pitchFamily="34" charset="-128"/>
                        </a:rPr>
                        <a:t>)</a:t>
                      </a:r>
                      <a:endParaRPr lang="en-US" sz="1600" b="1" dirty="0" smtClean="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hMerge="1">
                  <a:txBody>
                    <a:bodyPr/>
                    <a:lstStyle/>
                    <a:p>
                      <a:endParaRPr lang="en-US"/>
                    </a:p>
                  </a:txBody>
                  <a:tcPr/>
                </a:tc>
                <a:tc hMerge="1">
                  <a:txBody>
                    <a:bodyPr/>
                    <a:lstStyle/>
                    <a:p>
                      <a:endParaRPr lang="en-US"/>
                    </a:p>
                  </a:txBody>
                  <a:tcPr/>
                </a:tc>
                <a:tc h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h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h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h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r>
              <a:tr h="508000">
                <a:tc vMerge="1">
                  <a:txBody>
                    <a:bodyPr/>
                    <a:lstStyle/>
                    <a:p>
                      <a:pPr marL="0" indent="95250" algn="ctr">
                        <a:lnSpc>
                          <a:spcPct val="120000"/>
                        </a:lnSpc>
                        <a:spcAft>
                          <a:spcPts val="0"/>
                        </a:spcAft>
                      </a:pPr>
                      <a:endParaRPr lang="en-US" sz="1600" b="1" dirty="0">
                        <a:effectLst/>
                        <a:latin typeface="Calibri"/>
                        <a:ea typeface="Times New Roman"/>
                        <a:cs typeface="Times New Roman"/>
                      </a:endParaRPr>
                    </a:p>
                  </a:txBody>
                  <a:tcPr marL="62446" marR="62446" marT="0" marB="0"/>
                </a:tc>
                <a:tc v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v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gridSpan="2">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Lektor</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hMerge="1">
                  <a:txBody>
                    <a:bodyPr/>
                    <a:lstStyle/>
                    <a:p>
                      <a:endParaRPr lang="id-ID" dirty="0"/>
                    </a:p>
                  </a:txBody>
                  <a:tcPr marL="62446" marR="62446" marT="0" marB="0"/>
                </a:tc>
                <a:tc gridSpan="3">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Lektor</a:t>
                      </a:r>
                      <a:r>
                        <a:rPr lang="id-ID" sz="1600" b="1" baseline="0" dirty="0" smtClean="0">
                          <a:solidFill>
                            <a:schemeClr val="bg1"/>
                          </a:solidFill>
                          <a:effectLst/>
                          <a:latin typeface="+mj-lt"/>
                          <a:ea typeface="Arial Unicode MS" panose="020B0604020202020204" pitchFamily="34" charset="-128"/>
                          <a:cs typeface="Arial Unicode MS" panose="020B0604020202020204" pitchFamily="34" charset="-128"/>
                        </a:rPr>
                        <a:t> Kepala</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h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h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gridSpan="2">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Profesor</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h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r>
              <a:tr h="254000">
                <a:tc vMerge="1">
                  <a:txBody>
                    <a:bodyPr/>
                    <a:lstStyle/>
                    <a:p>
                      <a:pPr marL="0" indent="0" algn="ctr">
                        <a:lnSpc>
                          <a:spcPct val="110000"/>
                        </a:lnSpc>
                        <a:spcAft>
                          <a:spcPts val="0"/>
                        </a:spcAft>
                      </a:pPr>
                      <a:endParaRPr lang="en-US" sz="1600" b="1" dirty="0">
                        <a:effectLst/>
                        <a:latin typeface="Calibri"/>
                        <a:ea typeface="Times New Roman"/>
                        <a:cs typeface="Times New Roman"/>
                      </a:endParaRPr>
                    </a:p>
                  </a:txBody>
                  <a:tcPr marL="62446" marR="62446" marT="0" marB="0"/>
                </a:tc>
                <a:tc vMerge="1">
                  <a:txBody>
                    <a:bodyPr/>
                    <a:lstStyle/>
                    <a:p>
                      <a:pPr marL="457200" algn="ctr">
                        <a:lnSpc>
                          <a:spcPct val="110000"/>
                        </a:lnSpc>
                        <a:spcAft>
                          <a:spcPts val="0"/>
                        </a:spcAft>
                      </a:pPr>
                      <a:endParaRPr lang="en-US" sz="1600" b="1" dirty="0">
                        <a:effectLst/>
                        <a:latin typeface="Calibri"/>
                        <a:ea typeface="Times New Roman"/>
                        <a:cs typeface="Times New Roman"/>
                      </a:endParaRPr>
                    </a:p>
                  </a:txBody>
                  <a:tcPr marL="62446" marR="62446" marT="0" marB="0"/>
                </a:tc>
                <a:tc vMerge="1">
                  <a:txBody>
                    <a:bodyPr/>
                    <a:lstStyle/>
                    <a:p>
                      <a:pPr marL="457200" algn="ctr">
                        <a:lnSpc>
                          <a:spcPct val="110000"/>
                        </a:lnSpc>
                        <a:spcAft>
                          <a:spcPts val="0"/>
                        </a:spcAft>
                      </a:pPr>
                      <a:endParaRPr lang="en-US" sz="1600" b="1" dirty="0">
                        <a:effectLst/>
                        <a:latin typeface="Calibri"/>
                        <a:ea typeface="Times New Roman"/>
                        <a:cs typeface="Times New Roman"/>
                      </a:endParaRPr>
                    </a:p>
                  </a:txBody>
                  <a:tcPr marL="62446" marR="62446" marT="0" marB="0"/>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III/c</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III/d</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IV/a</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IV/b</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IV/c</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IV/d</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IV/e</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rgbClr val="002060"/>
                    </a:solidFill>
                  </a:tcPr>
                </a:tc>
              </a:tr>
              <a:tr h="762000">
                <a:tc>
                  <a:txBody>
                    <a:bodyPr/>
                    <a:lstStyle/>
                    <a:p>
                      <a:pPr marL="0" indent="0" algn="ctr">
                        <a:lnSpc>
                          <a:spcPct val="100000"/>
                        </a:lnSpc>
                        <a:spcBef>
                          <a:spcPts val="0"/>
                        </a:spcBef>
                        <a:spcAft>
                          <a:spcPts val="0"/>
                        </a:spcAf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1</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solidFill>
                      <a:schemeClr val="accent1">
                        <a:lumMod val="20000"/>
                        <a:lumOff val="80000"/>
                      </a:schemeClr>
                    </a:solidFill>
                  </a:tcPr>
                </a:tc>
                <a:tc>
                  <a:txBody>
                    <a:bodyPr/>
                    <a:lstStyle/>
                    <a:p>
                      <a:pPr marL="0" indent="0" algn="l">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UNSUR UTAMA</a:t>
                      </a:r>
                    </a:p>
                    <a:p>
                      <a:pPr marL="228600" indent="-228600" algn="l">
                        <a:lnSpc>
                          <a:spcPct val="100000"/>
                        </a:lnSpc>
                        <a:spcBef>
                          <a:spcPts val="0"/>
                        </a:spcBef>
                        <a:spcAft>
                          <a:spcPts val="0"/>
                        </a:spcAft>
                        <a:buAutoNum type="alphaUcPeriod"/>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Pendidikan</a:t>
                      </a:r>
                    </a:p>
                    <a:p>
                      <a:pPr marL="228600" indent="-228600" algn="l">
                        <a:lnSpc>
                          <a:spcPct val="100000"/>
                        </a:lnSpc>
                        <a:spcBef>
                          <a:spcPts val="0"/>
                        </a:spcBef>
                        <a:spcAft>
                          <a:spcPts val="0"/>
                        </a:spcAft>
                        <a:buNone/>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    Pendidikan Sekolah</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solidFill>
                      <a:schemeClr val="accent1">
                        <a:lumMod val="20000"/>
                        <a:lumOff val="80000"/>
                      </a:schemeClr>
                    </a:solidFill>
                  </a:tcPr>
                </a:tc>
                <a:tc>
                  <a:txBody>
                    <a:bodyPr/>
                    <a:lstStyle/>
                    <a:p>
                      <a:pPr marL="0" indent="0" algn="ctr">
                        <a:lnSpc>
                          <a:spcPct val="100000"/>
                        </a:lnSpc>
                        <a:spcBef>
                          <a:spcPts val="0"/>
                        </a:spcBef>
                        <a:spcAft>
                          <a:spcPts val="0"/>
                        </a:spcAft>
                      </a:pP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200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200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200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200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200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200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200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solidFill>
                      <a:schemeClr val="accent1">
                        <a:lumMod val="20000"/>
                        <a:lumOff val="80000"/>
                      </a:schemeClr>
                    </a:solidFill>
                  </a:tcPr>
                </a:tc>
              </a:tr>
              <a:tr h="1016000">
                <a:tc>
                  <a:txBody>
                    <a:bodyPr/>
                    <a:lstStyle/>
                    <a:p>
                      <a:pPr marL="0" indent="0" algn="ctr">
                        <a:lnSpc>
                          <a:spcPct val="120000"/>
                        </a:lnSpc>
                        <a:spcAft>
                          <a:spcPts val="0"/>
                        </a:spcAft>
                      </a:pPr>
                      <a:endParaRPr lang="en-US" sz="1200" b="1" dirty="0">
                        <a:solidFill>
                          <a:schemeClr val="tx1"/>
                        </a:solidFill>
                        <a:effectLst/>
                        <a:latin typeface="+mj-lt"/>
                        <a:ea typeface="Times New Roman"/>
                        <a:cs typeface="Times New Roman"/>
                      </a:endParaRPr>
                    </a:p>
                  </a:txBody>
                  <a:tcPr marL="46834" marR="46834" marT="0" marB="0">
                    <a:noFill/>
                  </a:tcPr>
                </a:tc>
                <a:tc>
                  <a:txBody>
                    <a:bodyPr/>
                    <a:lstStyle/>
                    <a:p>
                      <a:pPr marL="228600" indent="-228600" algn="l">
                        <a:lnSpc>
                          <a:spcPct val="100000"/>
                        </a:lnSpc>
                        <a:spcBef>
                          <a:spcPts val="0"/>
                        </a:spcBef>
                        <a:spcAft>
                          <a:spcPts val="0"/>
                        </a:spcAft>
                        <a:buAutoNum type="alphaUcPeriod" startAt="2"/>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Pelaksanaan Pendidikan</a:t>
                      </a:r>
                    </a:p>
                    <a:p>
                      <a:pPr marL="228600" indent="-228600" algn="l">
                        <a:lnSpc>
                          <a:spcPct val="100000"/>
                        </a:lnSpc>
                        <a:spcBef>
                          <a:spcPts val="0"/>
                        </a:spcBef>
                        <a:spcAft>
                          <a:spcPts val="0"/>
                        </a:spcAft>
                        <a:buAutoNum type="alphaUcPeriod" startAt="2"/>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Pelaksanaan Penelitian</a:t>
                      </a:r>
                    </a:p>
                    <a:p>
                      <a:pPr marL="228600" indent="-228600" algn="l">
                        <a:lnSpc>
                          <a:spcPct val="100000"/>
                        </a:lnSpc>
                        <a:spcBef>
                          <a:spcPts val="0"/>
                        </a:spcBef>
                        <a:spcAft>
                          <a:spcPts val="0"/>
                        </a:spcAft>
                        <a:buAutoNum type="alphaUcPeriod" startAt="2"/>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Pelaksanaan Pengabdian</a:t>
                      </a:r>
                    </a:p>
                    <a:p>
                      <a:pPr marL="228600" indent="-228600" algn="l">
                        <a:lnSpc>
                          <a:spcPct val="100000"/>
                        </a:lnSpc>
                        <a:spcBef>
                          <a:spcPts val="0"/>
                        </a:spcBef>
                        <a:spcAft>
                          <a:spcPts val="0"/>
                        </a:spcAft>
                        <a:buAutoNum type="alphaUcPeriod" startAt="2"/>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Pengembangan Diri</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 90%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90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180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315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450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625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765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r>
              <a:tr h="762000">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oFill/>
                  </a:tcPr>
                </a:tc>
                <a:tc>
                  <a:txBody>
                    <a:bodyPr/>
                    <a:lstStyle/>
                    <a:p>
                      <a:pPr marL="0" indent="0" algn="l">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UNSUR</a:t>
                      </a:r>
                      <a:r>
                        <a:rPr lang="id-ID" sz="1600" b="0" baseline="0" dirty="0" smtClean="0">
                          <a:solidFill>
                            <a:schemeClr val="tx1"/>
                          </a:solidFill>
                          <a:effectLst/>
                          <a:latin typeface="+mj-lt"/>
                          <a:ea typeface="Arial Unicode MS" panose="020B0604020202020204" pitchFamily="34" charset="-128"/>
                          <a:cs typeface="Arial Unicode MS" panose="020B0604020202020204" pitchFamily="34" charset="-128"/>
                        </a:rPr>
                        <a:t> PENUNJANG</a:t>
                      </a:r>
                    </a:p>
                    <a:p>
                      <a:pPr marL="0" indent="0" algn="l">
                        <a:lnSpc>
                          <a:spcPct val="100000"/>
                        </a:lnSpc>
                        <a:spcBef>
                          <a:spcPts val="0"/>
                        </a:spcBef>
                        <a:spcAft>
                          <a:spcPts val="0"/>
                        </a:spcAft>
                      </a:pPr>
                      <a:r>
                        <a:rPr lang="id-ID" sz="1600" b="0" baseline="0" dirty="0" smtClean="0">
                          <a:solidFill>
                            <a:schemeClr val="tx1"/>
                          </a:solidFill>
                          <a:effectLst/>
                          <a:latin typeface="+mj-lt"/>
                          <a:ea typeface="Arial Unicode MS" panose="020B0604020202020204" pitchFamily="34" charset="-128"/>
                          <a:cs typeface="Arial Unicode MS" panose="020B0604020202020204" pitchFamily="34" charset="-128"/>
                        </a:rPr>
                        <a:t>(Penunjang Kegiatan Akademik Dosen)</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 10%</a:t>
                      </a:r>
                      <a:endParaRPr lang="en-US" sz="1600" b="0" dirty="0" smtClean="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10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35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50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75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85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r>
              <a:tr h="254000">
                <a:tc>
                  <a:txBody>
                    <a:bodyPr/>
                    <a:lstStyle/>
                    <a:p>
                      <a:pPr marL="0" indent="0" algn="ctr">
                        <a:lnSpc>
                          <a:spcPct val="100000"/>
                        </a:lnSpc>
                        <a:spcBef>
                          <a:spcPts val="0"/>
                        </a:spcBef>
                        <a:spcAft>
                          <a:spcPts val="0"/>
                        </a:spcAft>
                      </a:pPr>
                      <a:endParaRPr lang="en-US" sz="1600" b="1"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oFill/>
                  </a:tcPr>
                </a:tc>
                <a:tc>
                  <a:txBody>
                    <a:bodyPr/>
                    <a:lstStyle/>
                    <a:p>
                      <a:pPr marL="457200" indent="-457200" algn="ctr">
                        <a:lnSpc>
                          <a:spcPct val="100000"/>
                        </a:lnSpc>
                        <a:spcBef>
                          <a:spcPts val="0"/>
                        </a:spcBef>
                        <a:spcAft>
                          <a:spcPts val="0"/>
                        </a:spcAft>
                      </a:pPr>
                      <a:r>
                        <a:rPr lang="id-ID" sz="1600" b="1" dirty="0" smtClean="0">
                          <a:solidFill>
                            <a:schemeClr val="tx1"/>
                          </a:solidFill>
                          <a:effectLst/>
                          <a:latin typeface="+mj-lt"/>
                          <a:ea typeface="Arial Unicode MS" panose="020B0604020202020204" pitchFamily="34" charset="-128"/>
                          <a:cs typeface="Arial Unicode MS" panose="020B0604020202020204" pitchFamily="34" charset="-128"/>
                        </a:rPr>
                        <a:t>JUMLAH</a:t>
                      </a:r>
                      <a:endParaRPr lang="en-US" sz="1600" b="1"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oFill/>
                  </a:tcPr>
                </a:tc>
                <a:tc>
                  <a:txBody>
                    <a:bodyPr/>
                    <a:lstStyle/>
                    <a:p>
                      <a:pPr>
                        <a:lnSpc>
                          <a:spcPct val="100000"/>
                        </a:lnSpc>
                        <a:spcBef>
                          <a:spcPts val="0"/>
                        </a:spcBef>
                      </a:pPr>
                      <a:endParaRPr lang="id-ID" sz="1600" b="1" dirty="0">
                        <a:solidFill>
                          <a:schemeClr val="tx1"/>
                        </a:solidFill>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1" dirty="0" smtClean="0">
                          <a:solidFill>
                            <a:schemeClr val="tx1"/>
                          </a:solidFill>
                          <a:effectLst/>
                          <a:latin typeface="+mj-lt"/>
                          <a:ea typeface="Arial Unicode MS" panose="020B0604020202020204" pitchFamily="34" charset="-128"/>
                          <a:cs typeface="Arial Unicode MS" panose="020B0604020202020204" pitchFamily="34" charset="-128"/>
                        </a:rPr>
                        <a:t>200</a:t>
                      </a:r>
                      <a:endParaRPr lang="en-US" sz="1600" b="1"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1" dirty="0" smtClean="0">
                          <a:solidFill>
                            <a:schemeClr val="tx1"/>
                          </a:solidFill>
                          <a:effectLst/>
                          <a:latin typeface="+mj-lt"/>
                          <a:ea typeface="Arial Unicode MS" panose="020B0604020202020204" pitchFamily="34" charset="-128"/>
                          <a:cs typeface="Arial Unicode MS" panose="020B0604020202020204" pitchFamily="34" charset="-128"/>
                        </a:rPr>
                        <a:t>300</a:t>
                      </a:r>
                      <a:endParaRPr lang="en-US" sz="1600" b="1"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1" dirty="0" smtClean="0">
                          <a:solidFill>
                            <a:schemeClr val="tx1"/>
                          </a:solidFill>
                          <a:effectLst/>
                          <a:latin typeface="+mj-lt"/>
                          <a:ea typeface="Arial Unicode MS" panose="020B0604020202020204" pitchFamily="34" charset="-128"/>
                          <a:cs typeface="Arial Unicode MS" panose="020B0604020202020204" pitchFamily="34" charset="-128"/>
                        </a:rPr>
                        <a:t>400</a:t>
                      </a:r>
                      <a:endParaRPr lang="en-US" sz="1600" b="1"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1" dirty="0" smtClean="0">
                          <a:solidFill>
                            <a:schemeClr val="tx1"/>
                          </a:solidFill>
                          <a:effectLst/>
                          <a:latin typeface="+mj-lt"/>
                          <a:ea typeface="Arial Unicode MS" panose="020B0604020202020204" pitchFamily="34" charset="-128"/>
                          <a:cs typeface="Arial Unicode MS" panose="020B0604020202020204" pitchFamily="34" charset="-128"/>
                        </a:rPr>
                        <a:t>550</a:t>
                      </a:r>
                      <a:endParaRPr lang="en-US" sz="1600" b="1"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1" dirty="0" smtClean="0">
                          <a:solidFill>
                            <a:schemeClr val="tx1"/>
                          </a:solidFill>
                          <a:effectLst/>
                          <a:latin typeface="+mj-lt"/>
                          <a:ea typeface="Arial Unicode MS" panose="020B0604020202020204" pitchFamily="34" charset="-128"/>
                          <a:cs typeface="Arial Unicode MS" panose="020B0604020202020204" pitchFamily="34" charset="-128"/>
                        </a:rPr>
                        <a:t>700</a:t>
                      </a:r>
                      <a:endParaRPr lang="en-US" sz="1600" b="1"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1" dirty="0" smtClean="0">
                          <a:solidFill>
                            <a:schemeClr val="tx1"/>
                          </a:solidFill>
                          <a:effectLst/>
                          <a:latin typeface="+mj-lt"/>
                          <a:ea typeface="Arial Unicode MS" panose="020B0604020202020204" pitchFamily="34" charset="-128"/>
                          <a:cs typeface="Arial Unicode MS" panose="020B0604020202020204" pitchFamily="34" charset="-128"/>
                        </a:rPr>
                        <a:t>850</a:t>
                      </a:r>
                      <a:endParaRPr lang="en-US" sz="1600" b="1"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c>
                  <a:txBody>
                    <a:bodyPr/>
                    <a:lstStyle/>
                    <a:p>
                      <a:pPr marL="0" indent="0" algn="ctr">
                        <a:lnSpc>
                          <a:spcPct val="100000"/>
                        </a:lnSpc>
                        <a:spcBef>
                          <a:spcPts val="0"/>
                        </a:spcBef>
                        <a:spcAft>
                          <a:spcPts val="0"/>
                        </a:spcAft>
                      </a:pPr>
                      <a:r>
                        <a:rPr lang="id-ID" sz="1600" b="1" dirty="0" smtClean="0">
                          <a:solidFill>
                            <a:schemeClr val="tx1"/>
                          </a:solidFill>
                          <a:effectLst/>
                          <a:latin typeface="+mj-lt"/>
                          <a:ea typeface="Arial Unicode MS" panose="020B0604020202020204" pitchFamily="34" charset="-128"/>
                          <a:cs typeface="Arial Unicode MS" panose="020B0604020202020204" pitchFamily="34" charset="-128"/>
                        </a:rPr>
                        <a:t>1050</a:t>
                      </a:r>
                      <a:endParaRPr lang="en-US" sz="1600" b="1" dirty="0">
                        <a:solidFill>
                          <a:schemeClr val="tx1"/>
                        </a:solidFill>
                        <a:effectLst/>
                        <a:latin typeface="+mj-lt"/>
                        <a:ea typeface="Arial Unicode MS" panose="020B0604020202020204" pitchFamily="34" charset="-128"/>
                        <a:cs typeface="Arial Unicode MS" panose="020B0604020202020204" pitchFamily="34" charset="-128"/>
                      </a:endParaRPr>
                    </a:p>
                  </a:txBody>
                  <a:tcPr marL="46834" marR="46834" marT="0" marB="0" anchor="ctr">
                    <a:noFill/>
                  </a:tcPr>
                </a:tc>
              </a:tr>
            </a:tbl>
          </a:graphicData>
        </a:graphic>
      </p:graphicFrame>
      <p:sp>
        <p:nvSpPr>
          <p:cNvPr id="88143" name="Title 1"/>
          <p:cNvSpPr>
            <a:spLocks noGrp="1"/>
          </p:cNvSpPr>
          <p:nvPr>
            <p:ph type="title"/>
          </p:nvPr>
        </p:nvSpPr>
        <p:spPr/>
        <p:txBody>
          <a:bodyPr/>
          <a:lstStyle/>
          <a:p>
            <a:r>
              <a:rPr lang="en-US" b="1" smtClean="0">
                <a:solidFill>
                  <a:srgbClr val="191919"/>
                </a:solidFill>
              </a:rPr>
              <a:t>LANDASAN PERUBAHAN</a:t>
            </a:r>
            <a:endParaRPr lang="id-ID" b="1" smtClean="0">
              <a:solidFill>
                <a:srgbClr val="191919"/>
              </a:solidFill>
            </a:endParaRPr>
          </a:p>
        </p:txBody>
      </p:sp>
      <p:sp>
        <p:nvSpPr>
          <p:cNvPr id="88144"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8B5A7A8E-E6F9-43B4-8710-AB71DAE51770}" type="slidenum">
              <a:rPr lang="en-US" smtClean="0"/>
              <a:pPr/>
              <a:t>75</a:t>
            </a:fld>
            <a:endParaRPr lang="en-US" smtClean="0"/>
          </a:p>
        </p:txBody>
      </p:sp>
    </p:spTree>
  </p:cSld>
  <p:clrMapOvr>
    <a:masterClrMapping/>
  </p:clrMapOvr>
  <p:transition spd="med">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57200" y="1876425"/>
          <a:ext cx="8229601" cy="4480562"/>
        </p:xfrm>
        <a:graphic>
          <a:graphicData uri="http://schemas.openxmlformats.org/drawingml/2006/table">
            <a:tbl>
              <a:tblPr firstRow="1" firstCol="1" bandRow="1">
                <a:tableStyleId>{5C22544A-7EE6-4342-B048-85BDC9FD1C3A}</a:tableStyleId>
              </a:tblPr>
              <a:tblGrid>
                <a:gridCol w="474753"/>
                <a:gridCol w="2653722"/>
                <a:gridCol w="1139021"/>
                <a:gridCol w="671543"/>
                <a:gridCol w="671543"/>
                <a:gridCol w="671543"/>
                <a:gridCol w="671543"/>
                <a:gridCol w="604389"/>
                <a:gridCol w="671544"/>
              </a:tblGrid>
              <a:tr h="1050553">
                <a:tc rowSpan="3">
                  <a:txBody>
                    <a:bodyPr/>
                    <a:lstStyle/>
                    <a:p>
                      <a:pPr marL="0" marR="0" indent="95250" algn="ctr" defTabSz="914400" rtl="0" eaLnBrk="1" fontAlgn="auto" latinLnBrk="0" hangingPunct="1">
                        <a:lnSpc>
                          <a:spcPct val="100000"/>
                        </a:lnSpc>
                        <a:spcBef>
                          <a:spcPts val="0"/>
                        </a:spcBef>
                        <a:spcAft>
                          <a:spcPts val="0"/>
                        </a:spcAft>
                        <a:buClrTx/>
                        <a:buSzTx/>
                        <a:buFontTx/>
                        <a:buNone/>
                        <a:tabLst/>
                        <a:defRPr/>
                      </a:pPr>
                      <a:endParaRPr lang="id-ID" sz="1600" b="1" dirty="0" smtClean="0">
                        <a:solidFill>
                          <a:schemeClr val="bg1"/>
                        </a:solidFill>
                        <a:effectLst/>
                        <a:latin typeface="+mj-lt"/>
                        <a:ea typeface="Arial Unicode MS" panose="020B0604020202020204" pitchFamily="34" charset="-128"/>
                        <a:cs typeface="Arial Unicode MS" panose="020B0604020202020204" pitchFamily="34" charset="-128"/>
                      </a:endParaRPr>
                    </a:p>
                    <a:p>
                      <a:pPr marL="0" marR="0" indent="95250" algn="ctr" defTabSz="914400" rtl="0" eaLnBrk="1" fontAlgn="auto" latinLnBrk="0" hangingPunct="1">
                        <a:lnSpc>
                          <a:spcPct val="100000"/>
                        </a:lnSpc>
                        <a:spcBef>
                          <a:spcPts val="0"/>
                        </a:spcBef>
                        <a:spcAft>
                          <a:spcPts val="0"/>
                        </a:spcAft>
                        <a:buClrTx/>
                        <a:buSzTx/>
                        <a:buFontTx/>
                        <a:buNone/>
                        <a:tabLst/>
                        <a:defRPr/>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No</a:t>
                      </a:r>
                    </a:p>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 </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c rowSpan="3">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URAIAN</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c rowSpan="3">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PERSENTASE</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JENJANG</a:t>
                      </a:r>
                      <a:r>
                        <a:rPr lang="id-ID" sz="1600" b="1" baseline="0" dirty="0" smtClean="0">
                          <a:solidFill>
                            <a:schemeClr val="bg1"/>
                          </a:solidFill>
                          <a:effectLst/>
                          <a:latin typeface="+mj-lt"/>
                          <a:ea typeface="Arial Unicode MS" panose="020B0604020202020204" pitchFamily="34" charset="-128"/>
                          <a:cs typeface="Arial Unicode MS" panose="020B0604020202020204" pitchFamily="34" charset="-128"/>
                        </a:rPr>
                        <a:t> JABATAN/GOLONGAN RUANG DAN ANGKA KREDIT JABATAN FUNGSIONAL AKADEMIK DOSEN</a:t>
                      </a:r>
                      <a:r>
                        <a:rPr lang="en-US" sz="1600" b="1" baseline="0" dirty="0" smtClean="0">
                          <a:solidFill>
                            <a:schemeClr val="bg1"/>
                          </a:solidFill>
                          <a:effectLst/>
                          <a:latin typeface="+mj-lt"/>
                          <a:ea typeface="Arial Unicode MS" panose="020B0604020202020204" pitchFamily="34" charset="-128"/>
                          <a:cs typeface="Arial Unicode MS" panose="020B0604020202020204" pitchFamily="34" charset="-128"/>
                        </a:rPr>
                        <a:t> (Magister</a:t>
                      </a:r>
                      <a:r>
                        <a:rPr lang="id-ID" sz="1600" b="1" baseline="0" dirty="0" smtClean="0">
                          <a:solidFill>
                            <a:schemeClr val="bg1"/>
                          </a:solidFill>
                          <a:effectLst/>
                          <a:latin typeface="+mj-lt"/>
                          <a:ea typeface="Arial Unicode MS" panose="020B0604020202020204" pitchFamily="34" charset="-128"/>
                          <a:cs typeface="Arial Unicode MS" panose="020B0604020202020204" pitchFamily="34" charset="-128"/>
                        </a:rPr>
                        <a:t>/Sederajat)</a:t>
                      </a:r>
                      <a:endParaRPr lang="en-US" sz="1600" b="1" dirty="0" smtClean="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c hMerge="1">
                  <a:txBody>
                    <a:bodyPr/>
                    <a:lstStyle/>
                    <a:p>
                      <a:endParaRPr lang="en-US"/>
                    </a:p>
                  </a:txBody>
                  <a:tcPr/>
                </a:tc>
                <a:tc hMerge="1">
                  <a:txBody>
                    <a:bodyPr/>
                    <a:lstStyle/>
                    <a:p>
                      <a:endParaRPr lang="en-US"/>
                    </a:p>
                  </a:txBody>
                  <a:tcPr/>
                </a:tc>
                <a:tc h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h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h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r>
              <a:tr h="262638">
                <a:tc vMerge="1">
                  <a:txBody>
                    <a:bodyPr/>
                    <a:lstStyle/>
                    <a:p>
                      <a:pPr marL="0" indent="95250" algn="ctr">
                        <a:lnSpc>
                          <a:spcPct val="120000"/>
                        </a:lnSpc>
                        <a:spcAft>
                          <a:spcPts val="0"/>
                        </a:spcAft>
                      </a:pPr>
                      <a:endParaRPr lang="en-US" sz="1600" b="1" dirty="0">
                        <a:effectLst/>
                        <a:latin typeface="Calibri"/>
                        <a:ea typeface="Times New Roman"/>
                        <a:cs typeface="Times New Roman"/>
                      </a:endParaRPr>
                    </a:p>
                  </a:txBody>
                  <a:tcPr marL="62446" marR="62446" marT="0" marB="0"/>
                </a:tc>
                <a:tc v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v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gridSpan="3">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Lektor</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c hMerge="1">
                  <a:txBody>
                    <a:bodyPr/>
                    <a:lstStyle/>
                    <a:p>
                      <a:endParaRPr lang="id-ID" dirty="0"/>
                    </a:p>
                  </a:txBody>
                  <a:tcPr marL="62446" marR="62446" marT="0" marB="0"/>
                </a:tc>
                <a:tc hMerge="1">
                  <a:txBody>
                    <a:bodyPr/>
                    <a:lstStyle/>
                    <a:p>
                      <a:pPr marL="0" indent="0" algn="ctr">
                        <a:lnSpc>
                          <a:spcPct val="115000"/>
                        </a:lnSpc>
                        <a:spcAft>
                          <a:spcPts val="0"/>
                        </a:spcAft>
                      </a:pPr>
                      <a:endParaRPr lang="en-US" sz="1600" b="1" dirty="0">
                        <a:effectLst/>
                        <a:latin typeface="+mn-lt"/>
                        <a:ea typeface="Times New Roman"/>
                        <a:cs typeface="Times New Roman"/>
                      </a:endParaRPr>
                    </a:p>
                  </a:txBody>
                  <a:tcPr marL="62446" marR="62446" marT="0" marB="0"/>
                </a:tc>
                <a:tc gridSpan="3">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Lektor</a:t>
                      </a:r>
                      <a:r>
                        <a:rPr lang="id-ID" sz="1600" b="1" baseline="0" dirty="0" smtClean="0">
                          <a:solidFill>
                            <a:schemeClr val="bg1"/>
                          </a:solidFill>
                          <a:effectLst/>
                          <a:latin typeface="+mj-lt"/>
                          <a:ea typeface="Arial Unicode MS" panose="020B0604020202020204" pitchFamily="34" charset="-128"/>
                          <a:cs typeface="Arial Unicode MS" panose="020B0604020202020204" pitchFamily="34" charset="-128"/>
                        </a:rPr>
                        <a:t> Kepala</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c hMerge="1">
                  <a:txBody>
                    <a:bodyPr/>
                    <a:lstStyle/>
                    <a:p>
                      <a:pPr marL="0" indent="0" algn="ctr">
                        <a:lnSpc>
                          <a:spcPct val="120000"/>
                        </a:lnSpc>
                        <a:spcAft>
                          <a:spcPts val="0"/>
                        </a:spcAft>
                      </a:pPr>
                      <a:endParaRPr lang="en-US" sz="1600" b="1" dirty="0">
                        <a:effectLst/>
                        <a:latin typeface="Calibri"/>
                        <a:ea typeface="Times New Roman"/>
                        <a:cs typeface="Times New Roman"/>
                      </a:endParaRPr>
                    </a:p>
                  </a:txBody>
                  <a:tcPr marL="62446" marR="62446" marT="0" marB="0"/>
                </a:tc>
                <a:tc hMerge="1">
                  <a:txBody>
                    <a:bodyPr/>
                    <a:lstStyle/>
                    <a:p>
                      <a:pPr marL="0" indent="0" algn="ctr">
                        <a:lnSpc>
                          <a:spcPct val="115000"/>
                        </a:lnSpc>
                        <a:spcAft>
                          <a:spcPts val="0"/>
                        </a:spcAft>
                      </a:pPr>
                      <a:endParaRPr lang="en-US" sz="1600" b="1" dirty="0">
                        <a:effectLst/>
                        <a:latin typeface="+mn-lt"/>
                        <a:ea typeface="Times New Roman"/>
                        <a:cs typeface="Times New Roman"/>
                      </a:endParaRPr>
                    </a:p>
                  </a:txBody>
                  <a:tcPr marL="62446" marR="62446" marT="0" marB="0"/>
                </a:tc>
              </a:tr>
              <a:tr h="262638">
                <a:tc vMerge="1">
                  <a:txBody>
                    <a:bodyPr/>
                    <a:lstStyle/>
                    <a:p>
                      <a:pPr marL="0" indent="0" algn="ctr">
                        <a:lnSpc>
                          <a:spcPct val="110000"/>
                        </a:lnSpc>
                        <a:spcAft>
                          <a:spcPts val="0"/>
                        </a:spcAft>
                      </a:pPr>
                      <a:endParaRPr lang="en-US" sz="1600" b="1" dirty="0">
                        <a:effectLst/>
                        <a:latin typeface="Calibri"/>
                        <a:ea typeface="Times New Roman"/>
                        <a:cs typeface="Times New Roman"/>
                      </a:endParaRPr>
                    </a:p>
                  </a:txBody>
                  <a:tcPr marL="62446" marR="62446" marT="0" marB="0"/>
                </a:tc>
                <a:tc vMerge="1">
                  <a:txBody>
                    <a:bodyPr/>
                    <a:lstStyle/>
                    <a:p>
                      <a:pPr marL="457200" algn="ctr">
                        <a:lnSpc>
                          <a:spcPct val="110000"/>
                        </a:lnSpc>
                        <a:spcAft>
                          <a:spcPts val="0"/>
                        </a:spcAft>
                      </a:pPr>
                      <a:endParaRPr lang="en-US" sz="1600" b="1" dirty="0">
                        <a:effectLst/>
                        <a:latin typeface="Calibri"/>
                        <a:ea typeface="Times New Roman"/>
                        <a:cs typeface="Times New Roman"/>
                      </a:endParaRPr>
                    </a:p>
                  </a:txBody>
                  <a:tcPr marL="62446" marR="62446" marT="0" marB="0"/>
                </a:tc>
                <a:tc vMerge="1">
                  <a:txBody>
                    <a:bodyPr/>
                    <a:lstStyle/>
                    <a:p>
                      <a:pPr marL="457200" algn="ctr">
                        <a:lnSpc>
                          <a:spcPct val="110000"/>
                        </a:lnSpc>
                        <a:spcAft>
                          <a:spcPts val="0"/>
                        </a:spcAft>
                      </a:pPr>
                      <a:endParaRPr lang="en-US" sz="1600" b="1" dirty="0">
                        <a:effectLst/>
                        <a:latin typeface="Calibri"/>
                        <a:ea typeface="Times New Roman"/>
                        <a:cs typeface="Times New Roman"/>
                      </a:endParaRPr>
                    </a:p>
                  </a:txBody>
                  <a:tcPr marL="62446" marR="62446" marT="0" marB="0"/>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III/b</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III/c</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III/d</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IV/a</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IV/b</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c>
                  <a:txBody>
                    <a:bodyPr/>
                    <a:lstStyle/>
                    <a:p>
                      <a:pPr marL="0" indent="0" algn="ctr">
                        <a:lnSpc>
                          <a:spcPct val="100000"/>
                        </a:lnSpc>
                        <a:spcBef>
                          <a:spcPts val="0"/>
                        </a:spcBef>
                        <a:spcAft>
                          <a:spcPts val="0"/>
                        </a:spcAft>
                      </a:pPr>
                      <a:r>
                        <a:rPr lang="id-ID" sz="1600" b="1" dirty="0" smtClean="0">
                          <a:solidFill>
                            <a:schemeClr val="bg1"/>
                          </a:solidFill>
                          <a:effectLst/>
                          <a:latin typeface="+mj-lt"/>
                          <a:ea typeface="Arial Unicode MS" panose="020B0604020202020204" pitchFamily="34" charset="-128"/>
                          <a:cs typeface="Arial Unicode MS" panose="020B0604020202020204" pitchFamily="34" charset="-128"/>
                        </a:rPr>
                        <a:t>IV/c</a:t>
                      </a:r>
                      <a:endParaRPr lang="en-US" sz="1600" b="1" dirty="0">
                        <a:solidFill>
                          <a:schemeClr val="bg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rgbClr val="002060"/>
                    </a:solidFill>
                  </a:tcPr>
                </a:tc>
              </a:tr>
              <a:tr h="787915">
                <a:tc>
                  <a:txBody>
                    <a:bodyPr/>
                    <a:lstStyle/>
                    <a:p>
                      <a:pPr marL="0" indent="0" algn="ctr">
                        <a:lnSpc>
                          <a:spcPct val="100000"/>
                        </a:lnSpc>
                        <a:spcBef>
                          <a:spcPts val="0"/>
                        </a:spcBef>
                        <a:spcAft>
                          <a:spcPts val="0"/>
                        </a:spcAf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1</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solidFill>
                      <a:schemeClr val="accent1">
                        <a:lumMod val="20000"/>
                        <a:lumOff val="80000"/>
                      </a:schemeClr>
                    </a:solidFill>
                  </a:tcPr>
                </a:tc>
                <a:tc>
                  <a:txBody>
                    <a:bodyPr/>
                    <a:lstStyle/>
                    <a:p>
                      <a:pPr marL="0" indent="0" algn="l">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UNSUR UTAMA</a:t>
                      </a:r>
                    </a:p>
                    <a:p>
                      <a:pPr marL="228600" indent="-228600" algn="l">
                        <a:lnSpc>
                          <a:spcPct val="100000"/>
                        </a:lnSpc>
                        <a:spcBef>
                          <a:spcPts val="0"/>
                        </a:spcBef>
                        <a:spcAft>
                          <a:spcPts val="0"/>
                        </a:spcAft>
                        <a:buAutoNum type="alphaUcPeriod"/>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Pendidikan</a:t>
                      </a:r>
                    </a:p>
                    <a:p>
                      <a:pPr marL="228600" indent="-228600" algn="l">
                        <a:lnSpc>
                          <a:spcPct val="100000"/>
                        </a:lnSpc>
                        <a:spcBef>
                          <a:spcPts val="0"/>
                        </a:spcBef>
                        <a:spcAft>
                          <a:spcPts val="0"/>
                        </a:spcAft>
                        <a:buNone/>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    Pendidikan Sekolah</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solidFill>
                      <a:schemeClr val="accent1">
                        <a:lumMod val="20000"/>
                        <a:lumOff val="80000"/>
                      </a:schemeClr>
                    </a:solidFill>
                  </a:tcPr>
                </a:tc>
                <a:tc>
                  <a:txBody>
                    <a:bodyPr/>
                    <a:lstStyle/>
                    <a:p>
                      <a:pPr marL="0" indent="0" algn="ctr">
                        <a:lnSpc>
                          <a:spcPct val="100000"/>
                        </a:lnSpc>
                        <a:spcBef>
                          <a:spcPts val="0"/>
                        </a:spcBef>
                        <a:spcAft>
                          <a:spcPts val="0"/>
                        </a:spcAft>
                      </a:pP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150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150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smtClean="0">
                          <a:solidFill>
                            <a:schemeClr val="tx1"/>
                          </a:solidFill>
                          <a:effectLst/>
                          <a:latin typeface="+mj-lt"/>
                          <a:ea typeface="Arial Unicode MS" panose="020B0604020202020204" pitchFamily="34" charset="-128"/>
                          <a:cs typeface="Arial Unicode MS" panose="020B0604020202020204" pitchFamily="34" charset="-128"/>
                        </a:rPr>
                        <a:t>150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smtClean="0">
                          <a:solidFill>
                            <a:schemeClr val="tx1"/>
                          </a:solidFill>
                          <a:effectLst/>
                          <a:latin typeface="+mj-lt"/>
                          <a:ea typeface="Arial Unicode MS" panose="020B0604020202020204" pitchFamily="34" charset="-128"/>
                          <a:cs typeface="Arial Unicode MS" panose="020B0604020202020204" pitchFamily="34" charset="-128"/>
                        </a:rPr>
                        <a:t>150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smtClean="0">
                          <a:solidFill>
                            <a:schemeClr val="tx1"/>
                          </a:solidFill>
                          <a:effectLst/>
                          <a:latin typeface="+mj-lt"/>
                          <a:ea typeface="Arial Unicode MS" panose="020B0604020202020204" pitchFamily="34" charset="-128"/>
                          <a:cs typeface="Arial Unicode MS" panose="020B0604020202020204" pitchFamily="34" charset="-128"/>
                        </a:rPr>
                        <a:t>150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chemeClr val="accent1">
                        <a:lumMod val="20000"/>
                        <a:lumOff val="80000"/>
                      </a:schemeClr>
                    </a:solid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150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solidFill>
                      <a:schemeClr val="accent1">
                        <a:lumMod val="20000"/>
                        <a:lumOff val="80000"/>
                      </a:schemeClr>
                    </a:solidFill>
                  </a:tcPr>
                </a:tc>
              </a:tr>
              <a:tr h="1066265">
                <a:tc>
                  <a:txBody>
                    <a:bodyPr/>
                    <a:lstStyle/>
                    <a:p>
                      <a:pPr marL="0" indent="0" algn="ctr">
                        <a:lnSpc>
                          <a:spcPct val="120000"/>
                        </a:lnSpc>
                        <a:spcAft>
                          <a:spcPts val="0"/>
                        </a:spcAft>
                      </a:pPr>
                      <a:endParaRPr lang="en-US" sz="1600" b="1" dirty="0">
                        <a:solidFill>
                          <a:schemeClr val="tx1"/>
                        </a:solidFill>
                        <a:effectLst/>
                        <a:latin typeface="+mj-lt"/>
                        <a:ea typeface="Times New Roman"/>
                        <a:cs typeface="Times New Roman"/>
                      </a:endParaRPr>
                    </a:p>
                  </a:txBody>
                  <a:tcPr marL="46835" marR="46835" marT="0" marB="0">
                    <a:noFill/>
                  </a:tcPr>
                </a:tc>
                <a:tc>
                  <a:txBody>
                    <a:bodyPr/>
                    <a:lstStyle/>
                    <a:p>
                      <a:pPr marL="228600" indent="-228600" algn="l">
                        <a:lnSpc>
                          <a:spcPct val="100000"/>
                        </a:lnSpc>
                        <a:spcBef>
                          <a:spcPts val="0"/>
                        </a:spcBef>
                        <a:spcAft>
                          <a:spcPts val="0"/>
                        </a:spcAft>
                        <a:buAutoNum type="alphaUcPeriod" startAt="2"/>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Pelaksanaan Pendidikan</a:t>
                      </a:r>
                    </a:p>
                    <a:p>
                      <a:pPr marL="228600" indent="-228600" algn="l">
                        <a:lnSpc>
                          <a:spcPct val="100000"/>
                        </a:lnSpc>
                        <a:spcBef>
                          <a:spcPts val="0"/>
                        </a:spcBef>
                        <a:spcAft>
                          <a:spcPts val="0"/>
                        </a:spcAft>
                        <a:buAutoNum type="alphaUcPeriod" startAt="2"/>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Pelaksanaan Penelitian</a:t>
                      </a:r>
                    </a:p>
                    <a:p>
                      <a:pPr marL="228600" indent="-228600" algn="l">
                        <a:lnSpc>
                          <a:spcPct val="100000"/>
                        </a:lnSpc>
                        <a:spcBef>
                          <a:spcPts val="0"/>
                        </a:spcBef>
                        <a:spcAft>
                          <a:spcPts val="0"/>
                        </a:spcAft>
                        <a:buAutoNum type="alphaUcPeriod" startAt="2"/>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Pelaksanaan Pengabdian</a:t>
                      </a:r>
                    </a:p>
                    <a:p>
                      <a:pPr marL="228600" indent="-228600" algn="l">
                        <a:lnSpc>
                          <a:spcPct val="100000"/>
                        </a:lnSpc>
                        <a:spcBef>
                          <a:spcPts val="0"/>
                        </a:spcBef>
                        <a:spcAft>
                          <a:spcPts val="0"/>
                        </a:spcAft>
                        <a:buAutoNum type="alphaUcPeriod" startAt="2"/>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Pengembangan Diri</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 90%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45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135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225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360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endParaRPr lang="id-ID" sz="1600" b="0" dirty="0" smtClean="0">
                        <a:solidFill>
                          <a:schemeClr val="tx1"/>
                        </a:solidFill>
                        <a:effectLst/>
                        <a:latin typeface="+mj-lt"/>
                        <a:ea typeface="Arial Unicode MS" panose="020B0604020202020204" pitchFamily="34" charset="-128"/>
                        <a:cs typeface="Arial Unicode MS" panose="020B0604020202020204" pitchFamily="34" charset="-128"/>
                      </a:endParaRPr>
                    </a:p>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495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r>
              <a:tr h="787915">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oFill/>
                  </a:tcPr>
                </a:tc>
                <a:tc>
                  <a:txBody>
                    <a:bodyPr/>
                    <a:lstStyle/>
                    <a:p>
                      <a:pPr marL="0" indent="0" algn="l">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UNSUR</a:t>
                      </a:r>
                      <a:r>
                        <a:rPr lang="id-ID" sz="1600" b="0" baseline="0" dirty="0" smtClean="0">
                          <a:solidFill>
                            <a:schemeClr val="tx1"/>
                          </a:solidFill>
                          <a:effectLst/>
                          <a:latin typeface="+mj-lt"/>
                          <a:ea typeface="Arial Unicode MS" panose="020B0604020202020204" pitchFamily="34" charset="-128"/>
                          <a:cs typeface="Arial Unicode MS" panose="020B0604020202020204" pitchFamily="34" charset="-128"/>
                        </a:rPr>
                        <a:t> PENUNJANG</a:t>
                      </a:r>
                    </a:p>
                    <a:p>
                      <a:pPr marL="0" indent="0" algn="l">
                        <a:lnSpc>
                          <a:spcPct val="100000"/>
                        </a:lnSpc>
                        <a:spcBef>
                          <a:spcPts val="0"/>
                        </a:spcBef>
                        <a:spcAft>
                          <a:spcPts val="0"/>
                        </a:spcAft>
                      </a:pPr>
                      <a:r>
                        <a:rPr lang="id-ID" sz="1600" b="0" baseline="0" dirty="0" smtClean="0">
                          <a:solidFill>
                            <a:schemeClr val="tx1"/>
                          </a:solidFill>
                          <a:effectLst/>
                          <a:latin typeface="+mj-lt"/>
                          <a:ea typeface="Arial Unicode MS" panose="020B0604020202020204" pitchFamily="34" charset="-128"/>
                          <a:cs typeface="Arial Unicode MS" panose="020B0604020202020204" pitchFamily="34" charset="-128"/>
                        </a:rPr>
                        <a:t>(Penunjang Kegiatan Akademik Dosen)</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 10%</a:t>
                      </a:r>
                      <a:endParaRPr lang="en-US" sz="1600" b="0" dirty="0" smtClean="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15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25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40</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55</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r>
              <a:tr h="262638">
                <a:tc>
                  <a:txBody>
                    <a:bodyPr/>
                    <a:lstStyle/>
                    <a:p>
                      <a:pPr marL="0" indent="0" algn="ctr">
                        <a:lnSpc>
                          <a:spcPct val="100000"/>
                        </a:lnSpc>
                        <a:spcBef>
                          <a:spcPts val="0"/>
                        </a:spcBef>
                        <a:spcAft>
                          <a:spcPts val="0"/>
                        </a:spcAft>
                      </a:pPr>
                      <a:endParaRPr lang="en-US" sz="1600" b="0" dirty="0">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457200" indent="-457200" algn="ctr">
                        <a:lnSpc>
                          <a:spcPct val="100000"/>
                        </a:lnSpc>
                        <a:spcBef>
                          <a:spcPts val="0"/>
                        </a:spcBef>
                        <a:spcAft>
                          <a:spcPts val="0"/>
                        </a:spcAft>
                      </a:pPr>
                      <a:r>
                        <a:rPr lang="id-ID" sz="1600" b="1" dirty="0" smtClean="0">
                          <a:effectLst/>
                          <a:latin typeface="+mj-lt"/>
                          <a:ea typeface="Arial Unicode MS" panose="020B0604020202020204" pitchFamily="34" charset="-128"/>
                          <a:cs typeface="Arial Unicode MS" panose="020B0604020202020204" pitchFamily="34" charset="-128"/>
                        </a:rPr>
                        <a:t>JUMLAH</a:t>
                      </a:r>
                      <a:endParaRPr lang="en-US" sz="1600" b="1" dirty="0">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a:lnSpc>
                          <a:spcPct val="100000"/>
                        </a:lnSpc>
                        <a:spcBef>
                          <a:spcPts val="0"/>
                        </a:spcBef>
                      </a:pPr>
                      <a:endParaRPr lang="id-ID" sz="1600" b="1" dirty="0">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1" dirty="0" smtClean="0">
                          <a:effectLst/>
                          <a:latin typeface="+mj-lt"/>
                          <a:ea typeface="Arial Unicode MS" panose="020B0604020202020204" pitchFamily="34" charset="-128"/>
                          <a:cs typeface="Arial Unicode MS" panose="020B0604020202020204" pitchFamily="34" charset="-128"/>
                        </a:rPr>
                        <a:t>150</a:t>
                      </a:r>
                      <a:endParaRPr lang="en-US" sz="1600" b="1" dirty="0">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1" dirty="0" smtClean="0">
                          <a:effectLst/>
                          <a:latin typeface="+mj-lt"/>
                          <a:ea typeface="Arial Unicode MS" panose="020B0604020202020204" pitchFamily="34" charset="-128"/>
                          <a:cs typeface="Arial Unicode MS" panose="020B0604020202020204" pitchFamily="34" charset="-128"/>
                        </a:rPr>
                        <a:t>200</a:t>
                      </a:r>
                      <a:endParaRPr lang="en-US" sz="1600" b="1" dirty="0">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1" dirty="0" smtClean="0">
                          <a:effectLst/>
                          <a:latin typeface="+mj-lt"/>
                          <a:ea typeface="Arial Unicode MS" panose="020B0604020202020204" pitchFamily="34" charset="-128"/>
                          <a:cs typeface="Arial Unicode MS" panose="020B0604020202020204" pitchFamily="34" charset="-128"/>
                        </a:rPr>
                        <a:t>300</a:t>
                      </a:r>
                      <a:endParaRPr lang="en-US" sz="1600" b="1" dirty="0">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1" dirty="0" smtClean="0">
                          <a:effectLst/>
                          <a:latin typeface="+mj-lt"/>
                          <a:ea typeface="Arial Unicode MS" panose="020B0604020202020204" pitchFamily="34" charset="-128"/>
                          <a:cs typeface="Arial Unicode MS" panose="020B0604020202020204" pitchFamily="34" charset="-128"/>
                        </a:rPr>
                        <a:t>400</a:t>
                      </a:r>
                      <a:endParaRPr lang="en-US" sz="1600" b="1" dirty="0">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1" dirty="0" smtClean="0">
                          <a:effectLst/>
                          <a:latin typeface="+mj-lt"/>
                          <a:ea typeface="Arial Unicode MS" panose="020B0604020202020204" pitchFamily="34" charset="-128"/>
                          <a:cs typeface="Arial Unicode MS" panose="020B0604020202020204" pitchFamily="34" charset="-128"/>
                        </a:rPr>
                        <a:t>550</a:t>
                      </a:r>
                      <a:endParaRPr lang="en-US" sz="1600" b="1" dirty="0">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c>
                  <a:txBody>
                    <a:bodyPr/>
                    <a:lstStyle/>
                    <a:p>
                      <a:pPr marL="0" indent="0" algn="ctr">
                        <a:lnSpc>
                          <a:spcPct val="100000"/>
                        </a:lnSpc>
                        <a:spcBef>
                          <a:spcPts val="0"/>
                        </a:spcBef>
                        <a:spcAft>
                          <a:spcPts val="0"/>
                        </a:spcAft>
                      </a:pPr>
                      <a:r>
                        <a:rPr lang="id-ID" sz="1600" b="1" dirty="0" smtClean="0">
                          <a:effectLst/>
                          <a:latin typeface="+mj-lt"/>
                          <a:ea typeface="Arial Unicode MS" panose="020B0604020202020204" pitchFamily="34" charset="-128"/>
                          <a:cs typeface="Arial Unicode MS" panose="020B0604020202020204" pitchFamily="34" charset="-128"/>
                        </a:rPr>
                        <a:t>700</a:t>
                      </a:r>
                      <a:endParaRPr lang="en-US" sz="1600" b="1" dirty="0">
                        <a:effectLst/>
                        <a:latin typeface="+mj-lt"/>
                        <a:ea typeface="Arial Unicode MS" panose="020B0604020202020204" pitchFamily="34" charset="-128"/>
                        <a:cs typeface="Arial Unicode MS" panose="020B0604020202020204" pitchFamily="34" charset="-128"/>
                      </a:endParaRPr>
                    </a:p>
                  </a:txBody>
                  <a:tcPr marL="46835" marR="46835" marT="0" marB="0" anchor="ctr">
                    <a:noFill/>
                  </a:tcPr>
                </a:tc>
              </a:tr>
            </a:tbl>
          </a:graphicData>
        </a:graphic>
      </p:graphicFrame>
      <p:sp>
        <p:nvSpPr>
          <p:cNvPr id="89160" name="Title 1"/>
          <p:cNvSpPr>
            <a:spLocks noGrp="1"/>
          </p:cNvSpPr>
          <p:nvPr>
            <p:ph type="title"/>
          </p:nvPr>
        </p:nvSpPr>
        <p:spPr>
          <a:xfrm>
            <a:off x="457200" y="733425"/>
            <a:ext cx="8229600" cy="1143000"/>
          </a:xfrm>
        </p:spPr>
        <p:txBody>
          <a:bodyPr/>
          <a:lstStyle/>
          <a:p>
            <a:r>
              <a:rPr lang="en-US" b="1" smtClean="0">
                <a:solidFill>
                  <a:srgbClr val="191919"/>
                </a:solidFill>
              </a:rPr>
              <a:t>LANDASAN PERUBAHAN</a:t>
            </a:r>
            <a:endParaRPr lang="id-ID" b="1" smtClean="0">
              <a:solidFill>
                <a:srgbClr val="191919"/>
              </a:solidFill>
            </a:endParaRPr>
          </a:p>
        </p:txBody>
      </p:sp>
      <p:sp>
        <p:nvSpPr>
          <p:cNvPr id="89161"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15167DBD-A316-425B-850A-3B7C72A188CF}" type="slidenum">
              <a:rPr lang="en-US" smtClean="0"/>
              <a:pPr/>
              <a:t>76</a:t>
            </a:fld>
            <a:endParaRPr lang="en-US" smtClean="0"/>
          </a:p>
        </p:txBody>
      </p:sp>
    </p:spTree>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4" name="Content Placeholder 2"/>
          <p:cNvSpPr>
            <a:spLocks noGrp="1"/>
          </p:cNvSpPr>
          <p:nvPr>
            <p:ph idx="1"/>
          </p:nvPr>
        </p:nvSpPr>
        <p:spPr/>
        <p:txBody>
          <a:bodyPr/>
          <a:lstStyle/>
          <a:p>
            <a:r>
              <a:rPr lang="en-US" altLang="en-US" sz="2000" smtClean="0">
                <a:ea typeface="Arial Unicode MS" pitchFamily="34" charset="-128"/>
                <a:cs typeface="Arial Unicode MS" pitchFamily="34" charset="-128"/>
              </a:rPr>
              <a:t>Ijazah yang diakui adalah yang dikeluarkan oleh:</a:t>
            </a:r>
          </a:p>
          <a:p>
            <a:pPr marL="914400" lvl="1" indent="-457200">
              <a:buFontTx/>
              <a:buAutoNum type="alphaLcPeriod"/>
            </a:pPr>
            <a:r>
              <a:rPr lang="en-US" altLang="en-US" sz="2000" smtClean="0">
                <a:ea typeface="Arial Unicode MS" pitchFamily="34" charset="-128"/>
                <a:cs typeface="Arial Unicode MS" pitchFamily="34" charset="-128"/>
              </a:rPr>
              <a:t>Perguruan tinggi atau program studi dalam negeri yang 	</a:t>
            </a:r>
          </a:p>
          <a:p>
            <a:pPr marL="914400" lvl="1" indent="-457200">
              <a:buFontTx/>
              <a:buNone/>
            </a:pPr>
            <a:r>
              <a:rPr lang="en-US" altLang="en-US" sz="2000" smtClean="0">
                <a:ea typeface="Arial Unicode MS" pitchFamily="34" charset="-128"/>
                <a:cs typeface="Arial Unicode MS" pitchFamily="34" charset="-128"/>
              </a:rPr>
              <a:t>	terakreditasi paling rendah B; dan </a:t>
            </a:r>
          </a:p>
          <a:p>
            <a:pPr marL="914400" lvl="1" indent="-457200">
              <a:buFontTx/>
              <a:buAutoNum type="alphaLcPeriod"/>
            </a:pPr>
            <a:r>
              <a:rPr lang="en-US" altLang="en-US" sz="2000" smtClean="0">
                <a:ea typeface="Arial Unicode MS" pitchFamily="34" charset="-128"/>
                <a:cs typeface="Arial Unicode MS" pitchFamily="34" charset="-128"/>
              </a:rPr>
              <a:t>Perguruan tinggi luar negeri yang telah mendapat penyetaraan dari Direktorat Jenderal  Pendidikan Tinggi Kemdikbud. </a:t>
            </a:r>
          </a:p>
          <a:p>
            <a:r>
              <a:rPr lang="en-US" altLang="en-US" sz="2000" smtClean="0">
                <a:ea typeface="Arial Unicode MS" pitchFamily="34" charset="-128"/>
                <a:cs typeface="Arial Unicode MS" pitchFamily="34" charset="-128"/>
              </a:rPr>
              <a:t>Apabila bidang ilmu untuk gelar akademik terakhir yang diperolehnya tidak sesuai dengan bidang penugasan jabatan fungsionalnya, disamakan dengan kegiatan pengembangan diri untuk meningkatkan kompetensi dengan nilai angka kredit untuk S3 adalah disetarakan dengan 15 angka kredit dan S2 adalah 10 angka kredit. </a:t>
            </a:r>
          </a:p>
          <a:p>
            <a:endParaRPr lang="id-ID" sz="2000" smtClean="0"/>
          </a:p>
        </p:txBody>
      </p:sp>
      <p:sp>
        <p:nvSpPr>
          <p:cNvPr id="90115" name="Title 1"/>
          <p:cNvSpPr>
            <a:spLocks noGrp="1"/>
          </p:cNvSpPr>
          <p:nvPr>
            <p:ph type="title"/>
          </p:nvPr>
        </p:nvSpPr>
        <p:spPr/>
        <p:txBody>
          <a:bodyPr/>
          <a:lstStyle/>
          <a:p>
            <a:r>
              <a:rPr lang="en-US" b="1" smtClean="0">
                <a:solidFill>
                  <a:srgbClr val="191919"/>
                </a:solidFill>
              </a:rPr>
              <a:t>PENDIDIKAN</a:t>
            </a:r>
            <a:endParaRPr lang="id-ID" b="1" smtClean="0">
              <a:solidFill>
                <a:srgbClr val="191919"/>
              </a:solidFill>
            </a:endParaRPr>
          </a:p>
        </p:txBody>
      </p:sp>
      <p:sp>
        <p:nvSpPr>
          <p:cNvPr id="90116"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F6F3550B-7D0D-48C0-98E1-6F2FB6BE2C51}" type="slidenum">
              <a:rPr lang="en-US" smtClean="0"/>
              <a:pPr/>
              <a:t>77</a:t>
            </a:fld>
            <a:endParaRPr lang="en-US" smtClean="0"/>
          </a:p>
        </p:txBody>
      </p:sp>
    </p:spTree>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10"/>
          <p:cNvSpPr txBox="1">
            <a:spLocks noChangeArrowheads="1"/>
          </p:cNvSpPr>
          <p:nvPr/>
        </p:nvSpPr>
        <p:spPr bwMode="auto">
          <a:xfrm>
            <a:off x="350838" y="2016125"/>
            <a:ext cx="8482012" cy="1754188"/>
          </a:xfrm>
          <a:prstGeom prst="rect">
            <a:avLst/>
          </a:prstGeom>
          <a:noFill/>
          <a:ln w="9525">
            <a:noFill/>
            <a:miter lim="800000"/>
            <a:headEnd/>
            <a:tailEnd/>
          </a:ln>
        </p:spPr>
        <p:txBody>
          <a:bodyPr>
            <a:spAutoFit/>
          </a:bodyPr>
          <a:lstStyle/>
          <a:p>
            <a:pPr marL="285750" indent="-285750" eaLnBrk="1" hangingPunct="1">
              <a:buFont typeface="Wingdings" pitchFamily="2" charset="2"/>
              <a:buChar char="q"/>
              <a:defRPr/>
            </a:pPr>
            <a:r>
              <a:rPr lang="id-ID" altLang="en-US" dirty="0">
                <a:latin typeface="+mj-lt"/>
                <a:ea typeface="Arial Unicode MS" pitchFamily="34" charset="-128"/>
                <a:cs typeface="Arial Unicode MS" pitchFamily="34" charset="-128"/>
              </a:rPr>
              <a:t>Jenis karya ilmiah sebagai syarat utama menduduki jenjang jabatan akademik tertentu dapat berbeda satu dengan yang lainnya</a:t>
            </a:r>
            <a:endParaRPr lang="en-US" altLang="en-US" dirty="0">
              <a:latin typeface="+mj-lt"/>
              <a:ea typeface="Arial Unicode MS" pitchFamily="34" charset="-128"/>
              <a:cs typeface="Arial Unicode MS" pitchFamily="34" charset="-128"/>
            </a:endParaRPr>
          </a:p>
          <a:p>
            <a:pPr marL="285750" indent="-285750" eaLnBrk="1" hangingPunct="1">
              <a:buFont typeface="Wingdings" pitchFamily="2" charset="2"/>
              <a:buChar char="q"/>
              <a:defRPr/>
            </a:pPr>
            <a:endParaRPr lang="id-ID" altLang="en-US" dirty="0">
              <a:latin typeface="+mj-lt"/>
              <a:ea typeface="Arial Unicode MS" pitchFamily="34" charset="-128"/>
              <a:cs typeface="Arial Unicode MS" pitchFamily="34" charset="-128"/>
            </a:endParaRPr>
          </a:p>
          <a:p>
            <a:pPr marL="285750" indent="-285750" eaLnBrk="1" hangingPunct="1">
              <a:buFont typeface="Wingdings" pitchFamily="2" charset="2"/>
              <a:buChar char="q"/>
              <a:defRPr/>
            </a:pPr>
            <a:r>
              <a:rPr lang="id-ID" altLang="en-US" dirty="0">
                <a:latin typeface="+mj-lt"/>
                <a:ea typeface="Arial Unicode MS" pitchFamily="34" charset="-128"/>
                <a:cs typeface="Arial Unicode MS" pitchFamily="34" charset="-128"/>
              </a:rPr>
              <a:t>Untuk karya ilmiah tertentu yang digunakan dalam kenaikan jabatan akademik diberlakukan batas maksimal yang diakui (Untuk kenaikan ke Profesor dan Lektor Kepala diperlukan karya ilmiah pada jurnal nasional  maksimal 25%)</a:t>
            </a:r>
            <a:endParaRPr lang="en-US" altLang="en-US" dirty="0">
              <a:latin typeface="+mj-lt"/>
              <a:ea typeface="Arial Unicode MS" pitchFamily="34" charset="-128"/>
              <a:cs typeface="Arial Unicode MS" pitchFamily="34" charset="-128"/>
            </a:endParaRPr>
          </a:p>
        </p:txBody>
      </p:sp>
      <p:graphicFrame>
        <p:nvGraphicFramePr>
          <p:cNvPr id="6" name="Table 5"/>
          <p:cNvGraphicFramePr>
            <a:graphicFrameLocks noGrp="1"/>
          </p:cNvGraphicFramePr>
          <p:nvPr/>
        </p:nvGraphicFramePr>
        <p:xfrm>
          <a:off x="738188" y="3663950"/>
          <a:ext cx="7948664" cy="2657502"/>
        </p:xfrm>
        <a:graphic>
          <a:graphicData uri="http://schemas.openxmlformats.org/drawingml/2006/table">
            <a:tbl>
              <a:tblPr firstRow="1" firstCol="1" bandRow="1">
                <a:tableStyleId>{5C22544A-7EE6-4342-B048-85BDC9FD1C3A}</a:tableStyleId>
              </a:tblPr>
              <a:tblGrid>
                <a:gridCol w="498391"/>
                <a:gridCol w="2272001"/>
                <a:gridCol w="954078"/>
                <a:gridCol w="1492648"/>
                <a:gridCol w="1358309"/>
                <a:gridCol w="1373237"/>
              </a:tblGrid>
              <a:tr h="987058">
                <a:tc>
                  <a:txBody>
                    <a:bodyPr/>
                    <a:lstStyle/>
                    <a:p>
                      <a:pPr algn="ctr">
                        <a:lnSpc>
                          <a:spcPct val="100000"/>
                        </a:lnSpc>
                        <a:spcAft>
                          <a:spcPts val="0"/>
                        </a:spcAft>
                        <a:tabLst>
                          <a:tab pos="228600" algn="l"/>
                        </a:tabLst>
                      </a:pPr>
                      <a:r>
                        <a:rPr lang="id-ID" sz="1600" b="1" dirty="0">
                          <a:effectLst/>
                          <a:latin typeface="+mj-lt"/>
                          <a:ea typeface="Arial Unicode MS" panose="020B0604020202020204" pitchFamily="34" charset="-128"/>
                          <a:cs typeface="Arial Unicode MS" panose="020B0604020202020204" pitchFamily="34" charset="-128"/>
                        </a:rPr>
                        <a:t>No</a:t>
                      </a:r>
                      <a:endParaRPr lang="en-US" sz="1600" b="1" dirty="0">
                        <a:effectLst/>
                        <a:latin typeface="+mj-lt"/>
                        <a:ea typeface="Arial Unicode MS" panose="020B0604020202020204" pitchFamily="34" charset="-128"/>
                        <a:cs typeface="Arial Unicode MS" panose="020B0604020202020204" pitchFamily="34" charset="-128"/>
                      </a:endParaRPr>
                    </a:p>
                  </a:txBody>
                  <a:tcPr marL="51436" marR="51436" marT="0" marB="0" anchor="ctr">
                    <a:solidFill>
                      <a:srgbClr val="002060"/>
                    </a:solidFill>
                  </a:tcPr>
                </a:tc>
                <a:tc>
                  <a:txBody>
                    <a:bodyPr/>
                    <a:lstStyle/>
                    <a:p>
                      <a:pPr algn="ctr">
                        <a:lnSpc>
                          <a:spcPct val="100000"/>
                        </a:lnSpc>
                        <a:spcAft>
                          <a:spcPts val="0"/>
                        </a:spcAft>
                        <a:tabLst>
                          <a:tab pos="228600" algn="l"/>
                        </a:tabLst>
                      </a:pPr>
                      <a:r>
                        <a:rPr lang="id-ID" sz="1600" b="1" dirty="0">
                          <a:effectLst/>
                          <a:latin typeface="+mj-lt"/>
                          <a:ea typeface="Arial Unicode MS" panose="020B0604020202020204" pitchFamily="34" charset="-128"/>
                          <a:cs typeface="Arial Unicode MS" panose="020B0604020202020204" pitchFamily="34" charset="-128"/>
                        </a:rPr>
                        <a:t>Jabatan Akademik</a:t>
                      </a:r>
                      <a:endParaRPr lang="en-US" sz="1600" b="1" dirty="0">
                        <a:effectLst/>
                        <a:latin typeface="+mj-lt"/>
                        <a:ea typeface="Arial Unicode MS" panose="020B0604020202020204" pitchFamily="34" charset="-128"/>
                        <a:cs typeface="Arial Unicode MS" panose="020B0604020202020204" pitchFamily="34" charset="-128"/>
                      </a:endParaRPr>
                    </a:p>
                  </a:txBody>
                  <a:tcPr marL="51436" marR="51436" marT="0" marB="0" anchor="ctr">
                    <a:solidFill>
                      <a:srgbClr val="002060"/>
                    </a:solidFill>
                  </a:tcPr>
                </a:tc>
                <a:tc>
                  <a:txBody>
                    <a:bodyPr/>
                    <a:lstStyle/>
                    <a:p>
                      <a:pPr algn="ctr">
                        <a:lnSpc>
                          <a:spcPct val="100000"/>
                        </a:lnSpc>
                        <a:spcAft>
                          <a:spcPts val="0"/>
                        </a:spcAft>
                        <a:tabLst>
                          <a:tab pos="228600" algn="l"/>
                        </a:tabLst>
                      </a:pPr>
                      <a:r>
                        <a:rPr lang="id-ID" sz="1600" b="1" dirty="0">
                          <a:effectLst/>
                          <a:latin typeface="+mj-lt"/>
                          <a:ea typeface="Arial Unicode MS" panose="020B0604020202020204" pitchFamily="34" charset="-128"/>
                          <a:cs typeface="Arial Unicode MS" panose="020B0604020202020204" pitchFamily="34" charset="-128"/>
                        </a:rPr>
                        <a:t>Jurnal Nasional</a:t>
                      </a:r>
                      <a:endParaRPr lang="en-US" sz="1600" b="1" dirty="0">
                        <a:effectLst/>
                        <a:latin typeface="+mj-lt"/>
                        <a:ea typeface="Arial Unicode MS" panose="020B0604020202020204" pitchFamily="34" charset="-128"/>
                        <a:cs typeface="Arial Unicode MS" panose="020B0604020202020204" pitchFamily="34" charset="-128"/>
                      </a:endParaRPr>
                    </a:p>
                  </a:txBody>
                  <a:tcPr marL="51436" marR="51436" marT="0" marB="0" anchor="ctr">
                    <a:solidFill>
                      <a:srgbClr val="002060"/>
                    </a:solidFill>
                  </a:tcPr>
                </a:tc>
                <a:tc>
                  <a:txBody>
                    <a:bodyPr/>
                    <a:lstStyle/>
                    <a:p>
                      <a:pPr algn="ctr">
                        <a:lnSpc>
                          <a:spcPct val="100000"/>
                        </a:lnSpc>
                        <a:spcAft>
                          <a:spcPts val="0"/>
                        </a:spcAft>
                        <a:tabLst>
                          <a:tab pos="228600" algn="l"/>
                        </a:tabLst>
                      </a:pPr>
                      <a:r>
                        <a:rPr lang="id-ID" sz="1600" b="1" dirty="0">
                          <a:effectLst/>
                          <a:latin typeface="+mj-lt"/>
                          <a:ea typeface="Arial Unicode MS" panose="020B0604020202020204" pitchFamily="34" charset="-128"/>
                          <a:cs typeface="Arial Unicode MS" panose="020B0604020202020204" pitchFamily="34" charset="-128"/>
                        </a:rPr>
                        <a:t>Jurnal </a:t>
                      </a:r>
                      <a:r>
                        <a:rPr lang="id-ID" sz="1600" b="1" dirty="0" smtClean="0">
                          <a:effectLst/>
                          <a:latin typeface="+mj-lt"/>
                          <a:ea typeface="Arial Unicode MS" panose="020B0604020202020204" pitchFamily="34" charset="-128"/>
                          <a:cs typeface="Arial Unicode MS" panose="020B0604020202020204" pitchFamily="34" charset="-128"/>
                        </a:rPr>
                        <a:t>Nasional Terakreditasi</a:t>
                      </a:r>
                      <a:endParaRPr lang="en-US" sz="1600" b="1" dirty="0">
                        <a:effectLst/>
                        <a:latin typeface="+mj-lt"/>
                        <a:ea typeface="Arial Unicode MS" panose="020B0604020202020204" pitchFamily="34" charset="-128"/>
                        <a:cs typeface="Arial Unicode MS" panose="020B0604020202020204" pitchFamily="34" charset="-128"/>
                      </a:endParaRPr>
                    </a:p>
                  </a:txBody>
                  <a:tcPr marL="51436" marR="51436" marT="0" marB="0" anchor="ctr">
                    <a:solidFill>
                      <a:srgbClr val="002060"/>
                    </a:solidFill>
                  </a:tcPr>
                </a:tc>
                <a:tc>
                  <a:txBody>
                    <a:bodyPr/>
                    <a:lstStyle/>
                    <a:p>
                      <a:pPr algn="ctr">
                        <a:lnSpc>
                          <a:spcPct val="100000"/>
                        </a:lnSpc>
                        <a:spcAft>
                          <a:spcPts val="0"/>
                        </a:spcAft>
                        <a:tabLst>
                          <a:tab pos="228600" algn="l"/>
                        </a:tabLst>
                      </a:pPr>
                      <a:r>
                        <a:rPr lang="id-ID" sz="1600" b="1" dirty="0">
                          <a:effectLst/>
                          <a:latin typeface="+mj-lt"/>
                          <a:ea typeface="Arial Unicode MS" panose="020B0604020202020204" pitchFamily="34" charset="-128"/>
                          <a:cs typeface="Arial Unicode MS" panose="020B0604020202020204" pitchFamily="34" charset="-128"/>
                        </a:rPr>
                        <a:t>Jurnal Internasional</a:t>
                      </a:r>
                      <a:endParaRPr lang="en-US" sz="1600" b="1" dirty="0">
                        <a:effectLst/>
                        <a:latin typeface="+mj-lt"/>
                        <a:ea typeface="Arial Unicode MS" panose="020B0604020202020204" pitchFamily="34" charset="-128"/>
                        <a:cs typeface="Arial Unicode MS" panose="020B0604020202020204" pitchFamily="34" charset="-128"/>
                      </a:endParaRPr>
                    </a:p>
                  </a:txBody>
                  <a:tcPr marL="51436" marR="51436" marT="0" marB="0" anchor="ctr">
                    <a:solidFill>
                      <a:srgbClr val="002060"/>
                    </a:solidFill>
                  </a:tcPr>
                </a:tc>
                <a:tc>
                  <a:txBody>
                    <a:bodyPr/>
                    <a:lstStyle/>
                    <a:p>
                      <a:pPr algn="ctr">
                        <a:lnSpc>
                          <a:spcPct val="100000"/>
                        </a:lnSpc>
                        <a:spcAft>
                          <a:spcPts val="0"/>
                        </a:spcAft>
                        <a:tabLst>
                          <a:tab pos="228600" algn="l"/>
                        </a:tabLst>
                      </a:pPr>
                      <a:r>
                        <a:rPr lang="id-ID" sz="1600" b="1" dirty="0">
                          <a:effectLst/>
                          <a:latin typeface="+mj-lt"/>
                          <a:ea typeface="Arial Unicode MS" panose="020B0604020202020204" pitchFamily="34" charset="-128"/>
                          <a:cs typeface="Arial Unicode MS" panose="020B0604020202020204" pitchFamily="34" charset="-128"/>
                        </a:rPr>
                        <a:t>Jurnal Internasional </a:t>
                      </a:r>
                      <a:r>
                        <a:rPr lang="id-ID" sz="1600" b="1" dirty="0" smtClean="0">
                          <a:effectLst/>
                          <a:latin typeface="+mj-lt"/>
                          <a:ea typeface="Arial Unicode MS" panose="020B0604020202020204" pitchFamily="34" charset="-128"/>
                          <a:cs typeface="Arial Unicode MS" panose="020B0604020202020204" pitchFamily="34" charset="-128"/>
                        </a:rPr>
                        <a:t>Bereputasi</a:t>
                      </a:r>
                      <a:endParaRPr lang="en-US" sz="1600" b="1" dirty="0">
                        <a:effectLst/>
                        <a:latin typeface="+mj-lt"/>
                        <a:ea typeface="Arial Unicode MS" panose="020B0604020202020204" pitchFamily="34" charset="-128"/>
                        <a:cs typeface="Arial Unicode MS" panose="020B0604020202020204" pitchFamily="34" charset="-128"/>
                      </a:endParaRPr>
                    </a:p>
                  </a:txBody>
                  <a:tcPr marL="51436" marR="51436" marT="0" marB="0" anchor="ctr">
                    <a:solidFill>
                      <a:srgbClr val="002060"/>
                    </a:solidFill>
                  </a:tcPr>
                </a:tc>
              </a:tr>
              <a:tr h="371500">
                <a:tc>
                  <a:txBody>
                    <a:bodyPr/>
                    <a:lstStyle/>
                    <a:p>
                      <a:pPr algn="ctr">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1</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solidFill>
                      <a:schemeClr val="accent1">
                        <a:lumMod val="20000"/>
                        <a:lumOff val="80000"/>
                      </a:schemeClr>
                    </a:solidFill>
                  </a:tcPr>
                </a:tc>
                <a:tc>
                  <a:txBody>
                    <a:bodyPr/>
                    <a:lstStyle/>
                    <a:p>
                      <a:pPr algn="just">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Asisten Ahli</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solidFill>
                      <a:schemeClr val="accent1">
                        <a:lumMod val="20000"/>
                        <a:lumOff val="80000"/>
                      </a:schemeClr>
                    </a:solidFill>
                  </a:tcPr>
                </a:tc>
                <a:tc>
                  <a:txBody>
                    <a:bodyPr/>
                    <a:lstStyle/>
                    <a:p>
                      <a:pPr algn="ctr">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W</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solidFill>
                      <a:schemeClr val="accent1">
                        <a:lumMod val="20000"/>
                        <a:lumOff val="80000"/>
                      </a:schemeClr>
                    </a:solidFill>
                  </a:tcPr>
                </a:tc>
                <a:tc>
                  <a:txBody>
                    <a:bodyPr/>
                    <a:lstStyle/>
                    <a:p>
                      <a:pPr algn="ctr">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S</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solidFill>
                      <a:schemeClr val="accent1">
                        <a:lumMod val="20000"/>
                        <a:lumOff val="80000"/>
                      </a:schemeClr>
                    </a:solidFill>
                  </a:tcPr>
                </a:tc>
                <a:tc>
                  <a:txBody>
                    <a:bodyPr/>
                    <a:lstStyle/>
                    <a:p>
                      <a:pPr algn="ctr">
                        <a:lnSpc>
                          <a:spcPct val="100000"/>
                        </a:lnSpc>
                        <a:spcAft>
                          <a:spcPts val="0"/>
                        </a:spcAft>
                        <a:tabLst>
                          <a:tab pos="228600" algn="l"/>
                        </a:tabLst>
                      </a:pPr>
                      <a:r>
                        <a:rPr lang="id-ID" sz="1600" b="0">
                          <a:solidFill>
                            <a:schemeClr val="tx1"/>
                          </a:solidFill>
                          <a:effectLst/>
                          <a:latin typeface="+mj-lt"/>
                          <a:ea typeface="Arial Unicode MS" panose="020B0604020202020204" pitchFamily="34" charset="-128"/>
                          <a:cs typeface="Arial Unicode MS" panose="020B0604020202020204" pitchFamily="34" charset="-128"/>
                        </a:rPr>
                        <a:t>S</a:t>
                      </a:r>
                      <a:endParaRPr lang="en-US" sz="1600" b="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solidFill>
                      <a:schemeClr val="accent1">
                        <a:lumMod val="20000"/>
                        <a:lumOff val="80000"/>
                      </a:schemeClr>
                    </a:solidFill>
                  </a:tcPr>
                </a:tc>
                <a:tc>
                  <a:txBody>
                    <a:bodyPr/>
                    <a:lstStyle/>
                    <a:p>
                      <a:pPr algn="ctr">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S</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solidFill>
                      <a:schemeClr val="accent1">
                        <a:lumMod val="20000"/>
                        <a:lumOff val="80000"/>
                      </a:schemeClr>
                    </a:solidFill>
                  </a:tcPr>
                </a:tc>
              </a:tr>
              <a:tr h="324736">
                <a:tc>
                  <a:txBody>
                    <a:bodyPr/>
                    <a:lstStyle/>
                    <a:p>
                      <a:pPr algn="ctr">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2</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just">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Lektor</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ctr">
                        <a:lnSpc>
                          <a:spcPct val="100000"/>
                        </a:lnSpc>
                        <a:spcAft>
                          <a:spcPts val="0"/>
                        </a:spcAft>
                        <a:tabLst>
                          <a:tab pos="228600" algn="l"/>
                        </a:tabLst>
                      </a:pPr>
                      <a:r>
                        <a:rPr lang="en-US" sz="1600" b="0">
                          <a:solidFill>
                            <a:schemeClr val="tx1"/>
                          </a:solidFill>
                          <a:effectLst/>
                          <a:latin typeface="+mj-lt"/>
                          <a:ea typeface="Arial Unicode MS" panose="020B0604020202020204" pitchFamily="34" charset="-128"/>
                          <a:cs typeface="Arial Unicode MS" panose="020B0604020202020204" pitchFamily="34" charset="-128"/>
                        </a:rPr>
                        <a:t>W</a:t>
                      </a:r>
                    </a:p>
                  </a:txBody>
                  <a:tcPr marL="51436" marR="51436" marT="0" marB="0" anchor="ctr">
                    <a:noFill/>
                  </a:tcPr>
                </a:tc>
                <a:tc>
                  <a:txBody>
                    <a:bodyPr/>
                    <a:lstStyle/>
                    <a:p>
                      <a:pPr algn="ctr">
                        <a:lnSpc>
                          <a:spcPct val="100000"/>
                        </a:lnSpc>
                        <a:spcAft>
                          <a:spcPts val="0"/>
                        </a:spcAft>
                        <a:tabLst>
                          <a:tab pos="228600" algn="l"/>
                        </a:tabLst>
                      </a:pPr>
                      <a:r>
                        <a:rPr lang="en-US" sz="1600" b="0" dirty="0">
                          <a:solidFill>
                            <a:schemeClr val="tx1"/>
                          </a:solidFill>
                          <a:effectLst/>
                          <a:latin typeface="+mj-lt"/>
                          <a:ea typeface="Arial Unicode MS" panose="020B0604020202020204" pitchFamily="34" charset="-128"/>
                          <a:cs typeface="Arial Unicode MS" panose="020B0604020202020204" pitchFamily="34" charset="-128"/>
                        </a:rPr>
                        <a:t>S</a:t>
                      </a:r>
                    </a:p>
                  </a:txBody>
                  <a:tcPr marL="51436" marR="51436" marT="0" marB="0" anchor="ctr">
                    <a:noFill/>
                  </a:tcPr>
                </a:tc>
                <a:tc>
                  <a:txBody>
                    <a:bodyPr/>
                    <a:lstStyle/>
                    <a:p>
                      <a:pPr algn="ctr">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S</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ctr">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S</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r>
              <a:tr h="324736">
                <a:tc rowSpan="2">
                  <a:txBody>
                    <a:bodyPr/>
                    <a:lstStyle/>
                    <a:p>
                      <a:pPr algn="ctr">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3</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just">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Lektor </a:t>
                      </a: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Kepala</a:t>
                      </a:r>
                      <a:r>
                        <a:rPr lang="en-US" sz="1600" b="0" dirty="0" smtClean="0">
                          <a:solidFill>
                            <a:schemeClr val="tx1"/>
                          </a:solidFill>
                          <a:effectLst/>
                          <a:latin typeface="+mj-lt"/>
                          <a:ea typeface="Arial Unicode MS" panose="020B0604020202020204" pitchFamily="34" charset="-128"/>
                          <a:cs typeface="Arial Unicode MS" panose="020B0604020202020204" pitchFamily="34" charset="-128"/>
                        </a:rPr>
                        <a:t>/Magister</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ctr">
                        <a:lnSpc>
                          <a:spcPct val="100000"/>
                        </a:lnSpc>
                        <a:spcAft>
                          <a:spcPts val="0"/>
                        </a:spcAft>
                        <a:tabLst>
                          <a:tab pos="228600" algn="l"/>
                        </a:tabLst>
                      </a:pPr>
                      <a:r>
                        <a:rPr lang="en-US" sz="1600" b="0" dirty="0">
                          <a:solidFill>
                            <a:schemeClr val="tx1"/>
                          </a:solidFill>
                          <a:effectLst/>
                          <a:latin typeface="+mj-lt"/>
                          <a:ea typeface="Arial Unicode MS" panose="020B0604020202020204" pitchFamily="34" charset="-128"/>
                          <a:cs typeface="Arial Unicode MS" panose="020B0604020202020204" pitchFamily="34" charset="-128"/>
                        </a:rPr>
                        <a:t>S</a:t>
                      </a:r>
                    </a:p>
                  </a:txBody>
                  <a:tcPr marL="51436" marR="51436" marT="0" marB="0" anchor="ctr">
                    <a:noFill/>
                  </a:tcPr>
                </a:tc>
                <a:tc>
                  <a:txBody>
                    <a:bodyPr/>
                    <a:lstStyle/>
                    <a:p>
                      <a:pPr algn="ctr">
                        <a:lnSpc>
                          <a:spcPct val="100000"/>
                        </a:lnSpc>
                        <a:spcAft>
                          <a:spcPts val="0"/>
                        </a:spcAft>
                        <a:tabLst>
                          <a:tab pos="228600" algn="l"/>
                        </a:tabLst>
                      </a:pPr>
                      <a:r>
                        <a:rPr lang="en-US" sz="1600" b="0" dirty="0" smtClean="0">
                          <a:solidFill>
                            <a:schemeClr val="tx1"/>
                          </a:solidFill>
                          <a:effectLst/>
                          <a:latin typeface="+mj-lt"/>
                          <a:ea typeface="Arial Unicode MS" panose="020B0604020202020204" pitchFamily="34" charset="-128"/>
                          <a:cs typeface="Arial Unicode MS" panose="020B0604020202020204" pitchFamily="34" charset="-128"/>
                        </a:rPr>
                        <a:t>S</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ctr">
                        <a:lnSpc>
                          <a:spcPct val="100000"/>
                        </a:lnSpc>
                        <a:spcAft>
                          <a:spcPts val="0"/>
                        </a:spcAft>
                        <a:tabLst>
                          <a:tab pos="228600" algn="l"/>
                        </a:tabLst>
                      </a:pPr>
                      <a:r>
                        <a:rPr lang="en-US" sz="1600" b="0" dirty="0" smtClean="0">
                          <a:solidFill>
                            <a:schemeClr val="tx1"/>
                          </a:solidFill>
                          <a:effectLst/>
                          <a:latin typeface="+mj-lt"/>
                          <a:ea typeface="Arial Unicode MS" panose="020B0604020202020204" pitchFamily="34" charset="-128"/>
                          <a:cs typeface="Arial Unicode MS" panose="020B0604020202020204" pitchFamily="34" charset="-128"/>
                        </a:rPr>
                        <a:t>W</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ctr">
                        <a:lnSpc>
                          <a:spcPct val="100000"/>
                        </a:lnSpc>
                        <a:spcAft>
                          <a:spcPts val="0"/>
                        </a:spcAft>
                        <a:tabLst>
                          <a:tab pos="228600" algn="l"/>
                        </a:tabLst>
                      </a:pPr>
                      <a:r>
                        <a:rPr lang="id-ID" sz="1600" b="0" dirty="0" smtClean="0">
                          <a:solidFill>
                            <a:schemeClr val="tx1"/>
                          </a:solidFill>
                          <a:effectLst/>
                          <a:latin typeface="+mj-lt"/>
                          <a:ea typeface="Arial Unicode MS" panose="020B0604020202020204" pitchFamily="34" charset="-128"/>
                          <a:cs typeface="Arial Unicode MS" panose="020B0604020202020204" pitchFamily="34" charset="-128"/>
                        </a:rPr>
                        <a:t>S</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r>
              <a:tr h="324736">
                <a:tc vMerge="1">
                  <a:txBody>
                    <a:bodyPr/>
                    <a:lstStyle/>
                    <a:p>
                      <a:pPr algn="ctr">
                        <a:lnSpc>
                          <a:spcPct val="100000"/>
                        </a:lnSpc>
                        <a:spcAft>
                          <a:spcPts val="0"/>
                        </a:spcAft>
                        <a:tabLst>
                          <a:tab pos="228600" algn="l"/>
                        </a:tabLst>
                      </a:pPr>
                      <a:endParaRPr lang="en-US" sz="1800" b="0" dirty="0">
                        <a:solidFill>
                          <a:schemeClr val="tx1"/>
                        </a:solidFill>
                        <a:effectLst/>
                        <a:latin typeface="+mj-lt"/>
                        <a:ea typeface="Arial Unicode MS" panose="020B0604020202020204" pitchFamily="34" charset="-128"/>
                        <a:cs typeface="Arial Unicode MS" panose="020B0604020202020204" pitchFamily="34" charset="-128"/>
                      </a:endParaRPr>
                    </a:p>
                  </a:txBody>
                  <a:tcPr marL="68581" marR="68581" marT="0" marB="0" anchor="ctr">
                    <a:solidFill>
                      <a:schemeClr val="accent1">
                        <a:lumMod val="20000"/>
                        <a:lumOff val="80000"/>
                      </a:schemeClr>
                    </a:solidFill>
                  </a:tcPr>
                </a:tc>
                <a:tc>
                  <a:txBody>
                    <a:bodyPr/>
                    <a:lstStyle/>
                    <a:p>
                      <a:pPr algn="just">
                        <a:lnSpc>
                          <a:spcPct val="100000"/>
                        </a:lnSpc>
                        <a:spcAft>
                          <a:spcPts val="0"/>
                        </a:spcAft>
                        <a:tabLst>
                          <a:tab pos="228600" algn="l"/>
                        </a:tabLst>
                      </a:pPr>
                      <a:r>
                        <a:rPr lang="en-US" sz="1600" b="0" dirty="0" err="1" smtClean="0">
                          <a:solidFill>
                            <a:schemeClr val="tx1"/>
                          </a:solidFill>
                          <a:effectLst/>
                          <a:latin typeface="+mj-lt"/>
                          <a:ea typeface="Arial Unicode MS" panose="020B0604020202020204" pitchFamily="34" charset="-128"/>
                          <a:cs typeface="Arial Unicode MS" panose="020B0604020202020204" pitchFamily="34" charset="-128"/>
                        </a:rPr>
                        <a:t>Lektor</a:t>
                      </a:r>
                      <a:r>
                        <a:rPr lang="en-US" sz="1600" b="0" dirty="0" smtClean="0">
                          <a:solidFill>
                            <a:schemeClr val="tx1"/>
                          </a:solidFill>
                          <a:effectLst/>
                          <a:latin typeface="+mj-lt"/>
                          <a:ea typeface="Arial Unicode MS" panose="020B0604020202020204" pitchFamily="34" charset="-128"/>
                          <a:cs typeface="Arial Unicode MS" panose="020B0604020202020204" pitchFamily="34" charset="-128"/>
                        </a:rPr>
                        <a:t> </a:t>
                      </a:r>
                      <a:r>
                        <a:rPr lang="en-US" sz="1600" b="0" dirty="0" err="1" smtClean="0">
                          <a:solidFill>
                            <a:schemeClr val="tx1"/>
                          </a:solidFill>
                          <a:effectLst/>
                          <a:latin typeface="+mj-lt"/>
                          <a:ea typeface="Arial Unicode MS" panose="020B0604020202020204" pitchFamily="34" charset="-128"/>
                          <a:cs typeface="Arial Unicode MS" panose="020B0604020202020204" pitchFamily="34" charset="-128"/>
                        </a:rPr>
                        <a:t>Kepala</a:t>
                      </a:r>
                      <a:r>
                        <a:rPr lang="en-US" sz="1600" b="0" dirty="0" smtClean="0">
                          <a:solidFill>
                            <a:schemeClr val="tx1"/>
                          </a:solidFill>
                          <a:effectLst/>
                          <a:latin typeface="+mj-lt"/>
                          <a:ea typeface="Arial Unicode MS" panose="020B0604020202020204" pitchFamily="34" charset="-128"/>
                          <a:cs typeface="Arial Unicode MS" panose="020B0604020202020204" pitchFamily="34" charset="-128"/>
                        </a:rPr>
                        <a:t>/</a:t>
                      </a:r>
                      <a:r>
                        <a:rPr lang="en-US" sz="1600" b="0" dirty="0" err="1" smtClean="0">
                          <a:solidFill>
                            <a:schemeClr val="tx1"/>
                          </a:solidFill>
                          <a:effectLst/>
                          <a:latin typeface="+mj-lt"/>
                          <a:ea typeface="Arial Unicode MS" panose="020B0604020202020204" pitchFamily="34" charset="-128"/>
                          <a:cs typeface="Arial Unicode MS" panose="020B0604020202020204" pitchFamily="34" charset="-128"/>
                        </a:rPr>
                        <a:t>Doktor</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ctr">
                        <a:lnSpc>
                          <a:spcPct val="100000"/>
                        </a:lnSpc>
                        <a:spcAft>
                          <a:spcPts val="0"/>
                        </a:spcAft>
                        <a:tabLst>
                          <a:tab pos="228600" algn="l"/>
                        </a:tabLst>
                      </a:pPr>
                      <a:r>
                        <a:rPr lang="en-US" sz="1600" b="0" dirty="0" smtClean="0">
                          <a:solidFill>
                            <a:schemeClr val="tx1"/>
                          </a:solidFill>
                          <a:effectLst/>
                          <a:latin typeface="+mj-lt"/>
                          <a:ea typeface="Arial Unicode MS" panose="020B0604020202020204" pitchFamily="34" charset="-128"/>
                          <a:cs typeface="Arial Unicode MS" panose="020B0604020202020204" pitchFamily="34" charset="-128"/>
                        </a:rPr>
                        <a:t>S</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ctr">
                        <a:lnSpc>
                          <a:spcPct val="100000"/>
                        </a:lnSpc>
                        <a:spcAft>
                          <a:spcPts val="0"/>
                        </a:spcAft>
                        <a:tabLst>
                          <a:tab pos="228600" algn="l"/>
                        </a:tabLst>
                      </a:pPr>
                      <a:r>
                        <a:rPr lang="en-US" sz="1600" b="0" dirty="0" smtClean="0">
                          <a:solidFill>
                            <a:schemeClr val="tx1"/>
                          </a:solidFill>
                          <a:effectLst/>
                          <a:latin typeface="+mj-lt"/>
                          <a:ea typeface="Arial Unicode MS" panose="020B0604020202020204" pitchFamily="34" charset="-128"/>
                          <a:cs typeface="Arial Unicode MS" panose="020B0604020202020204" pitchFamily="34" charset="-128"/>
                        </a:rPr>
                        <a:t>W</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ctr">
                        <a:lnSpc>
                          <a:spcPct val="100000"/>
                        </a:lnSpc>
                        <a:spcAft>
                          <a:spcPts val="0"/>
                        </a:spcAft>
                        <a:tabLst>
                          <a:tab pos="228600" algn="l"/>
                        </a:tabLst>
                      </a:pPr>
                      <a:r>
                        <a:rPr lang="en-US" sz="1600" b="0" dirty="0" smtClean="0">
                          <a:solidFill>
                            <a:schemeClr val="tx1"/>
                          </a:solidFill>
                          <a:effectLst/>
                          <a:latin typeface="+mj-lt"/>
                          <a:ea typeface="Arial Unicode MS" panose="020B0604020202020204" pitchFamily="34" charset="-128"/>
                          <a:cs typeface="Arial Unicode MS" panose="020B0604020202020204" pitchFamily="34" charset="-128"/>
                        </a:rPr>
                        <a:t>S</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ctr">
                        <a:lnSpc>
                          <a:spcPct val="100000"/>
                        </a:lnSpc>
                        <a:spcAft>
                          <a:spcPts val="0"/>
                        </a:spcAft>
                        <a:tabLst>
                          <a:tab pos="228600" algn="l"/>
                        </a:tabLst>
                      </a:pPr>
                      <a:r>
                        <a:rPr lang="en-US" sz="1600" b="0" dirty="0" smtClean="0">
                          <a:solidFill>
                            <a:schemeClr val="tx1"/>
                          </a:solidFill>
                          <a:effectLst/>
                          <a:latin typeface="+mj-lt"/>
                          <a:ea typeface="Arial Unicode MS" panose="020B0604020202020204" pitchFamily="34" charset="-128"/>
                          <a:cs typeface="Arial Unicode MS" panose="020B0604020202020204" pitchFamily="34" charset="-128"/>
                        </a:rPr>
                        <a:t>S</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r>
              <a:tr h="324736">
                <a:tc>
                  <a:txBody>
                    <a:bodyPr/>
                    <a:lstStyle/>
                    <a:p>
                      <a:pPr algn="ctr">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4</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just">
                        <a:lnSpc>
                          <a:spcPct val="100000"/>
                        </a:lnSpc>
                        <a:spcAft>
                          <a:spcPts val="0"/>
                        </a:spcAft>
                        <a:tabLst>
                          <a:tab pos="228600" algn="l"/>
                        </a:tabLst>
                      </a:pPr>
                      <a:r>
                        <a:rPr lang="id-ID" sz="1600" b="0">
                          <a:solidFill>
                            <a:schemeClr val="tx1"/>
                          </a:solidFill>
                          <a:effectLst/>
                          <a:latin typeface="+mj-lt"/>
                          <a:ea typeface="Arial Unicode MS" panose="020B0604020202020204" pitchFamily="34" charset="-128"/>
                          <a:cs typeface="Arial Unicode MS" panose="020B0604020202020204" pitchFamily="34" charset="-128"/>
                        </a:rPr>
                        <a:t>Profesor</a:t>
                      </a:r>
                      <a:endParaRPr lang="en-US" sz="1600" b="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c>
                  <a:txBody>
                    <a:bodyPr/>
                    <a:lstStyle/>
                    <a:p>
                      <a:pPr algn="ctr">
                        <a:lnSpc>
                          <a:spcPct val="100000"/>
                        </a:lnSpc>
                        <a:spcAft>
                          <a:spcPts val="0"/>
                        </a:spcAft>
                        <a:tabLst>
                          <a:tab pos="228600" algn="l"/>
                        </a:tabLst>
                      </a:pPr>
                      <a:r>
                        <a:rPr lang="en-US" sz="1600" b="0" dirty="0">
                          <a:solidFill>
                            <a:schemeClr val="tx1"/>
                          </a:solidFill>
                          <a:effectLst/>
                          <a:latin typeface="+mj-lt"/>
                          <a:ea typeface="Arial Unicode MS" panose="020B0604020202020204" pitchFamily="34" charset="-128"/>
                          <a:cs typeface="Arial Unicode MS" panose="020B0604020202020204" pitchFamily="34" charset="-128"/>
                        </a:rPr>
                        <a:t>S</a:t>
                      </a:r>
                    </a:p>
                  </a:txBody>
                  <a:tcPr marL="51436" marR="51436" marT="0" marB="0" anchor="ctr">
                    <a:noFill/>
                  </a:tcPr>
                </a:tc>
                <a:tc>
                  <a:txBody>
                    <a:bodyPr/>
                    <a:lstStyle/>
                    <a:p>
                      <a:pPr algn="ctr">
                        <a:lnSpc>
                          <a:spcPct val="100000"/>
                        </a:lnSpc>
                        <a:spcAft>
                          <a:spcPts val="0"/>
                        </a:spcAft>
                        <a:tabLst>
                          <a:tab pos="228600" algn="l"/>
                        </a:tabLst>
                      </a:pPr>
                      <a:r>
                        <a:rPr lang="en-US" sz="1600" b="0" dirty="0">
                          <a:solidFill>
                            <a:schemeClr val="tx1"/>
                          </a:solidFill>
                          <a:effectLst/>
                          <a:latin typeface="+mj-lt"/>
                          <a:ea typeface="Arial Unicode MS" panose="020B0604020202020204" pitchFamily="34" charset="-128"/>
                          <a:cs typeface="Arial Unicode MS" panose="020B0604020202020204" pitchFamily="34" charset="-128"/>
                        </a:rPr>
                        <a:t>S</a:t>
                      </a:r>
                    </a:p>
                  </a:txBody>
                  <a:tcPr marL="51436" marR="51436" marT="0" marB="0" anchor="ctr">
                    <a:noFill/>
                  </a:tcPr>
                </a:tc>
                <a:tc>
                  <a:txBody>
                    <a:bodyPr/>
                    <a:lstStyle/>
                    <a:p>
                      <a:pPr algn="ctr">
                        <a:lnSpc>
                          <a:spcPct val="100000"/>
                        </a:lnSpc>
                        <a:spcAft>
                          <a:spcPts val="0"/>
                        </a:spcAft>
                        <a:tabLst>
                          <a:tab pos="228600" algn="l"/>
                        </a:tabLst>
                      </a:pPr>
                      <a:r>
                        <a:rPr lang="en-US" sz="1600" b="0" dirty="0">
                          <a:solidFill>
                            <a:schemeClr val="tx1"/>
                          </a:solidFill>
                          <a:effectLst/>
                          <a:latin typeface="+mj-lt"/>
                          <a:ea typeface="Arial Unicode MS" panose="020B0604020202020204" pitchFamily="34" charset="-128"/>
                          <a:cs typeface="Arial Unicode MS" panose="020B0604020202020204" pitchFamily="34" charset="-128"/>
                        </a:rPr>
                        <a:t>S</a:t>
                      </a:r>
                    </a:p>
                  </a:txBody>
                  <a:tcPr marL="51436" marR="51436" marT="0" marB="0" anchor="ctr">
                    <a:noFill/>
                  </a:tcPr>
                </a:tc>
                <a:tc>
                  <a:txBody>
                    <a:bodyPr/>
                    <a:lstStyle/>
                    <a:p>
                      <a:pPr algn="ctr">
                        <a:lnSpc>
                          <a:spcPct val="100000"/>
                        </a:lnSpc>
                        <a:spcAft>
                          <a:spcPts val="0"/>
                        </a:spcAft>
                        <a:tabLst>
                          <a:tab pos="228600" algn="l"/>
                        </a:tabLst>
                      </a:pPr>
                      <a:r>
                        <a:rPr lang="id-ID" sz="1600" b="0" dirty="0">
                          <a:solidFill>
                            <a:schemeClr val="tx1"/>
                          </a:solidFill>
                          <a:effectLst/>
                          <a:latin typeface="+mj-lt"/>
                          <a:ea typeface="Arial Unicode MS" panose="020B0604020202020204" pitchFamily="34" charset="-128"/>
                          <a:cs typeface="Arial Unicode MS" panose="020B0604020202020204" pitchFamily="34" charset="-128"/>
                        </a:rPr>
                        <a:t>W</a:t>
                      </a:r>
                      <a:endParaRPr lang="en-US" sz="1600" b="0" dirty="0">
                        <a:solidFill>
                          <a:schemeClr val="tx1"/>
                        </a:solidFill>
                        <a:effectLst/>
                        <a:latin typeface="+mj-lt"/>
                        <a:ea typeface="Arial Unicode MS" panose="020B0604020202020204" pitchFamily="34" charset="-128"/>
                        <a:cs typeface="Arial Unicode MS" panose="020B0604020202020204" pitchFamily="34" charset="-128"/>
                      </a:endParaRPr>
                    </a:p>
                  </a:txBody>
                  <a:tcPr marL="51436" marR="51436" marT="0" marB="0" anchor="ctr">
                    <a:noFill/>
                  </a:tcPr>
                </a:tc>
              </a:tr>
            </a:tbl>
          </a:graphicData>
        </a:graphic>
      </p:graphicFrame>
      <p:sp>
        <p:nvSpPr>
          <p:cNvPr id="7" name="TextBox 14"/>
          <p:cNvSpPr txBox="1">
            <a:spLocks noChangeArrowheads="1"/>
          </p:cNvSpPr>
          <p:nvPr/>
        </p:nvSpPr>
        <p:spPr bwMode="auto">
          <a:xfrm>
            <a:off x="1744663" y="6326188"/>
            <a:ext cx="4287837" cy="338137"/>
          </a:xfrm>
          <a:prstGeom prst="rect">
            <a:avLst/>
          </a:prstGeom>
          <a:noFill/>
          <a:ln w="9525">
            <a:noFill/>
            <a:miter lim="800000"/>
            <a:headEnd/>
            <a:tailEnd/>
          </a:ln>
        </p:spPr>
        <p:txBody>
          <a:bodyPr>
            <a:spAutoFit/>
          </a:bodyPr>
          <a:lstStyle/>
          <a:p>
            <a:pPr eaLnBrk="1" hangingPunct="1">
              <a:defRPr/>
            </a:pPr>
            <a:r>
              <a:rPr lang="id-ID" altLang="en-US" sz="1600" dirty="0">
                <a:latin typeface="+mj-lt"/>
                <a:ea typeface="Arial Unicode MS" pitchFamily="34" charset="-128"/>
                <a:cs typeface="Arial Unicode MS" pitchFamily="34" charset="-128"/>
              </a:rPr>
              <a:t>W</a:t>
            </a:r>
            <a:r>
              <a:rPr lang="en-US" altLang="en-US" sz="1600" dirty="0">
                <a:latin typeface="+mj-lt"/>
                <a:ea typeface="Arial Unicode MS" pitchFamily="34" charset="-128"/>
                <a:cs typeface="Arial Unicode MS" pitchFamily="34" charset="-128"/>
              </a:rPr>
              <a:t> </a:t>
            </a:r>
            <a:r>
              <a:rPr lang="id-ID" altLang="en-US" sz="1600" dirty="0">
                <a:latin typeface="+mj-lt"/>
                <a:ea typeface="Arial Unicode MS" pitchFamily="34" charset="-128"/>
                <a:cs typeface="Arial Unicode MS" pitchFamily="34" charset="-128"/>
              </a:rPr>
              <a:t>: Wajib </a:t>
            </a:r>
            <a:r>
              <a:rPr lang="en-US" altLang="en-US" sz="1600" dirty="0">
                <a:latin typeface="+mj-lt"/>
                <a:ea typeface="Arial Unicode MS" pitchFamily="34" charset="-128"/>
                <a:cs typeface="Arial Unicode MS" pitchFamily="34" charset="-128"/>
              </a:rPr>
              <a:t>		</a:t>
            </a:r>
            <a:r>
              <a:rPr lang="id-ID" altLang="en-US" sz="1600" dirty="0">
                <a:latin typeface="+mj-lt"/>
                <a:ea typeface="Arial Unicode MS" pitchFamily="34" charset="-128"/>
                <a:cs typeface="Arial Unicode MS" pitchFamily="34" charset="-128"/>
              </a:rPr>
              <a:t>S</a:t>
            </a:r>
            <a:r>
              <a:rPr lang="en-US" altLang="en-US" sz="1600" dirty="0">
                <a:latin typeface="+mj-lt"/>
                <a:ea typeface="Arial Unicode MS" pitchFamily="34" charset="-128"/>
                <a:cs typeface="Arial Unicode MS" pitchFamily="34" charset="-128"/>
              </a:rPr>
              <a:t> </a:t>
            </a:r>
            <a:r>
              <a:rPr lang="id-ID" altLang="en-US" sz="1600" dirty="0">
                <a:latin typeface="+mj-lt"/>
                <a:ea typeface="Arial Unicode MS" pitchFamily="34" charset="-128"/>
                <a:cs typeface="Arial Unicode MS" pitchFamily="34" charset="-128"/>
              </a:rPr>
              <a:t>: Disarankan</a:t>
            </a:r>
            <a:endParaRPr lang="en-US" altLang="en-US" sz="1600" dirty="0">
              <a:latin typeface="+mj-lt"/>
              <a:ea typeface="Arial Unicode MS" pitchFamily="34" charset="-128"/>
              <a:cs typeface="Arial Unicode MS" pitchFamily="34" charset="-128"/>
            </a:endParaRPr>
          </a:p>
        </p:txBody>
      </p:sp>
      <p:sp>
        <p:nvSpPr>
          <p:cNvPr id="9" name="Title 1"/>
          <p:cNvSpPr txBox="1">
            <a:spLocks noGrp="1"/>
          </p:cNvSpPr>
          <p:nvPr>
            <p:ph type="title"/>
          </p:nvPr>
        </p:nvSpPr>
        <p:spPr>
          <a:xfrm>
            <a:off x="457200" y="654050"/>
            <a:ext cx="8229600" cy="1143000"/>
          </a:xfrm>
          <a:extLst>
            <a:ext uri="{909E8E84-426E-40DD-AFC4-6F175D3DCCD1}"/>
            <a:ext uri="{91240B29-F687-4F45-9708-019B960494DF}"/>
          </a:extLst>
        </p:spPr>
        <p:txBody>
          <a:bodyPr>
            <a:normAutofit fontScale="90000"/>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3200" b="1" dirty="0" smtClean="0">
                <a:solidFill>
                  <a:srgbClr val="191919"/>
                </a:solidFill>
                <a:effectLst>
                  <a:outerShdw blurRad="38100" dist="38100" dir="2700000" algn="tl">
                    <a:srgbClr val="000000">
                      <a:alpha val="43137"/>
                    </a:srgbClr>
                  </a:outerShdw>
                </a:effectLst>
                <a:latin typeface="+mj-lt"/>
              </a:rPr>
              <a:t>KEWAJIBAN JENIS PUBLIKASI (V) UNTUK MENDUDUKI JENJANG JABATAN AKADEMIK</a:t>
            </a:r>
            <a:endParaRPr lang="en-US" altLang="en-US" sz="3200" b="1" dirty="0">
              <a:solidFill>
                <a:srgbClr val="191919"/>
              </a:solidFill>
              <a:effectLst>
                <a:outerShdw blurRad="38100" dist="38100" dir="2700000" algn="tl">
                  <a:srgbClr val="000000">
                    <a:alpha val="43137"/>
                  </a:srgbClr>
                </a:outerShdw>
              </a:effectLst>
              <a:latin typeface="+mj-lt"/>
            </a:endParaRPr>
          </a:p>
        </p:txBody>
      </p:sp>
    </p:spTree>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defRPr/>
            </a:pPr>
            <a:r>
              <a:rPr lang="en-US" b="1" dirty="0" smtClean="0">
                <a:solidFill>
                  <a:srgbClr val="191919"/>
                </a:solidFill>
                <a:effectLst>
                  <a:outerShdw blurRad="38100" dist="38100" dir="2700000" algn="tl">
                    <a:srgbClr val="000000">
                      <a:alpha val="43137"/>
                    </a:srgbClr>
                  </a:outerShdw>
                </a:effectLst>
              </a:rPr>
              <a:t>KARYA ILMIAH</a:t>
            </a:r>
            <a:endParaRPr lang="id-ID" b="1" dirty="0">
              <a:solidFill>
                <a:srgbClr val="191919"/>
              </a:solidFill>
              <a:effectLst>
                <a:outerShdw blurRad="38100" dist="38100" dir="2700000" algn="tl">
                  <a:srgbClr val="000000">
                    <a:alpha val="43137"/>
                  </a:srgbClr>
                </a:outerShdw>
              </a:effectLst>
            </a:endParaRPr>
          </a:p>
        </p:txBody>
      </p:sp>
      <p:sp>
        <p:nvSpPr>
          <p:cNvPr id="7" name="Content Placeholder 2"/>
          <p:cNvSpPr>
            <a:spLocks noGrp="1"/>
          </p:cNvSpPr>
          <p:nvPr>
            <p:ph idx="1"/>
          </p:nvPr>
        </p:nvSpPr>
        <p:spPr>
          <a:xfrm>
            <a:off x="960438" y="1822450"/>
            <a:ext cx="7726362" cy="3986213"/>
          </a:xfrm>
        </p:spPr>
        <p:txBody>
          <a:bodyPr>
            <a:noAutofit/>
          </a:bodyPr>
          <a:lstStyle/>
          <a:p>
            <a:pPr algn="r">
              <a:buFontTx/>
              <a:buNone/>
              <a:defRPr/>
            </a:pPr>
            <a:r>
              <a:rPr lang="en-US" altLang="en-US" sz="3400" dirty="0" err="1">
                <a:latin typeface="+mj-lt"/>
                <a:ea typeface="Arial Unicode MS" panose="020B0604020202020204" pitchFamily="34" charset="-128"/>
                <a:cs typeface="Arial Unicode MS" panose="020B0604020202020204" pitchFamily="34" charset="-128"/>
              </a:rPr>
              <a:t>a</a:t>
            </a:r>
            <a:r>
              <a:rPr lang="en-US" altLang="en-US" sz="3400" dirty="0" err="1" smtClean="0">
                <a:latin typeface="+mj-lt"/>
                <a:ea typeface="Arial Unicode MS" panose="020B0604020202020204" pitchFamily="34" charset="-128"/>
                <a:cs typeface="Arial Unicode MS" panose="020B0604020202020204" pitchFamily="34" charset="-128"/>
              </a:rPr>
              <a:t>dalah</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hasil</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i="1" dirty="0" err="1" smtClean="0">
                <a:latin typeface="+mj-lt"/>
                <a:ea typeface="Arial Unicode MS" panose="020B0604020202020204" pitchFamily="34" charset="-128"/>
                <a:cs typeface="Arial Unicode MS" panose="020B0604020202020204" pitchFamily="34" charset="-128"/>
              </a:rPr>
              <a:t>penelitian</a:t>
            </a:r>
            <a:r>
              <a:rPr lang="en-US" altLang="en-US" sz="3400" i="1" dirty="0" smtClean="0">
                <a:latin typeface="+mj-lt"/>
                <a:ea typeface="Arial Unicode MS" panose="020B0604020202020204" pitchFamily="34" charset="-128"/>
                <a:cs typeface="Arial Unicode MS" panose="020B0604020202020204" pitchFamily="34" charset="-128"/>
              </a:rPr>
              <a:t> </a:t>
            </a:r>
            <a:r>
              <a:rPr lang="en-US" altLang="en-US" sz="3400" i="1" dirty="0" err="1" smtClean="0">
                <a:latin typeface="+mj-lt"/>
                <a:ea typeface="Arial Unicode MS" panose="020B0604020202020204" pitchFamily="34" charset="-128"/>
                <a:cs typeface="Arial Unicode MS" panose="020B0604020202020204" pitchFamily="34" charset="-128"/>
              </a:rPr>
              <a:t>atau</a:t>
            </a:r>
            <a:r>
              <a:rPr lang="en-US" altLang="en-US" sz="3400" i="1" dirty="0" smtClean="0">
                <a:latin typeface="+mj-lt"/>
                <a:ea typeface="Arial Unicode MS" panose="020B0604020202020204" pitchFamily="34" charset="-128"/>
                <a:cs typeface="Arial Unicode MS" panose="020B0604020202020204" pitchFamily="34" charset="-128"/>
              </a:rPr>
              <a:t> p</a:t>
            </a:r>
            <a:r>
              <a:rPr lang="id-ID" altLang="en-US" sz="3400" i="1" dirty="0" smtClean="0">
                <a:latin typeface="+mj-lt"/>
                <a:ea typeface="Arial Unicode MS" panose="020B0604020202020204" pitchFamily="34" charset="-128"/>
                <a:cs typeface="Arial Unicode MS" panose="020B0604020202020204" pitchFamily="34" charset="-128"/>
              </a:rPr>
              <a:t>emikiran</a:t>
            </a:r>
            <a:r>
              <a:rPr lang="en-US" altLang="en-US" sz="3400" dirty="0" smtClean="0">
                <a:latin typeface="+mj-lt"/>
                <a:ea typeface="Arial Unicode MS" panose="020B0604020202020204" pitchFamily="34" charset="-128"/>
                <a:cs typeface="Arial Unicode MS" panose="020B0604020202020204" pitchFamily="34" charset="-128"/>
              </a:rPr>
              <a:t> yang </a:t>
            </a:r>
            <a:r>
              <a:rPr lang="en-US" altLang="en-US" sz="3400" dirty="0" err="1" smtClean="0">
                <a:latin typeface="+mj-lt"/>
                <a:ea typeface="Arial Unicode MS" panose="020B0604020202020204" pitchFamily="34" charset="-128"/>
                <a:cs typeface="Arial Unicode MS" panose="020B0604020202020204" pitchFamily="34" charset="-128"/>
              </a:rPr>
              <a:t>dipublikasikan</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dan</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ditulis</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dengan</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memenuhi</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kaidah</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ilmiah</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dan</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etika</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keilmuan</a:t>
            </a:r>
            <a:r>
              <a:rPr lang="en-US" altLang="en-US" sz="3400" dirty="0" smtClean="0">
                <a:latin typeface="+mj-lt"/>
                <a:ea typeface="Arial Unicode MS" panose="020B0604020202020204" pitchFamily="34" charset="-128"/>
                <a:cs typeface="Arial Unicode MS" panose="020B0604020202020204" pitchFamily="34" charset="-128"/>
              </a:rPr>
              <a:t>. Hal </a:t>
            </a:r>
            <a:r>
              <a:rPr lang="en-US" altLang="en-US" sz="3400" dirty="0" err="1" smtClean="0">
                <a:latin typeface="+mj-lt"/>
                <a:ea typeface="Arial Unicode MS" panose="020B0604020202020204" pitchFamily="34" charset="-128"/>
                <a:cs typeface="Arial Unicode MS" panose="020B0604020202020204" pitchFamily="34" charset="-128"/>
              </a:rPr>
              <a:t>ini</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berarti</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selain</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jurnal</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sebagai</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tempat</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publikasi</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kualitas</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dan</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teknik</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penulisan</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artikel</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ilmiah</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merupakan</a:t>
            </a:r>
            <a:r>
              <a:rPr lang="en-US" altLang="en-US" sz="3400" dirty="0" smtClean="0">
                <a:latin typeface="+mj-lt"/>
                <a:ea typeface="Arial Unicode MS" panose="020B0604020202020204" pitchFamily="34" charset="-128"/>
                <a:cs typeface="Arial Unicode MS" panose="020B0604020202020204" pitchFamily="34" charset="-128"/>
              </a:rPr>
              <a:t> parameter </a:t>
            </a:r>
            <a:r>
              <a:rPr lang="en-US" altLang="en-US" sz="3400" dirty="0" err="1" smtClean="0">
                <a:latin typeface="+mj-lt"/>
                <a:ea typeface="Arial Unicode MS" panose="020B0604020202020204" pitchFamily="34" charset="-128"/>
                <a:cs typeface="Arial Unicode MS" panose="020B0604020202020204" pitchFamily="34" charset="-128"/>
              </a:rPr>
              <a:t>penting</a:t>
            </a:r>
            <a:r>
              <a:rPr lang="en-US" altLang="en-US" sz="3400" dirty="0" smtClean="0">
                <a:latin typeface="+mj-lt"/>
                <a:ea typeface="Arial Unicode MS" panose="020B0604020202020204" pitchFamily="34" charset="-128"/>
                <a:cs typeface="Arial Unicode MS" panose="020B0604020202020204" pitchFamily="34" charset="-128"/>
              </a:rPr>
              <a:t> yang </a:t>
            </a:r>
            <a:r>
              <a:rPr lang="en-US" altLang="en-US" sz="3400" dirty="0" err="1" smtClean="0">
                <a:latin typeface="+mj-lt"/>
                <a:ea typeface="Arial Unicode MS" panose="020B0604020202020204" pitchFamily="34" charset="-128"/>
                <a:cs typeface="Arial Unicode MS" panose="020B0604020202020204" pitchFamily="34" charset="-128"/>
              </a:rPr>
              <a:t>diperhatikan</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dalam</a:t>
            </a:r>
            <a:r>
              <a:rPr lang="en-US" altLang="en-US" sz="3400" dirty="0" smtClean="0">
                <a:latin typeface="+mj-lt"/>
                <a:ea typeface="Arial Unicode MS" panose="020B0604020202020204" pitchFamily="34" charset="-128"/>
                <a:cs typeface="Arial Unicode MS" panose="020B0604020202020204" pitchFamily="34" charset="-128"/>
              </a:rPr>
              <a:t> </a:t>
            </a:r>
            <a:r>
              <a:rPr lang="en-US" altLang="en-US" sz="3400" dirty="0" err="1" smtClean="0">
                <a:latin typeface="+mj-lt"/>
                <a:ea typeface="Arial Unicode MS" panose="020B0604020202020204" pitchFamily="34" charset="-128"/>
                <a:cs typeface="Arial Unicode MS" panose="020B0604020202020204" pitchFamily="34" charset="-128"/>
              </a:rPr>
              <a:t>penulisan</a:t>
            </a:r>
            <a:r>
              <a:rPr lang="en-US" altLang="en-US" sz="3400" dirty="0" smtClean="0">
                <a:latin typeface="+mj-lt"/>
                <a:ea typeface="Arial Unicode MS" panose="020B0604020202020204" pitchFamily="34" charset="-128"/>
                <a:cs typeface="Arial Unicode MS" panose="020B0604020202020204" pitchFamily="34" charset="-128"/>
              </a:rPr>
              <a:t>.</a:t>
            </a:r>
          </a:p>
          <a:p>
            <a:pPr>
              <a:defRPr/>
            </a:pPr>
            <a:endParaRPr lang="id-ID" sz="3400" dirty="0">
              <a:latin typeface="+mj-lt"/>
            </a:endParaRP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684213" y="1196975"/>
            <a:ext cx="7935912" cy="5324475"/>
          </a:xfrm>
          <a:prstGeom prst="rect">
            <a:avLst/>
          </a:prstGeom>
          <a:noFill/>
        </p:spPr>
        <p:txBody>
          <a:bodyPr>
            <a:spAutoFit/>
          </a:bodyPr>
          <a:lstStyle/>
          <a:p>
            <a:pPr marL="342900" indent="-342900" algn="just" eaLnBrk="1" hangingPunct="1">
              <a:buFont typeface="+mj-lt"/>
              <a:buAutoNum type="arabicPeriod"/>
              <a:defRPr/>
            </a:pPr>
            <a:r>
              <a:rPr lang="id-ID" sz="1700" b="1" dirty="0"/>
              <a:t>Kenaikan Jabatan Reguler</a:t>
            </a:r>
          </a:p>
          <a:p>
            <a:pPr marL="361950" algn="just" eaLnBrk="1" hangingPunct="1">
              <a:defRPr/>
            </a:pPr>
            <a:r>
              <a:rPr lang="id-ID" sz="1700" dirty="0"/>
              <a:t>Kenaikan jabatan setingkat lebih tinggi.</a:t>
            </a:r>
          </a:p>
          <a:p>
            <a:pPr marL="361950" eaLnBrk="1" hangingPunct="1">
              <a:defRPr/>
            </a:pPr>
            <a:r>
              <a:rPr lang="id-ID" sz="1700" dirty="0"/>
              <a:t>Contoh : Asisten Ahli (150 kum)             Lektor (200 / 300 kum)  </a:t>
            </a:r>
          </a:p>
          <a:p>
            <a:pPr marL="361950" eaLnBrk="1" hangingPunct="1">
              <a:defRPr/>
            </a:pPr>
            <a:r>
              <a:rPr lang="id-ID" sz="1700" dirty="0"/>
              <a:t>	    Lektor (200 / 300 kum) 	    Lektor Kepala (400/550/700 kum) </a:t>
            </a:r>
          </a:p>
          <a:p>
            <a:pPr marL="361950" eaLnBrk="1" hangingPunct="1">
              <a:defRPr/>
            </a:pPr>
            <a:r>
              <a:rPr lang="id-ID" sz="1700" dirty="0"/>
              <a:t>	    Lektor Kepala (400/550/700 kum)   	       Guru Besar (850 / 1.050 kum)</a:t>
            </a:r>
          </a:p>
          <a:p>
            <a:pPr algn="just" eaLnBrk="1" hangingPunct="1">
              <a:defRPr/>
            </a:pPr>
            <a:endParaRPr lang="id-ID" sz="1700" dirty="0"/>
          </a:p>
          <a:p>
            <a:pPr marL="342900" indent="-342900" algn="just" eaLnBrk="1" hangingPunct="1">
              <a:buFont typeface="+mj-lt"/>
              <a:buAutoNum type="arabicPeriod" startAt="2"/>
              <a:defRPr/>
            </a:pPr>
            <a:r>
              <a:rPr lang="id-ID" sz="1700" b="1" dirty="0"/>
              <a:t>Loncat Jabatan </a:t>
            </a:r>
          </a:p>
          <a:p>
            <a:pPr marL="361950" algn="just" eaLnBrk="1" hangingPunct="1">
              <a:defRPr/>
            </a:pPr>
            <a:r>
              <a:rPr lang="id-ID" sz="1700" dirty="0"/>
              <a:t>Kenaikan jabatan </a:t>
            </a:r>
            <a:r>
              <a:rPr lang="id-ID" sz="1700" b="1" i="1" dirty="0">
                <a:solidFill>
                  <a:schemeClr val="accent4">
                    <a:lumMod val="75000"/>
                  </a:schemeClr>
                </a:solidFill>
              </a:rPr>
              <a:t>dua tingkat lebih tingg</a:t>
            </a:r>
            <a:r>
              <a:rPr lang="id-ID" sz="1700" dirty="0">
                <a:solidFill>
                  <a:schemeClr val="accent4">
                    <a:lumMod val="75000"/>
                  </a:schemeClr>
                </a:solidFill>
              </a:rPr>
              <a:t>i </a:t>
            </a:r>
            <a:r>
              <a:rPr lang="id-ID" sz="1700" dirty="0"/>
              <a:t>(dimungkinkan untuk dosen yang berprestasi luar biasa dan memenuhi persyaratan lainnya yang ditentukan oleh Mendikbud)</a:t>
            </a:r>
          </a:p>
          <a:p>
            <a:pPr marL="361950" eaLnBrk="1" hangingPunct="1">
              <a:defRPr/>
            </a:pPr>
            <a:r>
              <a:rPr lang="id-ID" sz="1700" dirty="0"/>
              <a:t>Contoh : Asisten Ahli (150 kum)              Lektor Kepala (400/550/700 kum) </a:t>
            </a:r>
          </a:p>
          <a:p>
            <a:pPr marL="361950" eaLnBrk="1" hangingPunct="1">
              <a:defRPr/>
            </a:pPr>
            <a:r>
              <a:rPr lang="id-ID" sz="1700" dirty="0"/>
              <a:t>	    Lektor (200 / 300 kum) 	      Guru Besar (850 / 1.050 kum)</a:t>
            </a:r>
          </a:p>
          <a:p>
            <a:pPr marL="361950" eaLnBrk="1" hangingPunct="1">
              <a:defRPr/>
            </a:pPr>
            <a:endParaRPr lang="id-ID" sz="1700" dirty="0"/>
          </a:p>
          <a:p>
            <a:pPr algn="just" eaLnBrk="1" hangingPunct="1">
              <a:defRPr/>
            </a:pPr>
            <a:r>
              <a:rPr lang="id-ID" sz="1700" dirty="0"/>
              <a:t>Produk yang dihasilkan adalah </a:t>
            </a:r>
            <a:r>
              <a:rPr lang="id-ID" sz="1700" b="1" i="1" dirty="0"/>
              <a:t>PAK (Penetapan Angka Kredit) dan SK Jabatan Fungsional</a:t>
            </a:r>
            <a:endParaRPr lang="id-ID" sz="1700" dirty="0"/>
          </a:p>
          <a:p>
            <a:pPr marL="809625" indent="-809625" algn="just" eaLnBrk="1" hangingPunct="1">
              <a:defRPr/>
            </a:pPr>
            <a:r>
              <a:rPr lang="id-ID" sz="1700" dirty="0"/>
              <a:t>Contoh : Lektor (200/300 kum)          Lektor Kepala (400/550/700 kum) produknya    PAK dan SK Jabatan</a:t>
            </a:r>
          </a:p>
          <a:p>
            <a:pPr marL="809625" indent="-809625" algn="just" eaLnBrk="1" hangingPunct="1">
              <a:defRPr/>
            </a:pPr>
            <a:r>
              <a:rPr lang="id-ID" sz="1700" dirty="0"/>
              <a:t>	Lektor Kepala (400 kum)           Lektor Kepala (550/700 kum) produknya hanya PAK   	</a:t>
            </a:r>
          </a:p>
        </p:txBody>
      </p:sp>
      <p:sp>
        <p:nvSpPr>
          <p:cNvPr id="7" name="Rectangle 63"/>
          <p:cNvSpPr>
            <a:spLocks noChangeArrowheads="1"/>
          </p:cNvSpPr>
          <p:nvPr/>
        </p:nvSpPr>
        <p:spPr bwMode="auto">
          <a:xfrm>
            <a:off x="728663" y="620713"/>
            <a:ext cx="7891462" cy="368300"/>
          </a:xfrm>
          <a:prstGeom prst="rect">
            <a:avLst/>
          </a:prstGeom>
          <a:solidFill>
            <a:schemeClr val="accent5">
              <a:lumMod val="90000"/>
            </a:schemeClr>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b="1" dirty="0">
                <a:solidFill>
                  <a:srgbClr val="191919"/>
                </a:solidFill>
              </a:rPr>
              <a:t>Kenaikan Jabatan </a:t>
            </a:r>
            <a:r>
              <a:rPr lang="en-US" b="1" dirty="0" err="1">
                <a:solidFill>
                  <a:srgbClr val="191919"/>
                </a:solidFill>
              </a:rPr>
              <a:t>Fungsional</a:t>
            </a:r>
            <a:r>
              <a:rPr lang="en-US" b="1" dirty="0">
                <a:solidFill>
                  <a:srgbClr val="191919"/>
                </a:solidFill>
              </a:rPr>
              <a:t> </a:t>
            </a:r>
            <a:r>
              <a:rPr lang="id-ID" b="1" dirty="0">
                <a:solidFill>
                  <a:srgbClr val="191919"/>
                </a:solidFill>
              </a:rPr>
              <a:t>Dosen</a:t>
            </a:r>
            <a:endParaRPr lang="en-US" b="1" dirty="0">
              <a:solidFill>
                <a:srgbClr val="191919"/>
              </a:solidFill>
            </a:endParaRPr>
          </a:p>
        </p:txBody>
      </p:sp>
      <p:sp>
        <p:nvSpPr>
          <p:cNvPr id="2" name="Right Arrow 1"/>
          <p:cNvSpPr/>
          <p:nvPr/>
        </p:nvSpPr>
        <p:spPr>
          <a:xfrm>
            <a:off x="4176713" y="1808163"/>
            <a:ext cx="431800" cy="4603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defRPr/>
            </a:pPr>
            <a:endParaRPr lang="id-ID"/>
          </a:p>
        </p:txBody>
      </p:sp>
      <p:sp>
        <p:nvSpPr>
          <p:cNvPr id="13" name="Right Arrow 12"/>
          <p:cNvSpPr/>
          <p:nvPr/>
        </p:nvSpPr>
        <p:spPr>
          <a:xfrm>
            <a:off x="4103688" y="2062163"/>
            <a:ext cx="431800" cy="4603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defRPr/>
            </a:pPr>
            <a:endParaRPr lang="id-ID"/>
          </a:p>
        </p:txBody>
      </p:sp>
      <p:sp>
        <p:nvSpPr>
          <p:cNvPr id="15" name="Right Arrow 14"/>
          <p:cNvSpPr/>
          <p:nvPr/>
        </p:nvSpPr>
        <p:spPr>
          <a:xfrm>
            <a:off x="4194175" y="3824288"/>
            <a:ext cx="431800" cy="4445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defRPr/>
            </a:pPr>
            <a:endParaRPr lang="id-ID"/>
          </a:p>
        </p:txBody>
      </p:sp>
      <p:sp>
        <p:nvSpPr>
          <p:cNvPr id="16" name="Right Arrow 15"/>
          <p:cNvSpPr/>
          <p:nvPr/>
        </p:nvSpPr>
        <p:spPr>
          <a:xfrm>
            <a:off x="4187825" y="4059238"/>
            <a:ext cx="433388" cy="4445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defRPr/>
            </a:pPr>
            <a:endParaRPr lang="id-ID"/>
          </a:p>
        </p:txBody>
      </p:sp>
      <p:sp>
        <p:nvSpPr>
          <p:cNvPr id="17" name="Right Arrow 16"/>
          <p:cNvSpPr/>
          <p:nvPr/>
        </p:nvSpPr>
        <p:spPr>
          <a:xfrm>
            <a:off x="3786188" y="5049838"/>
            <a:ext cx="433387" cy="4445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defRPr/>
            </a:pPr>
            <a:endParaRPr lang="id-ID"/>
          </a:p>
        </p:txBody>
      </p:sp>
      <p:sp>
        <p:nvSpPr>
          <p:cNvPr id="18" name="Right Arrow 17"/>
          <p:cNvSpPr/>
          <p:nvPr/>
        </p:nvSpPr>
        <p:spPr>
          <a:xfrm>
            <a:off x="4067175" y="5516563"/>
            <a:ext cx="433388" cy="4603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defRPr/>
            </a:pPr>
            <a:endParaRPr lang="id-ID"/>
          </a:p>
        </p:txBody>
      </p:sp>
      <p:sp>
        <p:nvSpPr>
          <p:cNvPr id="19" name="Right Arrow 18"/>
          <p:cNvSpPr/>
          <p:nvPr/>
        </p:nvSpPr>
        <p:spPr>
          <a:xfrm>
            <a:off x="5111750" y="2338388"/>
            <a:ext cx="431800" cy="4603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defRPr/>
            </a:pPr>
            <a:endParaRPr lang="id-ID"/>
          </a:p>
        </p:txBody>
      </p:sp>
    </p:spTree>
  </p:cSld>
  <p:clrMapOvr>
    <a:masterClrMapping/>
  </p:clrMapOvr>
  <p:transition spd="slow">
    <p:cove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2400"/>
            <a:ext cx="8496300" cy="3700463"/>
          </a:xfrm>
        </p:spPr>
        <p:txBody>
          <a:bodyPr>
            <a:noAutofit/>
          </a:bodyPr>
          <a:lstStyle/>
          <a:p>
            <a:pPr marL="514350" lvl="4" indent="-400050">
              <a:buFont typeface="Wingdings" panose="05000000000000000000" pitchFamily="2" charset="2"/>
              <a:buChar char="q"/>
              <a:defRPr/>
            </a:pPr>
            <a:r>
              <a:rPr lang="id-ID" sz="1800" dirty="0" smtClean="0">
                <a:latin typeface="+mj-lt"/>
                <a:ea typeface="Arial Unicode MS" panose="020B0604020202020204" pitchFamily="34" charset="-128"/>
                <a:cs typeface="Arial Unicode MS" panose="020B0604020202020204" pitchFamily="34" charset="-128"/>
              </a:rPr>
              <a:t>Karya ilmiah berbentuk buku dari hasil penelitian atau pemikiran yang original dapat berupa buku referensi atau monograf atau buku jenis lainnya yang diterbitkan dan dipublikasikan.Karya ilmiah dalam bentuk buku yang diakui sebagai komponen penelitian untuk kenaikan jabatan akademik adalah:</a:t>
            </a:r>
          </a:p>
          <a:p>
            <a:pPr marL="857250" lvl="4" indent="-342900">
              <a:defRPr/>
            </a:pPr>
            <a:r>
              <a:rPr lang="id-ID" sz="1800" dirty="0" smtClean="0">
                <a:latin typeface="+mj-lt"/>
                <a:ea typeface="Arial Unicode MS" panose="020B0604020202020204" pitchFamily="34" charset="-128"/>
                <a:cs typeface="Arial Unicode MS" panose="020B0604020202020204" pitchFamily="34" charset="-128"/>
              </a:rPr>
              <a:t>Isi buku sesuai dengan bidang keilmuan penulis</a:t>
            </a:r>
            <a:endParaRPr lang="en-US" sz="1800" dirty="0" smtClean="0">
              <a:latin typeface="+mj-lt"/>
              <a:ea typeface="Arial Unicode MS" panose="020B0604020202020204" pitchFamily="34" charset="-128"/>
              <a:cs typeface="Arial Unicode MS" panose="020B0604020202020204" pitchFamily="34" charset="-128"/>
            </a:endParaRPr>
          </a:p>
          <a:p>
            <a:pPr marL="857250" lvl="4" indent="-342900">
              <a:defRPr/>
            </a:pPr>
            <a:r>
              <a:rPr lang="id-ID" sz="1800" dirty="0" smtClean="0">
                <a:latin typeface="+mj-lt"/>
                <a:ea typeface="Arial Unicode MS" panose="020B0604020202020204" pitchFamily="34" charset="-128"/>
                <a:cs typeface="Arial Unicode MS" panose="020B0604020202020204" pitchFamily="34" charset="-128"/>
              </a:rPr>
              <a:t>Merupakan hasil penelitian atau pemikiran yang original. Kriteria ini yang membedakan antara buku referensi/monograf dengan buku ajar</a:t>
            </a:r>
            <a:endParaRPr lang="en-US" sz="1800" dirty="0" smtClean="0">
              <a:latin typeface="+mj-lt"/>
              <a:ea typeface="Arial Unicode MS" panose="020B0604020202020204" pitchFamily="34" charset="-128"/>
              <a:cs typeface="Arial Unicode MS" panose="020B0604020202020204" pitchFamily="34" charset="-128"/>
            </a:endParaRPr>
          </a:p>
          <a:p>
            <a:pPr marL="857250" lvl="4" indent="-342900">
              <a:defRPr/>
            </a:pPr>
            <a:r>
              <a:rPr lang="id-ID" sz="1800" dirty="0" smtClean="0">
                <a:latin typeface="+mj-lt"/>
                <a:ea typeface="Arial Unicode MS" panose="020B0604020202020204" pitchFamily="34" charset="-128"/>
                <a:cs typeface="Arial Unicode MS" panose="020B0604020202020204" pitchFamily="34" charset="-128"/>
              </a:rPr>
              <a:t>Memiliki ISBN</a:t>
            </a:r>
            <a:endParaRPr lang="en-US" sz="1800" dirty="0" smtClean="0">
              <a:latin typeface="+mj-lt"/>
              <a:ea typeface="Arial Unicode MS" panose="020B0604020202020204" pitchFamily="34" charset="-128"/>
              <a:cs typeface="Arial Unicode MS" panose="020B0604020202020204" pitchFamily="34" charset="-128"/>
            </a:endParaRPr>
          </a:p>
          <a:p>
            <a:pPr marL="857250" lvl="4" indent="-342900">
              <a:defRPr/>
            </a:pPr>
            <a:r>
              <a:rPr lang="id-ID" sz="1800" dirty="0" smtClean="0">
                <a:latin typeface="+mj-lt"/>
                <a:ea typeface="Arial Unicode MS" panose="020B0604020202020204" pitchFamily="34" charset="-128"/>
                <a:cs typeface="Arial Unicode MS" panose="020B0604020202020204" pitchFamily="34" charset="-128"/>
              </a:rPr>
              <a:t>Tebal paling sedikit 40 (empat puluh) halaman cetak (menurut format UNESCO).</a:t>
            </a:r>
            <a:endParaRPr lang="en-US" sz="1800" dirty="0" smtClean="0">
              <a:latin typeface="+mj-lt"/>
              <a:ea typeface="Arial Unicode MS" panose="020B0604020202020204" pitchFamily="34" charset="-128"/>
              <a:cs typeface="Arial Unicode MS" panose="020B0604020202020204" pitchFamily="34" charset="-128"/>
            </a:endParaRPr>
          </a:p>
          <a:p>
            <a:pPr marL="857250" lvl="4" indent="-342900">
              <a:defRPr/>
            </a:pPr>
            <a:r>
              <a:rPr lang="id-ID" sz="1800" dirty="0" smtClean="0">
                <a:latin typeface="+mj-lt"/>
                <a:ea typeface="Arial Unicode MS" panose="020B0604020202020204" pitchFamily="34" charset="-128"/>
                <a:cs typeface="Arial Unicode MS" panose="020B0604020202020204" pitchFamily="34" charset="-128"/>
              </a:rPr>
              <a:t>Ukuran : standar, 15 x 23 cm</a:t>
            </a:r>
            <a:endParaRPr lang="en-US" sz="1800" dirty="0" smtClean="0">
              <a:latin typeface="+mj-lt"/>
              <a:ea typeface="Arial Unicode MS" panose="020B0604020202020204" pitchFamily="34" charset="-128"/>
              <a:cs typeface="Arial Unicode MS" panose="020B0604020202020204" pitchFamily="34" charset="-128"/>
            </a:endParaRPr>
          </a:p>
          <a:p>
            <a:pPr marL="857250" lvl="4" indent="-342900">
              <a:defRPr/>
            </a:pPr>
            <a:r>
              <a:rPr lang="id-ID" sz="1800" dirty="0" smtClean="0">
                <a:latin typeface="+mj-lt"/>
                <a:ea typeface="Arial Unicode MS" panose="020B0604020202020204" pitchFamily="34" charset="-128"/>
                <a:cs typeface="Arial Unicode MS" panose="020B0604020202020204" pitchFamily="34" charset="-128"/>
              </a:rPr>
              <a:t>Diterbitkan oleh penerbit Badan Ilmiah/Organisasi/Perguruan Tinggi</a:t>
            </a:r>
            <a:endParaRPr lang="en-US" sz="1800" dirty="0" smtClean="0">
              <a:latin typeface="+mj-lt"/>
              <a:ea typeface="Arial Unicode MS" panose="020B0604020202020204" pitchFamily="34" charset="-128"/>
              <a:cs typeface="Arial Unicode MS" panose="020B0604020202020204" pitchFamily="34" charset="-128"/>
            </a:endParaRPr>
          </a:p>
          <a:p>
            <a:pPr marL="857250" lvl="4" indent="-342900">
              <a:defRPr/>
            </a:pPr>
            <a:r>
              <a:rPr lang="id-ID" sz="1800" dirty="0" smtClean="0">
                <a:latin typeface="+mj-lt"/>
                <a:ea typeface="Arial Unicode MS" panose="020B0604020202020204" pitchFamily="34" charset="-128"/>
                <a:cs typeface="Arial Unicode MS" panose="020B0604020202020204" pitchFamily="34" charset="-128"/>
              </a:rPr>
              <a:t>Isi tidak menyimpang dari falsafah Pancasila dan Undang-Undang Dasar 1945</a:t>
            </a:r>
            <a:endParaRPr lang="en-US" sz="1800" dirty="0" smtClean="0">
              <a:latin typeface="+mj-lt"/>
              <a:ea typeface="Arial Unicode MS" panose="020B0604020202020204" pitchFamily="34" charset="-128"/>
              <a:cs typeface="Arial Unicode MS" panose="020B0604020202020204" pitchFamily="34" charset="-128"/>
            </a:endParaRPr>
          </a:p>
          <a:p>
            <a:pPr marL="857250" lvl="4" indent="-342900">
              <a:defRPr/>
            </a:pPr>
            <a:r>
              <a:rPr lang="id-ID" sz="1800" dirty="0" smtClean="0">
                <a:latin typeface="+mj-lt"/>
                <a:ea typeface="Arial Unicode MS" panose="020B0604020202020204" pitchFamily="34" charset="-128"/>
                <a:cs typeface="Arial Unicode MS" panose="020B0604020202020204" pitchFamily="34" charset="-128"/>
              </a:rPr>
              <a:t>Monograf atau buku referensi yang diambil dari disertasi atau tesis tidak dapat dinilai untuk usul kenaikan jabatan akad</a:t>
            </a:r>
            <a:r>
              <a:rPr lang="en-US" sz="1800" dirty="0" smtClean="0">
                <a:latin typeface="+mj-lt"/>
                <a:ea typeface="Arial Unicode MS" panose="020B0604020202020204" pitchFamily="34" charset="-128"/>
                <a:cs typeface="Arial Unicode MS" panose="020B0604020202020204" pitchFamily="34" charset="-128"/>
              </a:rPr>
              <a:t>e</a:t>
            </a:r>
            <a:r>
              <a:rPr lang="id-ID" sz="1800" dirty="0" smtClean="0">
                <a:latin typeface="+mj-lt"/>
                <a:ea typeface="Arial Unicode MS" panose="020B0604020202020204" pitchFamily="34" charset="-128"/>
                <a:cs typeface="Arial Unicode MS" panose="020B0604020202020204" pitchFamily="34" charset="-128"/>
              </a:rPr>
              <a:t>mik/pangkat.</a:t>
            </a:r>
            <a:endParaRPr lang="en-US" sz="1800" dirty="0" smtClean="0">
              <a:latin typeface="+mj-lt"/>
              <a:ea typeface="Arial Unicode MS" panose="020B0604020202020204" pitchFamily="34" charset="-128"/>
              <a:cs typeface="Arial Unicode MS" panose="020B0604020202020204" pitchFamily="34" charset="-128"/>
            </a:endParaRPr>
          </a:p>
          <a:p>
            <a:pPr>
              <a:defRPr/>
            </a:pPr>
            <a:endParaRPr lang="id-ID" sz="1800" dirty="0">
              <a:latin typeface="+mj-lt"/>
            </a:endParaRPr>
          </a:p>
        </p:txBody>
      </p:sp>
      <p:sp>
        <p:nvSpPr>
          <p:cNvPr id="8" name="Title 1"/>
          <p:cNvSpPr txBox="1">
            <a:spLocks noGrp="1"/>
          </p:cNvSpPr>
          <p:nvPr>
            <p:ph type="title"/>
          </p:nvPr>
        </p:nvSpPr>
        <p:spPr>
          <a:xfrm>
            <a:off x="960438" y="288925"/>
            <a:ext cx="7726362" cy="1133475"/>
          </a:xfrm>
          <a:extLst>
            <a:ext uri="{909E8E84-426E-40DD-AFC4-6F175D3DCCD1}"/>
            <a:ext uri="{91240B29-F687-4F45-9708-019B960494DF}"/>
          </a:extLst>
        </p:spPr>
        <p:txBody>
          <a:bodyPr>
            <a:normAutofit/>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2800" b="1" dirty="0" smtClean="0">
                <a:solidFill>
                  <a:srgbClr val="191919"/>
                </a:solidFill>
                <a:effectLst>
                  <a:outerShdw blurRad="38100" dist="38100" dir="2700000" algn="tl">
                    <a:srgbClr val="000000">
                      <a:alpha val="43137"/>
                    </a:srgbClr>
                  </a:outerShdw>
                </a:effectLst>
                <a:latin typeface="+mj-lt"/>
              </a:rPr>
              <a:t>HAL-HAL PENTING DALAM KEGIATAN PENELITIAN DAN PUBLIKASI (UNSUR B) </a:t>
            </a:r>
            <a:endParaRPr lang="en-US" altLang="en-US" sz="2800" b="1" dirty="0">
              <a:solidFill>
                <a:srgbClr val="191919"/>
              </a:solidFill>
              <a:effectLst>
                <a:outerShdw blurRad="38100" dist="38100" dir="2700000" algn="tl">
                  <a:srgbClr val="000000">
                    <a:alpha val="43137"/>
                  </a:srgbClr>
                </a:outerShdw>
              </a:effectLst>
              <a:latin typeface="+mj-lt"/>
            </a:endParaRPr>
          </a:p>
        </p:txBody>
      </p:sp>
    </p:spTree>
  </p:cSld>
  <p:clrMapOvr>
    <a:masterClrMapping/>
  </p:clrMapOvr>
  <p:transition spd="med">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defRPr/>
            </a:pPr>
            <a:r>
              <a:rPr lang="en-US" sz="3200" b="1" dirty="0" smtClean="0">
                <a:solidFill>
                  <a:srgbClr val="191919"/>
                </a:solidFill>
                <a:effectLst>
                  <a:outerShdw blurRad="38100" dist="38100" dir="2700000" algn="tl">
                    <a:srgbClr val="000000">
                      <a:alpha val="43137"/>
                    </a:srgbClr>
                  </a:outerShdw>
                </a:effectLst>
              </a:rPr>
              <a:t>BUKU REFERENSI DAN BUKU MONOGRAF</a:t>
            </a:r>
            <a:endParaRPr lang="id-ID" sz="3200" b="1" dirty="0">
              <a:solidFill>
                <a:srgbClr val="191919"/>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Autofit/>
          </a:bodyPr>
          <a:lstStyle/>
          <a:p>
            <a:pPr>
              <a:defRPr/>
            </a:pPr>
            <a:r>
              <a:rPr lang="en-US" altLang="en-US" sz="2000" b="1" dirty="0" err="1" smtClean="0">
                <a:solidFill>
                  <a:srgbClr val="C00000"/>
                </a:solidFill>
                <a:latin typeface="+mj-lt"/>
                <a:ea typeface="Arial Unicode MS" pitchFamily="34" charset="-128"/>
                <a:cs typeface="Arial Unicode MS" pitchFamily="34" charset="-128"/>
              </a:rPr>
              <a:t>Buku</a:t>
            </a:r>
            <a:r>
              <a:rPr lang="en-US" altLang="en-US" sz="2000" b="1" dirty="0" smtClean="0">
                <a:solidFill>
                  <a:srgbClr val="C00000"/>
                </a:solidFill>
                <a:latin typeface="+mj-lt"/>
                <a:ea typeface="Arial Unicode MS" pitchFamily="34" charset="-128"/>
                <a:cs typeface="Arial Unicode MS" pitchFamily="34" charset="-128"/>
              </a:rPr>
              <a:t> </a:t>
            </a:r>
            <a:r>
              <a:rPr lang="en-US" altLang="en-US" sz="2000" b="1" dirty="0" err="1" smtClean="0">
                <a:solidFill>
                  <a:srgbClr val="C00000"/>
                </a:solidFill>
                <a:latin typeface="+mj-lt"/>
                <a:ea typeface="Arial Unicode MS" pitchFamily="34" charset="-128"/>
                <a:cs typeface="Arial Unicode MS" pitchFamily="34" charset="-128"/>
              </a:rPr>
              <a:t>Referensi</a:t>
            </a:r>
            <a:r>
              <a:rPr lang="en-US" altLang="en-US" sz="2000" b="1" dirty="0" smtClean="0">
                <a:solidFill>
                  <a:srgbClr val="C00000"/>
                </a:solidFill>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adalah</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suatu</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tulisan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dalam</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bentuk</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buku</a:t>
            </a:r>
            <a:r>
              <a:rPr lang="en-US" altLang="en-US" sz="2000" dirty="0" smtClean="0">
                <a:latin typeface="+mj-lt"/>
                <a:ea typeface="Arial Unicode MS" pitchFamily="34" charset="-128"/>
                <a:cs typeface="Arial Unicode MS" pitchFamily="34" charset="-128"/>
              </a:rPr>
              <a:t> yang </a:t>
            </a:r>
            <a:r>
              <a:rPr lang="en-US" altLang="en-US" sz="2000" dirty="0" err="1" smtClean="0">
                <a:latin typeface="+mj-lt"/>
                <a:ea typeface="Arial Unicode MS" pitchFamily="34" charset="-128"/>
                <a:cs typeface="Arial Unicode MS" pitchFamily="34" charset="-128"/>
              </a:rPr>
              <a:t>substansi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pembahasannya</a:t>
            </a:r>
            <a:r>
              <a:rPr lang="en-US" altLang="en-US" sz="2000" dirty="0" smtClean="0">
                <a:latin typeface="+mj-lt"/>
                <a:ea typeface="Arial Unicode MS" pitchFamily="34" charset="-128"/>
                <a:cs typeface="Arial Unicode MS" pitchFamily="34" charset="-128"/>
              </a:rPr>
              <a:t> </a:t>
            </a:r>
            <a:r>
              <a:rPr lang="en-US" altLang="en-US" sz="2000" i="1" dirty="0" err="1" smtClean="0">
                <a:latin typeface="+mj-lt"/>
                <a:ea typeface="Arial Unicode MS" pitchFamily="34" charset="-128"/>
                <a:cs typeface="Arial Unicode MS" pitchFamily="34" charset="-128"/>
              </a:rPr>
              <a:t>pada</a:t>
            </a:r>
            <a:r>
              <a:rPr lang="en-US" altLang="en-US" sz="2000" i="1" dirty="0" smtClean="0">
                <a:latin typeface="+mj-lt"/>
                <a:ea typeface="Arial Unicode MS" pitchFamily="34" charset="-128"/>
                <a:cs typeface="Arial Unicode MS" pitchFamily="34" charset="-128"/>
              </a:rPr>
              <a:t> </a:t>
            </a:r>
            <a:r>
              <a:rPr lang="en-US" altLang="en-US" sz="2000" i="1" dirty="0" err="1" smtClean="0">
                <a:latin typeface="+mj-lt"/>
                <a:ea typeface="Arial Unicode MS" pitchFamily="34" charset="-128"/>
                <a:cs typeface="Arial Unicode MS" pitchFamily="34" charset="-128"/>
              </a:rPr>
              <a:t>satu</a:t>
            </a:r>
            <a:r>
              <a:rPr lang="en-US" altLang="en-US" sz="2000" i="1" dirty="0" smtClean="0">
                <a:latin typeface="+mj-lt"/>
                <a:ea typeface="Arial Unicode MS" pitchFamily="34" charset="-128"/>
                <a:cs typeface="Arial Unicode MS" pitchFamily="34" charset="-128"/>
              </a:rPr>
              <a:t> </a:t>
            </a:r>
            <a:r>
              <a:rPr lang="en-US" altLang="en-US" sz="2000" i="1" dirty="0" err="1" smtClean="0">
                <a:latin typeface="+mj-lt"/>
                <a:ea typeface="Arial Unicode MS" pitchFamily="34" charset="-128"/>
                <a:cs typeface="Arial Unicode MS" pitchFamily="34" charset="-128"/>
              </a:rPr>
              <a:t>bidang</a:t>
            </a:r>
            <a:r>
              <a:rPr lang="en-US" altLang="en-US" sz="2000" i="1" dirty="0" smtClean="0">
                <a:latin typeface="+mj-lt"/>
                <a:ea typeface="Arial Unicode MS" pitchFamily="34" charset="-128"/>
                <a:cs typeface="Arial Unicode MS" pitchFamily="34" charset="-128"/>
              </a:rPr>
              <a:t> </a:t>
            </a:r>
            <a:r>
              <a:rPr lang="en-US" altLang="en-US" sz="2000" i="1" dirty="0" err="1" smtClean="0">
                <a:latin typeface="+mj-lt"/>
                <a:ea typeface="Arial Unicode MS" pitchFamily="34" charset="-128"/>
                <a:cs typeface="Arial Unicode MS" pitchFamily="34" charset="-128"/>
              </a:rPr>
              <a:t>ilmu</a:t>
            </a:r>
            <a:r>
              <a:rPr lang="id-ID" altLang="en-US" sz="2000" i="1" dirty="0" smtClean="0">
                <a:latin typeface="+mj-lt"/>
                <a:ea typeface="Arial Unicode MS" pitchFamily="34" charset="-128"/>
                <a:cs typeface="Arial Unicode MS" pitchFamily="34" charset="-128"/>
              </a:rPr>
              <a:t> kompetensi penulis</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Isi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tulisan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harus</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memenuhi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syarat-syarat</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sebuah</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karya</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ilmiah</a:t>
            </a:r>
            <a:r>
              <a:rPr lang="en-US" altLang="en-US" sz="2000" dirty="0" smtClean="0">
                <a:latin typeface="+mj-lt"/>
                <a:ea typeface="Arial Unicode MS" pitchFamily="34" charset="-128"/>
                <a:cs typeface="Arial Unicode MS" pitchFamily="34" charset="-128"/>
              </a:rPr>
              <a:t> yang </a:t>
            </a:r>
            <a:r>
              <a:rPr lang="en-US" altLang="en-US" sz="2000" dirty="0" err="1" smtClean="0">
                <a:latin typeface="+mj-lt"/>
                <a:ea typeface="Arial Unicode MS" pitchFamily="34" charset="-128"/>
                <a:cs typeface="Arial Unicode MS" pitchFamily="34" charset="-128"/>
              </a:rPr>
              <a:t>utuh</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yaitu</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adanya</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rumusan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masalah</a:t>
            </a:r>
            <a:r>
              <a:rPr lang="en-US" altLang="en-US" sz="2000" dirty="0" smtClean="0">
                <a:latin typeface="+mj-lt"/>
                <a:ea typeface="Arial Unicode MS" pitchFamily="34" charset="-128"/>
                <a:cs typeface="Arial Unicode MS" pitchFamily="34" charset="-128"/>
              </a:rPr>
              <a:t> yang </a:t>
            </a:r>
            <a:r>
              <a:rPr lang="en-US" altLang="en-US" sz="2000" dirty="0" err="1" smtClean="0">
                <a:latin typeface="+mj-lt"/>
                <a:ea typeface="Arial Unicode MS" pitchFamily="34" charset="-128"/>
                <a:cs typeface="Arial Unicode MS" pitchFamily="34" charset="-128"/>
              </a:rPr>
              <a:t>mengandung</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nilai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kebaruan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metodologi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pemecahan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masalah</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dukungan</a:t>
            </a:r>
            <a:r>
              <a:rPr lang="en-US" altLang="en-US" sz="2000" dirty="0" smtClean="0">
                <a:latin typeface="+mj-lt"/>
                <a:ea typeface="Arial Unicode MS" pitchFamily="34" charset="-128"/>
                <a:cs typeface="Arial Unicode MS" pitchFamily="34" charset="-128"/>
              </a:rPr>
              <a:t> data </a:t>
            </a:r>
            <a:r>
              <a:rPr lang="en-US" altLang="en-US" sz="2000" dirty="0" err="1" smtClean="0">
                <a:latin typeface="+mj-lt"/>
                <a:ea typeface="Arial Unicode MS" pitchFamily="34" charset="-128"/>
                <a:cs typeface="Arial Unicode MS" pitchFamily="34" charset="-128"/>
              </a:rPr>
              <a:t>atau</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teori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mutakhir</a:t>
            </a:r>
            <a:r>
              <a:rPr lang="en-US" altLang="en-US" sz="2000" dirty="0" smtClean="0">
                <a:latin typeface="+mj-lt"/>
                <a:ea typeface="Arial Unicode MS" pitchFamily="34" charset="-128"/>
                <a:cs typeface="Arial Unicode MS" pitchFamily="34" charset="-128"/>
              </a:rPr>
              <a:t> yang </a:t>
            </a:r>
            <a:r>
              <a:rPr lang="en-US" altLang="en-US" sz="2000" dirty="0" err="1" smtClean="0">
                <a:latin typeface="+mj-lt"/>
                <a:ea typeface="Arial Unicode MS" pitchFamily="34" charset="-128"/>
                <a:cs typeface="Arial Unicode MS" pitchFamily="34" charset="-128"/>
              </a:rPr>
              <a:t>lengkap</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dan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jelas</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serta</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ada</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kesimpulan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dan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daftar</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pustaka</a:t>
            </a:r>
            <a:r>
              <a:rPr lang="en-US" altLang="en-US" sz="2000" dirty="0" smtClean="0">
                <a:latin typeface="+mj-lt"/>
                <a:ea typeface="Arial Unicode MS" pitchFamily="34" charset="-128"/>
                <a:cs typeface="Arial Unicode MS" pitchFamily="34" charset="-128"/>
              </a:rPr>
              <a:t>.</a:t>
            </a:r>
          </a:p>
          <a:p>
            <a:pPr>
              <a:buFontTx/>
              <a:buNone/>
              <a:defRPr/>
            </a:pPr>
            <a:endParaRPr lang="en-US" altLang="en-US" sz="2000" dirty="0" smtClean="0">
              <a:latin typeface="+mj-lt"/>
              <a:ea typeface="Arial Unicode MS" pitchFamily="34" charset="-128"/>
              <a:cs typeface="Arial Unicode MS" pitchFamily="34" charset="-128"/>
            </a:endParaRPr>
          </a:p>
          <a:p>
            <a:pPr>
              <a:defRPr/>
            </a:pPr>
            <a:r>
              <a:rPr lang="en-US" altLang="en-US" sz="2000" b="1" dirty="0" err="1" smtClean="0">
                <a:solidFill>
                  <a:srgbClr val="C00000"/>
                </a:solidFill>
                <a:latin typeface="+mj-lt"/>
                <a:ea typeface="Arial Unicode MS" pitchFamily="34" charset="-128"/>
                <a:cs typeface="Arial Unicode MS" pitchFamily="34" charset="-128"/>
              </a:rPr>
              <a:t>Buku</a:t>
            </a:r>
            <a:r>
              <a:rPr lang="en-US" altLang="en-US" sz="2000" b="1" dirty="0" smtClean="0">
                <a:solidFill>
                  <a:srgbClr val="C00000"/>
                </a:solidFill>
                <a:latin typeface="+mj-lt"/>
                <a:ea typeface="Arial Unicode MS" pitchFamily="34" charset="-128"/>
                <a:cs typeface="Arial Unicode MS" pitchFamily="34" charset="-128"/>
              </a:rPr>
              <a:t> </a:t>
            </a:r>
            <a:r>
              <a:rPr lang="en-US" altLang="en-US" sz="2000" b="1" dirty="0" err="1" smtClean="0">
                <a:solidFill>
                  <a:srgbClr val="C00000"/>
                </a:solidFill>
                <a:latin typeface="+mj-lt"/>
                <a:ea typeface="Arial Unicode MS" pitchFamily="34" charset="-128"/>
                <a:cs typeface="Arial Unicode MS" pitchFamily="34" charset="-128"/>
              </a:rPr>
              <a:t>Monograf</a:t>
            </a:r>
            <a:r>
              <a:rPr lang="en-US" altLang="en-US" sz="2000" b="1" dirty="0" smtClean="0">
                <a:solidFill>
                  <a:srgbClr val="C00000"/>
                </a:solidFill>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adalah</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suatu</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tulisan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ilmiah</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dalam</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bentuk</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buku</a:t>
            </a:r>
            <a:r>
              <a:rPr lang="en-US" altLang="en-US" sz="2000" dirty="0" smtClean="0">
                <a:latin typeface="+mj-lt"/>
                <a:ea typeface="Arial Unicode MS" pitchFamily="34" charset="-128"/>
                <a:cs typeface="Arial Unicode MS" pitchFamily="34" charset="-128"/>
              </a:rPr>
              <a:t> yang </a:t>
            </a:r>
            <a:r>
              <a:rPr lang="en-US" altLang="en-US" sz="2000" dirty="0" err="1" smtClean="0">
                <a:latin typeface="+mj-lt"/>
                <a:ea typeface="Arial Unicode MS" pitchFamily="34" charset="-128"/>
                <a:cs typeface="Arial Unicode MS" pitchFamily="34" charset="-128"/>
              </a:rPr>
              <a:t>substansi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pembahasannya</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hanya</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pada</a:t>
            </a:r>
            <a:r>
              <a:rPr lang="en-US" altLang="en-US" sz="2000" dirty="0" smtClean="0">
                <a:latin typeface="+mj-lt"/>
                <a:ea typeface="Arial Unicode MS" pitchFamily="34" charset="-128"/>
                <a:cs typeface="Arial Unicode MS" pitchFamily="34" charset="-128"/>
              </a:rPr>
              <a:t> </a:t>
            </a:r>
            <a:r>
              <a:rPr lang="en-US" altLang="en-US" sz="2000" i="1" dirty="0" err="1" smtClean="0">
                <a:latin typeface="+mj-lt"/>
                <a:ea typeface="Arial Unicode MS" pitchFamily="34" charset="-128"/>
                <a:cs typeface="Arial Unicode MS" pitchFamily="34" charset="-128"/>
              </a:rPr>
              <a:t>satu</a:t>
            </a:r>
            <a:r>
              <a:rPr lang="en-US" altLang="en-US" sz="2000" i="1" dirty="0" smtClean="0">
                <a:latin typeface="+mj-lt"/>
                <a:ea typeface="Arial Unicode MS" pitchFamily="34" charset="-128"/>
                <a:cs typeface="Arial Unicode MS" pitchFamily="34" charset="-128"/>
              </a:rPr>
              <a:t> </a:t>
            </a:r>
            <a:r>
              <a:rPr lang="id-ID" altLang="en-US" sz="2000" i="1" dirty="0" smtClean="0">
                <a:latin typeface="+mj-lt"/>
                <a:ea typeface="Arial Unicode MS" pitchFamily="34" charset="-128"/>
                <a:cs typeface="Arial Unicode MS" pitchFamily="34" charset="-128"/>
              </a:rPr>
              <a:t>topik/</a:t>
            </a:r>
            <a:r>
              <a:rPr lang="en-US" altLang="en-US" sz="2000" i="1" dirty="0" err="1" smtClean="0">
                <a:latin typeface="+mj-lt"/>
                <a:ea typeface="Arial Unicode MS" pitchFamily="34" charset="-128"/>
                <a:cs typeface="Arial Unicode MS" pitchFamily="34" charset="-128"/>
              </a:rPr>
              <a:t>hal</a:t>
            </a:r>
            <a:r>
              <a:rPr lang="en-US" altLang="en-US" sz="2000" i="1"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dalam</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suatu</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bidang</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ilmu</a:t>
            </a:r>
            <a:r>
              <a:rPr lang="id-ID" altLang="en-US" sz="2000" dirty="0" smtClean="0">
                <a:latin typeface="+mj-lt"/>
                <a:ea typeface="Arial Unicode MS" pitchFamily="34" charset="-128"/>
                <a:cs typeface="Arial Unicode MS" pitchFamily="34" charset="-128"/>
              </a:rPr>
              <a:t> kompetensi penulis</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Isi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tulisan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harus</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memenuhi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syarat-syarat</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sebuah</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karya</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ilmiah</a:t>
            </a:r>
            <a:r>
              <a:rPr lang="en-US" altLang="en-US" sz="2000" dirty="0" smtClean="0">
                <a:latin typeface="+mj-lt"/>
                <a:ea typeface="Arial Unicode MS" pitchFamily="34" charset="-128"/>
                <a:cs typeface="Arial Unicode MS" pitchFamily="34" charset="-128"/>
              </a:rPr>
              <a:t> yang </a:t>
            </a:r>
            <a:r>
              <a:rPr lang="en-US" altLang="en-US" sz="2000" dirty="0" err="1" smtClean="0">
                <a:latin typeface="+mj-lt"/>
                <a:ea typeface="Arial Unicode MS" pitchFamily="34" charset="-128"/>
                <a:cs typeface="Arial Unicode MS" pitchFamily="34" charset="-128"/>
              </a:rPr>
              <a:t>utuh</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yaitu</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adanya</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rumusan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masalah</a:t>
            </a:r>
            <a:r>
              <a:rPr lang="en-US" altLang="en-US" sz="2000" dirty="0" smtClean="0">
                <a:latin typeface="+mj-lt"/>
                <a:ea typeface="Arial Unicode MS" pitchFamily="34" charset="-128"/>
                <a:cs typeface="Arial Unicode MS" pitchFamily="34" charset="-128"/>
              </a:rPr>
              <a:t> yang </a:t>
            </a:r>
            <a:r>
              <a:rPr lang="en-US" altLang="en-US" sz="2000" dirty="0" err="1" smtClean="0">
                <a:latin typeface="+mj-lt"/>
                <a:ea typeface="Arial Unicode MS" pitchFamily="34" charset="-128"/>
                <a:cs typeface="Arial Unicode MS" pitchFamily="34" charset="-128"/>
              </a:rPr>
              <a:t>mengandung</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nilai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kebaruan</a:t>
            </a:r>
            <a:r>
              <a:rPr lang="en-US" altLang="en-US" sz="2000" dirty="0" smtClean="0">
                <a:latin typeface="+mj-lt"/>
                <a:ea typeface="Arial Unicode MS" pitchFamily="34" charset="-128"/>
                <a:cs typeface="Arial Unicode MS" pitchFamily="34" charset="-128"/>
              </a:rPr>
              <a:t> (novelty/</a:t>
            </a:r>
            <a:r>
              <a:rPr lang="en-US" altLang="en-US" sz="2000" dirty="0" err="1" smtClean="0">
                <a:latin typeface="+mj-lt"/>
                <a:ea typeface="Arial Unicode MS" pitchFamily="34" charset="-128"/>
                <a:cs typeface="Arial Unicode MS" pitchFamily="34" charset="-128"/>
              </a:rPr>
              <a:t>ies</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metodologi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pemecahan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masalah</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dukungan</a:t>
            </a:r>
            <a:r>
              <a:rPr lang="en-US" altLang="en-US" sz="2000" dirty="0" smtClean="0">
                <a:latin typeface="+mj-lt"/>
                <a:ea typeface="Arial Unicode MS" pitchFamily="34" charset="-128"/>
                <a:cs typeface="Arial Unicode MS" pitchFamily="34" charset="-128"/>
              </a:rPr>
              <a:t> data </a:t>
            </a:r>
            <a:r>
              <a:rPr lang="en-US" altLang="en-US" sz="2000" dirty="0" err="1" smtClean="0">
                <a:latin typeface="+mj-lt"/>
                <a:ea typeface="Arial Unicode MS" pitchFamily="34" charset="-128"/>
                <a:cs typeface="Arial Unicode MS" pitchFamily="34" charset="-128"/>
              </a:rPr>
              <a:t>atau</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teori</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mutakhir</a:t>
            </a:r>
            <a:r>
              <a:rPr lang="en-US" altLang="en-US" sz="2000" dirty="0" smtClean="0">
                <a:latin typeface="+mj-lt"/>
                <a:ea typeface="Arial Unicode MS" pitchFamily="34" charset="-128"/>
                <a:cs typeface="Arial Unicode MS" pitchFamily="34" charset="-128"/>
              </a:rPr>
              <a:t> yang </a:t>
            </a:r>
            <a:r>
              <a:rPr lang="en-US" altLang="en-US" sz="2000" dirty="0" err="1" smtClean="0">
                <a:latin typeface="+mj-lt"/>
                <a:ea typeface="Arial Unicode MS" pitchFamily="34" charset="-128"/>
                <a:cs typeface="Arial Unicode MS" pitchFamily="34" charset="-128"/>
              </a:rPr>
              <a:t>lengkap</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dan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jelas</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serta</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ada</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kesimpulan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dan</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daftar</a:t>
            </a:r>
            <a:r>
              <a:rPr lang="en-US" altLang="en-US" sz="2000" dirty="0" smtClean="0">
                <a:latin typeface="+mj-lt"/>
                <a:ea typeface="Arial Unicode MS" pitchFamily="34" charset="-128"/>
                <a:cs typeface="Arial Unicode MS" pitchFamily="34" charset="-128"/>
              </a:rPr>
              <a:t> </a:t>
            </a:r>
            <a:r>
              <a:rPr lang="en-US" altLang="en-US" sz="2000" dirty="0" err="1" smtClean="0">
                <a:latin typeface="+mj-lt"/>
                <a:ea typeface="Arial Unicode MS" pitchFamily="34" charset="-128"/>
                <a:cs typeface="Arial Unicode MS" pitchFamily="34" charset="-128"/>
              </a:rPr>
              <a:t>pustaka</a:t>
            </a:r>
            <a:r>
              <a:rPr lang="en-US" altLang="en-US" sz="2000" dirty="0" smtClean="0">
                <a:latin typeface="+mj-lt"/>
                <a:ea typeface="Arial Unicode MS" pitchFamily="34" charset="-128"/>
                <a:cs typeface="Arial Unicode MS" pitchFamily="34" charset="-128"/>
              </a:rPr>
              <a:t>.</a:t>
            </a:r>
          </a:p>
          <a:p>
            <a:pPr>
              <a:defRPr/>
            </a:pPr>
            <a:endParaRPr lang="en-US" altLang="en-US" sz="2000" dirty="0" smtClean="0">
              <a:latin typeface="+mj-lt"/>
              <a:ea typeface="Arial Unicode MS" pitchFamily="34" charset="-128"/>
              <a:cs typeface="Arial Unicode MS" pitchFamily="34" charset="-128"/>
            </a:endParaRPr>
          </a:p>
          <a:p>
            <a:pPr>
              <a:defRPr/>
            </a:pPr>
            <a:endParaRPr lang="id-ID" sz="2000" dirty="0">
              <a:latin typeface="+mj-lt"/>
            </a:endParaRPr>
          </a:p>
        </p:txBody>
      </p:sp>
    </p:spTree>
  </p:cSld>
  <p:clrMapOvr>
    <a:masterClrMapping/>
  </p:clrMapOvr>
  <p:transition spd="med">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459788" cy="3700463"/>
          </a:xfrm>
        </p:spPr>
        <p:txBody>
          <a:bodyPr>
            <a:noAutofit/>
          </a:bodyPr>
          <a:lstStyle/>
          <a:p>
            <a:pPr marL="400050" indent="-400050">
              <a:buFont typeface="Wingdings" pitchFamily="2" charset="2"/>
              <a:buChar char="q"/>
              <a:defRPr/>
            </a:pPr>
            <a:r>
              <a:rPr lang="en-US" altLang="en-US" sz="2400" b="1" dirty="0" smtClean="0">
                <a:solidFill>
                  <a:srgbClr val="C00000"/>
                </a:solidFill>
                <a:latin typeface="+mj-lt"/>
                <a:ea typeface="Arial Unicode MS" pitchFamily="34" charset="-128"/>
                <a:cs typeface="Arial Unicode MS" pitchFamily="34" charset="-128"/>
              </a:rPr>
              <a:t>J</a:t>
            </a:r>
            <a:r>
              <a:rPr lang="id-ID" altLang="en-US" sz="2400" b="1" dirty="0" smtClean="0">
                <a:solidFill>
                  <a:srgbClr val="C00000"/>
                </a:solidFill>
                <a:latin typeface="+mj-lt"/>
                <a:ea typeface="Arial Unicode MS" pitchFamily="34" charset="-128"/>
                <a:cs typeface="Arial Unicode MS" pitchFamily="34" charset="-128"/>
              </a:rPr>
              <a:t>urnal atau berkala ilmiah atau majalah ilmiah</a:t>
            </a:r>
            <a:r>
              <a:rPr lang="id-ID" altLang="en-US" sz="2400" dirty="0" smtClean="0">
                <a:solidFill>
                  <a:srgbClr val="C00000"/>
                </a:solidFill>
                <a:latin typeface="+mj-lt"/>
                <a:ea typeface="Arial Unicode MS" pitchFamily="34" charset="-128"/>
                <a:cs typeface="Arial Unicode MS" pitchFamily="34" charset="-128"/>
              </a:rPr>
              <a:t> </a:t>
            </a:r>
            <a:r>
              <a:rPr lang="id-ID" altLang="en-US" sz="2400" dirty="0" smtClean="0">
                <a:latin typeface="+mj-lt"/>
                <a:ea typeface="Arial Unicode MS" pitchFamily="34" charset="-128"/>
                <a:cs typeface="Arial Unicode MS" pitchFamily="34" charset="-128"/>
              </a:rPr>
              <a:t>yang selanjutnya disebut sebagai jurnal adalah bentuk terbitan yang berfungsi meregistrasi kegiatan kecendekiaan, mensertifikasi hasil kegiatan yang memenuhi persyaratan ilmiah minimum, mendiseminasikannya secara meluas kepada khalayak ramai, dan mengarsipkan semua temuan hasil kegiatan kecendekiaan ilmuwan yang dimuatnya. Untuk proses penilaian karya ilmiah dalam jabatan akademik dosen jurnal dibedakan menjadi:</a:t>
            </a:r>
            <a:endParaRPr lang="en-US" altLang="en-US" sz="2400" dirty="0" smtClean="0">
              <a:latin typeface="+mj-lt"/>
              <a:ea typeface="Arial Unicode MS" pitchFamily="34" charset="-128"/>
              <a:cs typeface="Arial Unicode MS" pitchFamily="34" charset="-128"/>
            </a:endParaRPr>
          </a:p>
          <a:p>
            <a:pPr marL="1077913" lvl="4" indent="-392113">
              <a:defRPr/>
            </a:pPr>
            <a:r>
              <a:rPr lang="id-ID" altLang="en-US" sz="2400" dirty="0" smtClean="0">
                <a:latin typeface="+mj-lt"/>
                <a:ea typeface="Arial Unicode MS" pitchFamily="34" charset="-128"/>
                <a:cs typeface="Arial Unicode MS" pitchFamily="34" charset="-128"/>
              </a:rPr>
              <a:t>Jurnal nasional</a:t>
            </a:r>
            <a:endParaRPr lang="en-US" altLang="en-US" sz="2400" dirty="0" smtClean="0">
              <a:latin typeface="+mj-lt"/>
              <a:ea typeface="Arial Unicode MS" pitchFamily="34" charset="-128"/>
              <a:cs typeface="Arial Unicode MS" pitchFamily="34" charset="-128"/>
            </a:endParaRPr>
          </a:p>
          <a:p>
            <a:pPr marL="1077913" lvl="4" indent="-392113">
              <a:defRPr/>
            </a:pPr>
            <a:r>
              <a:rPr lang="id-ID" altLang="en-US" sz="2400" dirty="0" smtClean="0">
                <a:latin typeface="+mj-lt"/>
                <a:ea typeface="Arial Unicode MS" pitchFamily="34" charset="-128"/>
                <a:cs typeface="Arial Unicode MS" pitchFamily="34" charset="-128"/>
              </a:rPr>
              <a:t>Jurnal nasional terakreditasi</a:t>
            </a:r>
            <a:endParaRPr lang="en-US" altLang="en-US" sz="2400" dirty="0" smtClean="0">
              <a:latin typeface="+mj-lt"/>
              <a:ea typeface="Arial Unicode MS" pitchFamily="34" charset="-128"/>
              <a:cs typeface="Arial Unicode MS" pitchFamily="34" charset="-128"/>
            </a:endParaRPr>
          </a:p>
          <a:p>
            <a:pPr marL="1077913" lvl="4" indent="-392113">
              <a:defRPr/>
            </a:pPr>
            <a:r>
              <a:rPr lang="id-ID" altLang="en-US" sz="2400" dirty="0" smtClean="0">
                <a:latin typeface="+mj-lt"/>
                <a:ea typeface="Arial Unicode MS" pitchFamily="34" charset="-128"/>
                <a:cs typeface="Arial Unicode MS" pitchFamily="34" charset="-128"/>
              </a:rPr>
              <a:t>Jurnal internasional </a:t>
            </a:r>
            <a:endParaRPr lang="en-US" altLang="en-US" sz="2400" dirty="0" smtClean="0">
              <a:latin typeface="+mj-lt"/>
              <a:ea typeface="Arial Unicode MS" pitchFamily="34" charset="-128"/>
              <a:cs typeface="Arial Unicode MS" pitchFamily="34" charset="-128"/>
            </a:endParaRPr>
          </a:p>
          <a:p>
            <a:pPr marL="1077913" lvl="4" indent="-392113">
              <a:defRPr/>
            </a:pPr>
            <a:r>
              <a:rPr lang="id-ID" altLang="en-US" sz="2400" dirty="0" smtClean="0">
                <a:latin typeface="+mj-lt"/>
                <a:ea typeface="Arial Unicode MS" pitchFamily="34" charset="-128"/>
                <a:cs typeface="Arial Unicode MS" pitchFamily="34" charset="-128"/>
              </a:rPr>
              <a:t>Jurnal internasional bereputasi</a:t>
            </a:r>
            <a:endParaRPr lang="en-US" altLang="en-US" sz="2400" dirty="0" smtClean="0">
              <a:latin typeface="+mj-lt"/>
              <a:ea typeface="Arial Unicode MS" pitchFamily="34" charset="-128"/>
              <a:cs typeface="Arial Unicode MS" pitchFamily="34" charset="-128"/>
            </a:endParaRPr>
          </a:p>
          <a:p>
            <a:pPr>
              <a:defRPr/>
            </a:pPr>
            <a:endParaRPr lang="id-ID" sz="2400" dirty="0">
              <a:latin typeface="+mj-lt"/>
            </a:endParaRPr>
          </a:p>
        </p:txBody>
      </p:sp>
      <p:sp>
        <p:nvSpPr>
          <p:cNvPr id="7" name="Title 1"/>
          <p:cNvSpPr txBox="1">
            <a:spLocks noGrp="1"/>
          </p:cNvSpPr>
          <p:nvPr>
            <p:ph type="title"/>
          </p:nvPr>
        </p:nvSpPr>
        <p:spPr>
          <a:extLst>
            <a:ext uri="{909E8E84-426E-40DD-AFC4-6F175D3DCCD1}"/>
            <a:ext uri="{91240B29-F687-4F45-9708-019B960494DF}"/>
          </a:extLst>
        </p:spPr>
        <p:txBody>
          <a:bodyPr>
            <a:normAutofit/>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3200" b="1" dirty="0" smtClean="0">
                <a:solidFill>
                  <a:srgbClr val="191919"/>
                </a:solidFill>
                <a:effectLst>
                  <a:outerShdw blurRad="38100" dist="38100" dir="2700000" algn="tl">
                    <a:srgbClr val="000000">
                      <a:alpha val="43137"/>
                    </a:srgbClr>
                  </a:outerShdw>
                </a:effectLst>
                <a:latin typeface="+mj-lt"/>
              </a:rPr>
              <a:t>HAL-HAL PENTING DALAM KEGIATAN PENELITIAN DAN PUBLIKASI (UNSUR B) </a:t>
            </a:r>
            <a:endParaRPr lang="en-US" altLang="en-US" sz="3200" b="1" dirty="0">
              <a:solidFill>
                <a:srgbClr val="191919"/>
              </a:solidFill>
              <a:effectLst>
                <a:outerShdw blurRad="38100" dist="38100" dir="2700000" algn="tl">
                  <a:srgbClr val="000000">
                    <a:alpha val="43137"/>
                  </a:srgbClr>
                </a:outerShdw>
              </a:effectLst>
              <a:latin typeface="+mj-lt"/>
            </a:endParaRPr>
          </a:p>
        </p:txBody>
      </p:sp>
    </p:spTree>
  </p:cSld>
  <p:clrMapOvr>
    <a:masterClrMapping/>
  </p:clrMapOvr>
  <p:transition spd="med">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p:cNvSpPr txBox="1">
            <a:spLocks noGrp="1"/>
          </p:cNvSpPr>
          <p:nvPr>
            <p:ph type="title"/>
          </p:nvPr>
        </p:nvSpPr>
        <p:spPr>
          <a:xfrm>
            <a:off x="457200" y="274638"/>
            <a:ext cx="8229600" cy="817562"/>
          </a:xfrm>
          <a:extLst>
            <a:ext uri="{909E8E84-426E-40DD-AFC4-6F175D3DCCD1}"/>
            <a:ext uri="{91240B29-F687-4F45-9708-019B960494DF}"/>
          </a:extLst>
        </p:spPr>
        <p:txBody>
          <a:bodyPr>
            <a:normAutofit fontScale="90000"/>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2800" b="1" dirty="0" smtClean="0">
                <a:solidFill>
                  <a:srgbClr val="191919"/>
                </a:solidFill>
                <a:effectLst>
                  <a:outerShdw blurRad="38100" dist="38100" dir="2700000" algn="tl">
                    <a:srgbClr val="000000">
                      <a:alpha val="43137"/>
                    </a:srgbClr>
                  </a:outerShdw>
                </a:effectLst>
                <a:latin typeface="+mj-lt"/>
              </a:rPr>
              <a:t>HAL-HAL PENTING DALAM KEGIATAN PENELITIAN DAN PUBLIKASI (UNSUR B) </a:t>
            </a:r>
            <a:endParaRPr lang="en-US" altLang="en-US" sz="2800" b="1" dirty="0">
              <a:solidFill>
                <a:srgbClr val="191919"/>
              </a:solidFill>
              <a:effectLst>
                <a:outerShdw blurRad="38100" dist="38100" dir="2700000" algn="tl">
                  <a:srgbClr val="000000">
                    <a:alpha val="43137"/>
                  </a:srgbClr>
                </a:outerShdw>
              </a:effectLst>
              <a:latin typeface="+mj-lt"/>
            </a:endParaRPr>
          </a:p>
        </p:txBody>
      </p:sp>
      <p:sp>
        <p:nvSpPr>
          <p:cNvPr id="9" name="Content Placeholder 2"/>
          <p:cNvSpPr>
            <a:spLocks noGrp="1"/>
          </p:cNvSpPr>
          <p:nvPr>
            <p:ph idx="1"/>
          </p:nvPr>
        </p:nvSpPr>
        <p:spPr>
          <a:xfrm>
            <a:off x="628650" y="1092200"/>
            <a:ext cx="8324850" cy="4667250"/>
          </a:xfrm>
        </p:spPr>
        <p:txBody>
          <a:bodyPr>
            <a:noAutofit/>
          </a:bodyPr>
          <a:lstStyle/>
          <a:p>
            <a:pPr>
              <a:buFontTx/>
              <a:buNone/>
              <a:defRPr/>
            </a:pPr>
            <a:r>
              <a:rPr lang="id-ID" altLang="en-US" sz="1600" b="1" dirty="0" smtClean="0">
                <a:solidFill>
                  <a:srgbClr val="C00000"/>
                </a:solidFill>
                <a:latin typeface="+mj-lt"/>
                <a:ea typeface="Arial Unicode MS" pitchFamily="34" charset="-128"/>
                <a:cs typeface="Arial Unicode MS" pitchFamily="34" charset="-128"/>
              </a:rPr>
              <a:t>Jurnal nasional</a:t>
            </a:r>
            <a:r>
              <a:rPr lang="id-ID" altLang="en-US" sz="1600" b="1" dirty="0" smtClean="0">
                <a:solidFill>
                  <a:srgbClr val="0066FF"/>
                </a:solidFill>
                <a:latin typeface="+mj-lt"/>
                <a:ea typeface="Arial Unicode MS" pitchFamily="34" charset="-128"/>
                <a:cs typeface="Arial Unicode MS" pitchFamily="34" charset="-128"/>
              </a:rPr>
              <a:t> </a:t>
            </a:r>
            <a:r>
              <a:rPr lang="id-ID" altLang="en-US" sz="1600" dirty="0" smtClean="0">
                <a:latin typeface="+mj-lt"/>
                <a:ea typeface="Arial Unicode MS" pitchFamily="34" charset="-128"/>
                <a:cs typeface="Arial Unicode MS" pitchFamily="34" charset="-128"/>
              </a:rPr>
              <a:t>adalah majalah ilmiah yang memenuhi kriteria sebagai berikut:</a:t>
            </a:r>
            <a:endParaRPr lang="en-US" altLang="en-US" sz="1600" dirty="0" smtClean="0">
              <a:latin typeface="+mj-lt"/>
              <a:ea typeface="Arial Unicode MS" pitchFamily="34" charset="-128"/>
              <a:cs typeface="Arial Unicode MS" pitchFamily="34" charset="-128"/>
            </a:endParaRPr>
          </a:p>
          <a:p>
            <a:pPr marL="342900" lvl="1" indent="-342900">
              <a:buFont typeface="Lucida Sans Unicode" pitchFamily="34" charset="0"/>
              <a:buAutoNum type="alphaLcPeriod"/>
              <a:defRPr/>
            </a:pPr>
            <a:r>
              <a:rPr lang="id-ID" altLang="en-US" sz="1600" dirty="0" smtClean="0">
                <a:latin typeface="+mj-lt"/>
                <a:ea typeface="Arial Unicode MS" pitchFamily="34" charset="-128"/>
                <a:cs typeface="Arial Unicode MS" pitchFamily="34" charset="-128"/>
              </a:rPr>
              <a:t>Karya ilmiah ditulis </a:t>
            </a:r>
            <a:r>
              <a:rPr lang="id-ID" altLang="en-US" sz="1600" b="1" dirty="0" smtClean="0">
                <a:latin typeface="+mj-lt"/>
                <a:ea typeface="Arial Unicode MS" pitchFamily="34" charset="-128"/>
                <a:cs typeface="Arial Unicode MS" pitchFamily="34" charset="-128"/>
              </a:rPr>
              <a:t>dengan memenuhi kaidah ilmiah dan etika keilmuan</a:t>
            </a:r>
            <a:endParaRPr lang="en-US" altLang="en-US" sz="1600" dirty="0" smtClean="0">
              <a:latin typeface="+mj-lt"/>
              <a:ea typeface="Arial Unicode MS" pitchFamily="34" charset="-128"/>
              <a:cs typeface="Arial Unicode MS" pitchFamily="34" charset="-128"/>
            </a:endParaRPr>
          </a:p>
          <a:p>
            <a:pPr marL="342900" lvl="1" indent="-342900">
              <a:buFont typeface="Lucida Sans Unicode" pitchFamily="34" charset="0"/>
              <a:buAutoNum type="alphaLcPeriod"/>
              <a:defRPr/>
            </a:pPr>
            <a:r>
              <a:rPr lang="id-ID" altLang="en-US" sz="1600" dirty="0" smtClean="0">
                <a:latin typeface="+mj-lt"/>
                <a:ea typeface="Arial Unicode MS" pitchFamily="34" charset="-128"/>
                <a:cs typeface="Arial Unicode MS" pitchFamily="34" charset="-128"/>
              </a:rPr>
              <a:t>Memiliki ISSN</a:t>
            </a:r>
            <a:endParaRPr lang="en-US" altLang="en-US" sz="1600" dirty="0" smtClean="0">
              <a:latin typeface="+mj-lt"/>
              <a:ea typeface="Arial Unicode MS" pitchFamily="34" charset="-128"/>
              <a:cs typeface="Arial Unicode MS" pitchFamily="34" charset="-128"/>
            </a:endParaRPr>
          </a:p>
          <a:p>
            <a:pPr marL="342900" lvl="1" indent="-342900">
              <a:buFont typeface="Lucida Sans Unicode" pitchFamily="34" charset="0"/>
              <a:buAutoNum type="alphaLcPeriod"/>
              <a:defRPr/>
            </a:pPr>
            <a:r>
              <a:rPr lang="id-ID" altLang="en-US" sz="1600" dirty="0" smtClean="0">
                <a:latin typeface="+mj-lt"/>
                <a:ea typeface="Arial Unicode MS" pitchFamily="34" charset="-128"/>
                <a:cs typeface="Arial Unicode MS" pitchFamily="34" charset="-128"/>
              </a:rPr>
              <a:t>Memiliki terbitan versi online</a:t>
            </a:r>
            <a:endParaRPr lang="en-US" altLang="en-US" sz="1600" dirty="0" smtClean="0">
              <a:latin typeface="+mj-lt"/>
              <a:ea typeface="Arial Unicode MS" pitchFamily="34" charset="-128"/>
              <a:cs typeface="Arial Unicode MS" pitchFamily="34" charset="-128"/>
            </a:endParaRPr>
          </a:p>
          <a:p>
            <a:pPr marL="342900" lvl="1" indent="-342900">
              <a:buFont typeface="Lucida Sans Unicode" pitchFamily="34" charset="0"/>
              <a:buAutoNum type="alphaLcPeriod"/>
              <a:defRPr/>
            </a:pPr>
            <a:r>
              <a:rPr lang="id-ID" altLang="en-US" sz="1600" dirty="0" smtClean="0">
                <a:latin typeface="+mj-lt"/>
                <a:ea typeface="Arial Unicode MS" pitchFamily="34" charset="-128"/>
                <a:cs typeface="Arial Unicode MS" pitchFamily="34" charset="-128"/>
              </a:rPr>
              <a:t>Dikelola secara profesional: ketepatan keberkalaan, ketersediaan petunjuk penulisan, identitas jurnal, dll.</a:t>
            </a:r>
            <a:endParaRPr lang="en-US" altLang="en-US" sz="1600" dirty="0" smtClean="0">
              <a:latin typeface="+mj-lt"/>
              <a:ea typeface="Arial Unicode MS" pitchFamily="34" charset="-128"/>
              <a:cs typeface="Arial Unicode MS" pitchFamily="34" charset="-128"/>
            </a:endParaRPr>
          </a:p>
          <a:p>
            <a:pPr marL="342900" lvl="1" indent="-342900">
              <a:buFont typeface="Lucida Sans Unicode" pitchFamily="34" charset="0"/>
              <a:buAutoNum type="alphaLcPeriod"/>
              <a:defRPr/>
            </a:pPr>
            <a:r>
              <a:rPr lang="id-ID" altLang="en-US" sz="1600" dirty="0" smtClean="0">
                <a:latin typeface="+mj-lt"/>
                <a:ea typeface="Arial Unicode MS" pitchFamily="34" charset="-128"/>
                <a:cs typeface="Arial Unicode MS" pitchFamily="34" charset="-128"/>
              </a:rPr>
              <a:t>Bertujuan menampung/mengkomunikasikan hasil-hasil penelitian ilmiah dan atau konsep ilmiah dalam disiplin ilmu tertentu</a:t>
            </a:r>
            <a:endParaRPr lang="en-US" altLang="en-US" sz="1600" dirty="0" smtClean="0">
              <a:latin typeface="+mj-lt"/>
              <a:ea typeface="Arial Unicode MS" pitchFamily="34" charset="-128"/>
              <a:cs typeface="Arial Unicode MS" pitchFamily="34" charset="-128"/>
            </a:endParaRPr>
          </a:p>
          <a:p>
            <a:pPr marL="342900" lvl="1" indent="-342900">
              <a:buFont typeface="Lucida Sans Unicode" pitchFamily="34" charset="0"/>
              <a:buAutoNum type="alphaLcPeriod"/>
              <a:defRPr/>
            </a:pPr>
            <a:r>
              <a:rPr lang="id-ID" altLang="en-US" sz="1600" dirty="0" smtClean="0">
                <a:latin typeface="+mj-lt"/>
                <a:ea typeface="Arial Unicode MS" pitchFamily="34" charset="-128"/>
                <a:cs typeface="Arial Unicode MS" pitchFamily="34" charset="-128"/>
              </a:rPr>
              <a:t>Ditujukan kepada masyarakat ilmiah/peneliti yang mempunyai disiplin-disiplin keilmuan yang relevan.</a:t>
            </a:r>
            <a:endParaRPr lang="en-US" altLang="en-US" sz="1600" dirty="0" smtClean="0">
              <a:latin typeface="+mj-lt"/>
              <a:ea typeface="Arial Unicode MS" pitchFamily="34" charset="-128"/>
              <a:cs typeface="Arial Unicode MS" pitchFamily="34" charset="-128"/>
            </a:endParaRPr>
          </a:p>
          <a:p>
            <a:pPr marL="342900" lvl="1" indent="-342900">
              <a:buFont typeface="Lucida Sans Unicode" pitchFamily="34" charset="0"/>
              <a:buAutoNum type="alphaLcPeriod"/>
              <a:defRPr/>
            </a:pPr>
            <a:r>
              <a:rPr lang="id-ID" altLang="en-US" sz="1600" dirty="0" smtClean="0">
                <a:latin typeface="+mj-lt"/>
                <a:ea typeface="Arial Unicode MS" pitchFamily="34" charset="-128"/>
                <a:cs typeface="Arial Unicode MS" pitchFamily="34" charset="-128"/>
              </a:rPr>
              <a:t>Diterbitkan oleh </a:t>
            </a:r>
            <a:r>
              <a:rPr lang="en-US" altLang="en-US" sz="1600" dirty="0" err="1" smtClean="0">
                <a:latin typeface="+mj-lt"/>
                <a:ea typeface="Arial Unicode MS" pitchFamily="34" charset="-128"/>
                <a:cs typeface="Arial Unicode MS" pitchFamily="34" charset="-128"/>
              </a:rPr>
              <a:t>Penerbit</a:t>
            </a:r>
            <a:r>
              <a:rPr lang="en-US" altLang="en-US" sz="1600" dirty="0" smtClean="0">
                <a:latin typeface="+mj-lt"/>
                <a:ea typeface="Arial Unicode MS" pitchFamily="34" charset="-128"/>
                <a:cs typeface="Arial Unicode MS" pitchFamily="34" charset="-128"/>
              </a:rPr>
              <a:t>/</a:t>
            </a:r>
            <a:r>
              <a:rPr lang="en-US" altLang="en-US" sz="1600" dirty="0" err="1" smtClean="0">
                <a:latin typeface="+mj-lt"/>
                <a:ea typeface="Arial Unicode MS" pitchFamily="34" charset="-128"/>
                <a:cs typeface="Arial Unicode MS" pitchFamily="34" charset="-128"/>
              </a:rPr>
              <a:t>badan</a:t>
            </a:r>
            <a:r>
              <a:rPr lang="en-US" altLang="en-US" sz="1600" dirty="0" smtClean="0">
                <a:latin typeface="+mj-lt"/>
                <a:ea typeface="Arial Unicode MS" pitchFamily="34" charset="-128"/>
                <a:cs typeface="Arial Unicode MS" pitchFamily="34" charset="-128"/>
              </a:rPr>
              <a:t> </a:t>
            </a:r>
            <a:r>
              <a:rPr lang="id-ID" altLang="en-US" sz="1600" dirty="0" smtClean="0">
                <a:latin typeface="+mj-lt"/>
                <a:ea typeface="Arial Unicode MS" pitchFamily="34" charset="-128"/>
                <a:cs typeface="Arial Unicode MS" pitchFamily="34" charset="-128"/>
              </a:rPr>
              <a:t>Ilmiah/Organisasi </a:t>
            </a:r>
            <a:r>
              <a:rPr lang="en-US" altLang="en-US" sz="1600" dirty="0" err="1" smtClean="0">
                <a:latin typeface="+mj-lt"/>
                <a:ea typeface="Arial Unicode MS" pitchFamily="34" charset="-128"/>
                <a:cs typeface="Arial Unicode MS" pitchFamily="34" charset="-128"/>
              </a:rPr>
              <a:t>Profesi</a:t>
            </a:r>
            <a:r>
              <a:rPr lang="id-ID" altLang="en-US" sz="1600" dirty="0" smtClean="0">
                <a:latin typeface="+mj-lt"/>
                <a:ea typeface="Arial Unicode MS" pitchFamily="34" charset="-128"/>
                <a:cs typeface="Arial Unicode MS" pitchFamily="34" charset="-128"/>
              </a:rPr>
              <a:t>/Perguruan Tinggi dengan unit-unitnya.</a:t>
            </a:r>
            <a:endParaRPr lang="en-US" altLang="en-US" sz="1600" dirty="0" smtClean="0">
              <a:latin typeface="+mj-lt"/>
              <a:ea typeface="Arial Unicode MS" pitchFamily="34" charset="-128"/>
              <a:cs typeface="Arial Unicode MS" pitchFamily="34" charset="-128"/>
            </a:endParaRPr>
          </a:p>
          <a:p>
            <a:pPr marL="342900" lvl="1" indent="-342900">
              <a:buFont typeface="Lucida Sans Unicode" pitchFamily="34" charset="0"/>
              <a:buAutoNum type="alphaLcPeriod"/>
              <a:defRPr/>
            </a:pPr>
            <a:r>
              <a:rPr lang="id-ID" altLang="en-US" sz="1600" dirty="0" smtClean="0">
                <a:latin typeface="+mj-lt"/>
                <a:ea typeface="Arial Unicode MS" pitchFamily="34" charset="-128"/>
                <a:cs typeface="Arial Unicode MS" pitchFamily="34" charset="-128"/>
              </a:rPr>
              <a:t>Bahasa yang digunakan adalah Bahasa Indonesia dan atau Bahasa Inggris dengan abstrak dalam Bahasa Indonesia.</a:t>
            </a:r>
            <a:endParaRPr lang="en-US" altLang="en-US" sz="1600" dirty="0" smtClean="0">
              <a:latin typeface="+mj-lt"/>
              <a:ea typeface="Arial Unicode MS" pitchFamily="34" charset="-128"/>
              <a:cs typeface="Arial Unicode MS" pitchFamily="34" charset="-128"/>
            </a:endParaRPr>
          </a:p>
          <a:p>
            <a:pPr marL="342900" lvl="1" indent="-342900">
              <a:buFont typeface="Lucida Sans Unicode" pitchFamily="34" charset="0"/>
              <a:buAutoNum type="alphaLcPeriod"/>
              <a:defRPr/>
            </a:pPr>
            <a:r>
              <a:rPr lang="id-ID" altLang="en-US" sz="1600" dirty="0" smtClean="0">
                <a:latin typeface="+mj-lt"/>
                <a:ea typeface="Arial Unicode MS" pitchFamily="34" charset="-128"/>
                <a:cs typeface="Arial Unicode MS" pitchFamily="34" charset="-128"/>
              </a:rPr>
              <a:t>Memuat karya ilmiah dari penulis yang berasal dari </a:t>
            </a:r>
            <a:r>
              <a:rPr lang="en-US" altLang="en-US" sz="1600" dirty="0" smtClean="0">
                <a:latin typeface="+mj-lt"/>
                <a:ea typeface="Arial Unicode MS" pitchFamily="34" charset="-128"/>
                <a:cs typeface="Arial Unicode MS" pitchFamily="34" charset="-128"/>
              </a:rPr>
              <a:t>minimal </a:t>
            </a:r>
            <a:r>
              <a:rPr lang="en-US" altLang="en-US" sz="1600" dirty="0" err="1" smtClean="0">
                <a:latin typeface="+mj-lt"/>
                <a:ea typeface="Arial Unicode MS" pitchFamily="34" charset="-128"/>
                <a:cs typeface="Arial Unicode MS" pitchFamily="34" charset="-128"/>
              </a:rPr>
              <a:t>dua</a:t>
            </a:r>
            <a:r>
              <a:rPr lang="en-US" altLang="en-US" sz="1600" dirty="0" smtClean="0">
                <a:latin typeface="+mj-lt"/>
                <a:ea typeface="Arial Unicode MS" pitchFamily="34" charset="-128"/>
                <a:cs typeface="Arial Unicode MS" pitchFamily="34" charset="-128"/>
              </a:rPr>
              <a:t> </a:t>
            </a:r>
            <a:r>
              <a:rPr lang="id-ID" altLang="en-US" sz="1600" dirty="0" smtClean="0">
                <a:latin typeface="+mj-lt"/>
                <a:ea typeface="Arial Unicode MS" pitchFamily="34" charset="-128"/>
                <a:cs typeface="Arial Unicode MS" pitchFamily="34" charset="-128"/>
              </a:rPr>
              <a:t>institusi yang berbeda</a:t>
            </a:r>
            <a:endParaRPr lang="en-US" altLang="en-US" sz="1600" dirty="0" smtClean="0">
              <a:latin typeface="+mj-lt"/>
              <a:ea typeface="Arial Unicode MS" pitchFamily="34" charset="-128"/>
              <a:cs typeface="Arial Unicode MS" pitchFamily="34" charset="-128"/>
            </a:endParaRPr>
          </a:p>
          <a:p>
            <a:pPr marL="342900" lvl="1" indent="-342900">
              <a:buFont typeface="Lucida Sans Unicode" pitchFamily="34" charset="0"/>
              <a:buAutoNum type="alphaLcPeriod"/>
              <a:defRPr/>
            </a:pPr>
            <a:r>
              <a:rPr lang="id-ID" altLang="en-US" sz="1600" dirty="0" smtClean="0">
                <a:latin typeface="+mj-lt"/>
                <a:ea typeface="Arial Unicode MS" pitchFamily="34" charset="-128"/>
                <a:cs typeface="Arial Unicode MS" pitchFamily="34" charset="-128"/>
              </a:rPr>
              <a:t>Mempunyai dewan redaksi/editor yang terdiri dari para ahli dalam bidangnya dan berasal dari </a:t>
            </a:r>
            <a:r>
              <a:rPr lang="en-US" altLang="en-US" sz="1600" dirty="0" smtClean="0">
                <a:latin typeface="+mj-lt"/>
                <a:ea typeface="Arial Unicode MS" pitchFamily="34" charset="-128"/>
                <a:cs typeface="Arial Unicode MS" pitchFamily="34" charset="-128"/>
              </a:rPr>
              <a:t>minimal </a:t>
            </a:r>
            <a:r>
              <a:rPr lang="en-US" altLang="en-US" sz="1600" dirty="0" err="1" smtClean="0">
                <a:latin typeface="+mj-lt"/>
                <a:ea typeface="Arial Unicode MS" pitchFamily="34" charset="-128"/>
                <a:cs typeface="Arial Unicode MS" pitchFamily="34" charset="-128"/>
              </a:rPr>
              <a:t>dua</a:t>
            </a:r>
            <a:r>
              <a:rPr lang="en-US" altLang="en-US" sz="1600" dirty="0" smtClean="0">
                <a:latin typeface="+mj-lt"/>
                <a:ea typeface="Arial Unicode MS" pitchFamily="34" charset="-128"/>
                <a:cs typeface="Arial Unicode MS" pitchFamily="34" charset="-128"/>
              </a:rPr>
              <a:t> </a:t>
            </a:r>
            <a:r>
              <a:rPr lang="id-ID" altLang="en-US" sz="1600" dirty="0" smtClean="0">
                <a:latin typeface="+mj-lt"/>
                <a:ea typeface="Arial Unicode MS" pitchFamily="34" charset="-128"/>
                <a:cs typeface="Arial Unicode MS" pitchFamily="34" charset="-128"/>
              </a:rPr>
              <a:t>institusi yang berbeda </a:t>
            </a:r>
          </a:p>
          <a:p>
            <a:pPr marL="342900" lvl="1" indent="-342900">
              <a:buFont typeface="Lucida Sans Unicode" pitchFamily="34" charset="0"/>
              <a:buAutoNum type="alphaLcPeriod"/>
              <a:defRPr/>
            </a:pPr>
            <a:r>
              <a:rPr lang="id-ID" altLang="en-US" sz="1600" dirty="0" smtClean="0">
                <a:latin typeface="+mj-lt"/>
                <a:ea typeface="Arial Unicode MS" pitchFamily="34" charset="-128"/>
                <a:cs typeface="Arial Unicode MS" pitchFamily="34" charset="-128"/>
              </a:rPr>
              <a:t>Jurnal nasional yang memenuhi kriteria a sampai j dan terindek oleh DOAJ </a:t>
            </a:r>
            <a:r>
              <a:rPr lang="en-US" altLang="en-US" sz="1600" dirty="0" err="1" smtClean="0">
                <a:latin typeface="+mj-lt"/>
                <a:ea typeface="Arial Unicode MS" pitchFamily="34" charset="-128"/>
                <a:cs typeface="Arial Unicode MS" pitchFamily="34" charset="-128"/>
              </a:rPr>
              <a:t>atau</a:t>
            </a:r>
            <a:r>
              <a:rPr lang="en-US" altLang="en-US" sz="1600" dirty="0" smtClean="0">
                <a:latin typeface="+mj-lt"/>
                <a:ea typeface="Arial Unicode MS" pitchFamily="34" charset="-128"/>
                <a:cs typeface="Arial Unicode MS" pitchFamily="34" charset="-128"/>
              </a:rPr>
              <a:t> </a:t>
            </a:r>
            <a:r>
              <a:rPr lang="en-US" altLang="en-US" sz="1600" dirty="0" err="1" smtClean="0">
                <a:latin typeface="+mj-lt"/>
                <a:ea typeface="Arial Unicode MS" pitchFamily="34" charset="-128"/>
                <a:cs typeface="Arial Unicode MS" pitchFamily="34" charset="-128"/>
              </a:rPr>
              <a:t>laman</a:t>
            </a:r>
            <a:r>
              <a:rPr lang="en-US" altLang="en-US" sz="1600" dirty="0" smtClean="0">
                <a:latin typeface="+mj-lt"/>
                <a:ea typeface="Arial Unicode MS" pitchFamily="34" charset="-128"/>
                <a:cs typeface="Arial Unicode MS" pitchFamily="34" charset="-128"/>
              </a:rPr>
              <a:t> lain </a:t>
            </a:r>
            <a:r>
              <a:rPr lang="en-US" altLang="en-US" sz="1600" dirty="0" err="1" smtClean="0">
                <a:latin typeface="+mj-lt"/>
                <a:ea typeface="Arial Unicode MS" pitchFamily="34" charset="-128"/>
                <a:cs typeface="Arial Unicode MS" pitchFamily="34" charset="-128"/>
              </a:rPr>
              <a:t>sesuai</a:t>
            </a:r>
            <a:r>
              <a:rPr lang="en-US" altLang="en-US" sz="1600" dirty="0" smtClean="0">
                <a:latin typeface="+mj-lt"/>
                <a:ea typeface="Arial Unicode MS" pitchFamily="34" charset="-128"/>
                <a:cs typeface="Arial Unicode MS" pitchFamily="34" charset="-128"/>
              </a:rPr>
              <a:t> </a:t>
            </a:r>
            <a:r>
              <a:rPr lang="en-US" altLang="en-US" sz="1600" dirty="0" err="1" smtClean="0">
                <a:latin typeface="+mj-lt"/>
                <a:ea typeface="Arial Unicode MS" pitchFamily="34" charset="-128"/>
                <a:cs typeface="Arial Unicode MS" pitchFamily="34" charset="-128"/>
              </a:rPr>
              <a:t>dengan</a:t>
            </a:r>
            <a:r>
              <a:rPr lang="en-US" altLang="en-US" sz="1600" dirty="0" smtClean="0">
                <a:latin typeface="+mj-lt"/>
                <a:ea typeface="Arial Unicode MS" pitchFamily="34" charset="-128"/>
                <a:cs typeface="Arial Unicode MS" pitchFamily="34" charset="-128"/>
              </a:rPr>
              <a:t> </a:t>
            </a:r>
            <a:r>
              <a:rPr lang="en-US" altLang="en-US" sz="1600" dirty="0" err="1" smtClean="0">
                <a:latin typeface="+mj-lt"/>
                <a:ea typeface="Arial Unicode MS" pitchFamily="34" charset="-128"/>
                <a:cs typeface="Arial Unicode MS" pitchFamily="34" charset="-128"/>
              </a:rPr>
              <a:t>pertimbangan</a:t>
            </a:r>
            <a:r>
              <a:rPr lang="en-US" altLang="en-US" sz="1600" dirty="0" smtClean="0">
                <a:latin typeface="+mj-lt"/>
                <a:ea typeface="Arial Unicode MS" pitchFamily="34" charset="-128"/>
                <a:cs typeface="Arial Unicode MS" pitchFamily="34" charset="-128"/>
              </a:rPr>
              <a:t> </a:t>
            </a:r>
            <a:r>
              <a:rPr lang="en-US" altLang="en-US" sz="1600" dirty="0" err="1" smtClean="0">
                <a:latin typeface="+mj-lt"/>
                <a:ea typeface="Arial Unicode MS" pitchFamily="34" charset="-128"/>
                <a:cs typeface="Arial Unicode MS" pitchFamily="34" charset="-128"/>
              </a:rPr>
              <a:t>Dirjen</a:t>
            </a:r>
            <a:r>
              <a:rPr lang="en-US" altLang="en-US" sz="1600" dirty="0" smtClean="0">
                <a:latin typeface="+mj-lt"/>
                <a:ea typeface="Arial Unicode MS" pitchFamily="34" charset="-128"/>
                <a:cs typeface="Arial Unicode MS" pitchFamily="34" charset="-128"/>
              </a:rPr>
              <a:t> </a:t>
            </a:r>
            <a:r>
              <a:rPr lang="en-US" altLang="en-US" sz="1600" dirty="0" err="1" smtClean="0">
                <a:latin typeface="+mj-lt"/>
                <a:ea typeface="Arial Unicode MS" pitchFamily="34" charset="-128"/>
                <a:cs typeface="Arial Unicode MS" pitchFamily="34" charset="-128"/>
              </a:rPr>
              <a:t>Dikti</a:t>
            </a:r>
            <a:r>
              <a:rPr lang="en-US" altLang="en-US" sz="1600" dirty="0" smtClean="0">
                <a:latin typeface="+mj-lt"/>
                <a:ea typeface="Arial Unicode MS" pitchFamily="34" charset="-128"/>
                <a:cs typeface="Arial Unicode MS" pitchFamily="34" charset="-128"/>
              </a:rPr>
              <a:t> </a:t>
            </a:r>
            <a:r>
              <a:rPr lang="id-ID" altLang="en-US" sz="1600" dirty="0" smtClean="0">
                <a:latin typeface="+mj-lt"/>
                <a:ea typeface="Arial Unicode MS" pitchFamily="34" charset="-128"/>
                <a:cs typeface="Arial Unicode MS" pitchFamily="34" charset="-128"/>
              </a:rPr>
              <a:t>diberi nilai yang lebih tinggi dari jurnal nasional yaitu maksimal 15.</a:t>
            </a:r>
            <a:endParaRPr lang="en-US" altLang="en-US" sz="1600" dirty="0" smtClean="0">
              <a:latin typeface="+mj-lt"/>
              <a:ea typeface="Arial Unicode MS" pitchFamily="34" charset="-128"/>
              <a:cs typeface="Arial Unicode MS" pitchFamily="34" charset="-128"/>
            </a:endParaRPr>
          </a:p>
          <a:p>
            <a:pPr>
              <a:buFontTx/>
              <a:buNone/>
              <a:defRPr/>
            </a:pPr>
            <a:endParaRPr lang="id-ID" sz="1600" dirty="0">
              <a:latin typeface="+mj-lt"/>
            </a:endParaRPr>
          </a:p>
        </p:txBody>
      </p:sp>
      <p:sp>
        <p:nvSpPr>
          <p:cNvPr id="96260"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9E597146-CC74-4638-8B91-BD4D01A76D40}" type="slidenum">
              <a:rPr lang="en-US" smtClean="0"/>
              <a:pPr/>
              <a:t>83</a:t>
            </a:fld>
            <a:endParaRPr lang="en-US" smtClean="0"/>
          </a:p>
        </p:txBody>
      </p:sp>
    </p:spTree>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Grp="1" noChangeArrowheads="1"/>
          </p:cNvSpPr>
          <p:nvPr>
            <p:ph idx="1"/>
          </p:nvPr>
        </p:nvSpPr>
        <p:spPr>
          <a:xfrm>
            <a:off x="960438" y="1858963"/>
            <a:ext cx="7726362" cy="4294187"/>
          </a:xfrm>
        </p:spPr>
        <p:txBody>
          <a:bodyPr>
            <a:spAutoFit/>
          </a:bodyPr>
          <a:lstStyle/>
          <a:p>
            <a:pPr marL="514350" indent="-514350" algn="r" eaLnBrk="1" hangingPunct="1">
              <a:buFontTx/>
              <a:buNone/>
              <a:defRPr/>
            </a:pPr>
            <a:r>
              <a:rPr lang="id-ID" sz="3900" dirty="0">
                <a:latin typeface="+mj-lt"/>
                <a:ea typeface="Arial Unicode MS" pitchFamily="34" charset="-128"/>
                <a:cs typeface="Arial Unicode MS" pitchFamily="34" charset="-128"/>
              </a:rPr>
              <a:t>a</a:t>
            </a:r>
            <a:r>
              <a:rPr lang="id-ID" sz="3900" dirty="0" smtClean="0">
                <a:latin typeface="+mj-lt"/>
                <a:ea typeface="Arial Unicode MS" pitchFamily="34" charset="-128"/>
                <a:cs typeface="Arial Unicode MS" pitchFamily="34" charset="-128"/>
              </a:rPr>
              <a:t>dalah </a:t>
            </a:r>
            <a:r>
              <a:rPr lang="id-ID" sz="3900" dirty="0">
                <a:latin typeface="+mj-lt"/>
                <a:ea typeface="Arial Unicode MS" pitchFamily="34" charset="-128"/>
                <a:cs typeface="Arial Unicode MS" pitchFamily="34" charset="-128"/>
              </a:rPr>
              <a:t>majalah ilmiah yang memenuhi kriteria sebagai jurnal nasional dan mendapat status terakreditasi dari Direktorat Jenderal Pendidikan Tinggi dengan masa berlaku</a:t>
            </a:r>
            <a:r>
              <a:rPr lang="en-US" sz="3900" dirty="0">
                <a:latin typeface="+mj-lt"/>
                <a:ea typeface="Arial Unicode MS" pitchFamily="34" charset="-128"/>
                <a:cs typeface="Arial Unicode MS" pitchFamily="34" charset="-128"/>
              </a:rPr>
              <a:t> </a:t>
            </a:r>
            <a:r>
              <a:rPr lang="id-ID" sz="3900" dirty="0">
                <a:latin typeface="+mj-lt"/>
                <a:ea typeface="Arial Unicode MS" pitchFamily="34" charset="-128"/>
                <a:cs typeface="Arial Unicode MS" pitchFamily="34" charset="-128"/>
              </a:rPr>
              <a:t>hasil akreditasi yang sesuai.</a:t>
            </a:r>
          </a:p>
        </p:txBody>
      </p:sp>
      <p:sp>
        <p:nvSpPr>
          <p:cNvPr id="6" name="Title 1"/>
          <p:cNvSpPr>
            <a:spLocks noGrp="1"/>
          </p:cNvSpPr>
          <p:nvPr>
            <p:ph type="title"/>
          </p:nvPr>
        </p:nvSpPr>
        <p:spPr/>
        <p:txBody>
          <a:bodyPr>
            <a:normAutofit fontScale="90000"/>
          </a:bodyPr>
          <a:lstStyle/>
          <a:p>
            <a:pPr algn="r">
              <a:defRPr/>
            </a:pPr>
            <a:r>
              <a:rPr lang="en-US" b="1" dirty="0" smtClean="0">
                <a:solidFill>
                  <a:srgbClr val="191919"/>
                </a:solidFill>
                <a:effectLst>
                  <a:outerShdw blurRad="38100" dist="38100" dir="2700000" algn="tl">
                    <a:srgbClr val="000000">
                      <a:alpha val="43137"/>
                    </a:srgbClr>
                  </a:outerShdw>
                </a:effectLst>
              </a:rPr>
              <a:t>JURNAL NASIONAL TERAKREDITASI</a:t>
            </a:r>
            <a:endParaRPr lang="id-ID" b="1" dirty="0">
              <a:solidFill>
                <a:srgbClr val="191919"/>
              </a:solidFill>
              <a:effectLst>
                <a:outerShdw blurRad="38100" dist="38100" dir="2700000" algn="tl">
                  <a:srgbClr val="000000">
                    <a:alpha val="43137"/>
                  </a:srgbClr>
                </a:outerShdw>
              </a:effectLst>
            </a:endParaRPr>
          </a:p>
        </p:txBody>
      </p:sp>
      <p:sp>
        <p:nvSpPr>
          <p:cNvPr id="97284"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1EAE19EE-64BF-470A-9765-A9C59B66346D}" type="slidenum">
              <a:rPr lang="en-US" smtClean="0"/>
              <a:pPr/>
              <a:t>84</a:t>
            </a:fld>
            <a:endParaRPr lang="en-US" smtClean="0"/>
          </a:p>
        </p:txBody>
      </p:sp>
    </p:spTree>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p:cNvSpPr txBox="1">
            <a:spLocks noGrp="1"/>
          </p:cNvSpPr>
          <p:nvPr>
            <p:ph type="title"/>
          </p:nvPr>
        </p:nvSpPr>
        <p:spPr>
          <a:extLst>
            <a:ext uri="{909E8E84-426E-40DD-AFC4-6F175D3DCCD1}"/>
            <a:ext uri="{91240B29-F687-4F45-9708-019B960494DF}"/>
          </a:extLst>
        </p:spPr>
        <p:txBody>
          <a:bodyPr>
            <a:normAutofit/>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3200" b="1" dirty="0" smtClean="0">
                <a:solidFill>
                  <a:srgbClr val="191919"/>
                </a:solidFill>
                <a:effectLst>
                  <a:outerShdw blurRad="38100" dist="38100" dir="2700000" algn="tl">
                    <a:srgbClr val="000000">
                      <a:alpha val="43137"/>
                    </a:srgbClr>
                  </a:outerShdw>
                </a:effectLst>
                <a:latin typeface="+mj-lt"/>
              </a:rPr>
              <a:t>HAL-HAL PENTING DALAM KEGIATAN PENELITIAN DAN PUBLIKASI (UNSUR B) </a:t>
            </a:r>
            <a:endParaRPr lang="en-US" altLang="en-US" sz="3200" b="1" dirty="0">
              <a:solidFill>
                <a:srgbClr val="191919"/>
              </a:solidFill>
              <a:effectLst>
                <a:outerShdw blurRad="38100" dist="38100" dir="2700000" algn="tl">
                  <a:srgbClr val="000000">
                    <a:alpha val="43137"/>
                  </a:srgbClr>
                </a:outerShdw>
              </a:effectLst>
              <a:latin typeface="+mj-lt"/>
            </a:endParaRPr>
          </a:p>
        </p:txBody>
      </p:sp>
      <p:sp>
        <p:nvSpPr>
          <p:cNvPr id="98307" name="Content Placeholder 7"/>
          <p:cNvSpPr>
            <a:spLocks noGrp="1"/>
          </p:cNvSpPr>
          <p:nvPr>
            <p:ph idx="1"/>
          </p:nvPr>
        </p:nvSpPr>
        <p:spPr>
          <a:xfrm>
            <a:off x="577850" y="1600200"/>
            <a:ext cx="8229600" cy="3700463"/>
          </a:xfrm>
        </p:spPr>
        <p:txBody>
          <a:bodyPr/>
          <a:lstStyle/>
          <a:p>
            <a:pPr marL="457200" indent="-457200">
              <a:spcBef>
                <a:spcPct val="0"/>
              </a:spcBef>
              <a:buFontTx/>
              <a:buNone/>
            </a:pPr>
            <a:r>
              <a:rPr lang="id-ID" altLang="en-US" sz="2000" b="1" smtClean="0">
                <a:solidFill>
                  <a:srgbClr val="C00000"/>
                </a:solidFill>
                <a:ea typeface="Arial Unicode MS" pitchFamily="34" charset="-128"/>
                <a:cs typeface="Arial Unicode MS" pitchFamily="34" charset="-128"/>
              </a:rPr>
              <a:t>Jurnal internasional </a:t>
            </a:r>
            <a:r>
              <a:rPr lang="id-ID" altLang="en-US" sz="2000" smtClean="0">
                <a:ea typeface="Arial Unicode MS" pitchFamily="34" charset="-128"/>
                <a:cs typeface="Arial Unicode MS" pitchFamily="34" charset="-128"/>
              </a:rPr>
              <a:t>adalah jurnal yang memenuhi kriteria sebagai berikut</a:t>
            </a:r>
            <a:r>
              <a:rPr lang="en-US" altLang="en-US" sz="2000" smtClean="0">
                <a:ea typeface="Arial Unicode MS" pitchFamily="34" charset="-128"/>
                <a:cs typeface="Arial Unicode MS" pitchFamily="34" charset="-128"/>
              </a:rPr>
              <a:t> </a:t>
            </a:r>
          </a:p>
          <a:p>
            <a:pPr marL="457200" indent="-457200">
              <a:spcBef>
                <a:spcPct val="0"/>
              </a:spcBef>
              <a:buFontTx/>
              <a:buNone/>
            </a:pPr>
            <a:r>
              <a:rPr lang="en-US" altLang="en-US" sz="2000" smtClean="0">
                <a:ea typeface="Arial Unicode MS" pitchFamily="34" charset="-128"/>
                <a:cs typeface="Arial Unicode MS" pitchFamily="34" charset="-128"/>
              </a:rPr>
              <a:t>(butir 8)</a:t>
            </a:r>
            <a:r>
              <a:rPr lang="id-ID" altLang="en-US" sz="2000" smtClean="0">
                <a:ea typeface="Arial Unicode MS" pitchFamily="34" charset="-128"/>
                <a:cs typeface="Arial Unicode MS" pitchFamily="34" charset="-128"/>
              </a:rPr>
              <a:t> :</a:t>
            </a:r>
            <a:endParaRPr lang="en-US" altLang="en-US" sz="2000" smtClean="0">
              <a:ea typeface="Arial Unicode MS" pitchFamily="34" charset="-128"/>
              <a:cs typeface="Arial Unicode MS" pitchFamily="34" charset="-128"/>
            </a:endParaRPr>
          </a:p>
          <a:p>
            <a:pPr marL="457200" indent="-457200">
              <a:lnSpc>
                <a:spcPct val="80000"/>
              </a:lnSpc>
              <a:spcBef>
                <a:spcPts val="300"/>
              </a:spcBef>
              <a:buFontTx/>
              <a:buAutoNum type="alphaLcPeriod"/>
            </a:pPr>
            <a:r>
              <a:rPr lang="id-ID" sz="2000" smtClean="0"/>
              <a:t>Karya ilmiah yang diterbitkan ditulis </a:t>
            </a:r>
            <a:r>
              <a:rPr lang="id-ID" sz="2000" b="1" smtClean="0">
                <a:solidFill>
                  <a:srgbClr val="0066FF"/>
                </a:solidFill>
              </a:rPr>
              <a:t>dengan memenuhi kaidah ilmiah dan etika keilmuan</a:t>
            </a:r>
            <a:endParaRPr lang="en-US" sz="2000" smtClean="0">
              <a:solidFill>
                <a:srgbClr val="0066FF"/>
              </a:solidFill>
            </a:endParaRPr>
          </a:p>
          <a:p>
            <a:pPr marL="457200" indent="-457200">
              <a:lnSpc>
                <a:spcPct val="80000"/>
              </a:lnSpc>
              <a:spcBef>
                <a:spcPts val="300"/>
              </a:spcBef>
              <a:buFontTx/>
              <a:buAutoNum type="alphaLcPeriod"/>
            </a:pPr>
            <a:r>
              <a:rPr lang="id-ID" sz="2000" smtClean="0"/>
              <a:t>Memiliki ISSN</a:t>
            </a:r>
            <a:endParaRPr lang="en-US" sz="2000" smtClean="0"/>
          </a:p>
          <a:p>
            <a:pPr marL="457200" indent="-457200">
              <a:lnSpc>
                <a:spcPct val="80000"/>
              </a:lnSpc>
              <a:spcBef>
                <a:spcPts val="300"/>
              </a:spcBef>
              <a:buFontTx/>
              <a:buAutoNum type="alphaLcPeriod"/>
            </a:pPr>
            <a:r>
              <a:rPr lang="id-ID" sz="2000" smtClean="0"/>
              <a:t>Ditulis dengan menggunakan bahasa resmi PBB (Arab, Inggris, Perancis, Rusia, Spanyol dan Tiongkok)</a:t>
            </a:r>
            <a:endParaRPr lang="en-US" sz="2000" smtClean="0"/>
          </a:p>
          <a:p>
            <a:pPr marL="457200" indent="-457200">
              <a:lnSpc>
                <a:spcPct val="80000"/>
              </a:lnSpc>
              <a:spcBef>
                <a:spcPts val="300"/>
              </a:spcBef>
              <a:buFontTx/>
              <a:buAutoNum type="alphaLcPeriod"/>
            </a:pPr>
            <a:r>
              <a:rPr lang="id-ID" sz="2000" smtClean="0"/>
              <a:t>Memiliki terbitan versi online</a:t>
            </a:r>
            <a:endParaRPr lang="en-US" sz="2000" smtClean="0"/>
          </a:p>
          <a:p>
            <a:pPr marL="457200" indent="-457200">
              <a:lnSpc>
                <a:spcPct val="80000"/>
              </a:lnSpc>
              <a:spcBef>
                <a:spcPts val="300"/>
              </a:spcBef>
              <a:buFontTx/>
              <a:buAutoNum type="alphaLcPeriod"/>
            </a:pPr>
            <a:r>
              <a:rPr lang="id-ID" sz="2000" smtClean="0"/>
              <a:t>Dewan Redaksi (</a:t>
            </a:r>
            <a:r>
              <a:rPr lang="id-ID" sz="2000" i="1" smtClean="0"/>
              <a:t>Editorial Board</a:t>
            </a:r>
            <a:r>
              <a:rPr lang="id-ID" sz="2000" smtClean="0"/>
              <a:t>) adalah pakar di bidangnya paling sedikit berasal dari 4 (empat) negara.</a:t>
            </a:r>
            <a:endParaRPr lang="en-US" sz="2000" smtClean="0"/>
          </a:p>
          <a:p>
            <a:pPr marL="457200" indent="-457200">
              <a:lnSpc>
                <a:spcPct val="80000"/>
              </a:lnSpc>
              <a:spcBef>
                <a:spcPts val="300"/>
              </a:spcBef>
              <a:buFontTx/>
              <a:buAutoNum type="alphaLcPeriod"/>
            </a:pPr>
            <a:r>
              <a:rPr lang="id-ID" sz="2000" smtClean="0"/>
              <a:t>Artikel ilmiah yang diterbitkan dalam 1 (satu) terbitan paling sedikit  penulisnya berasal dari  4 (empat)  negara.</a:t>
            </a:r>
            <a:endParaRPr lang="en-US" sz="2000" smtClean="0"/>
          </a:p>
          <a:p>
            <a:pPr marL="457200" indent="-457200">
              <a:lnSpc>
                <a:spcPct val="80000"/>
              </a:lnSpc>
              <a:spcBef>
                <a:spcPts val="300"/>
              </a:spcBef>
              <a:buFontTx/>
              <a:buAutoNum type="alphaLcPeriod"/>
            </a:pPr>
            <a:r>
              <a:rPr lang="id-ID" sz="2000" smtClean="0"/>
              <a:t>Terindek oleh </a:t>
            </a:r>
            <a:r>
              <a:rPr lang="id-ID" sz="2000" i="1" smtClean="0"/>
              <a:t>database</a:t>
            </a:r>
            <a:r>
              <a:rPr lang="id-ID" sz="2000" smtClean="0"/>
              <a:t> internasional bereputasi: </a:t>
            </a:r>
            <a:r>
              <a:rPr lang="id-ID" sz="2000" i="1" smtClean="0"/>
              <a:t>Web of Science, Scopus, Microsoft Academic Search, </a:t>
            </a:r>
            <a:r>
              <a:rPr lang="id-ID" sz="2000" smtClean="0"/>
              <a:t>dan/atau</a:t>
            </a:r>
            <a:r>
              <a:rPr lang="id-ID" sz="2000" i="1" smtClean="0"/>
              <a:t> </a:t>
            </a:r>
            <a:r>
              <a:rPr lang="id-ID" sz="2000" smtClean="0"/>
              <a:t>laman sesuai dengan pertimbangan Ditjen Dikti.</a:t>
            </a:r>
          </a:p>
          <a:p>
            <a:pPr marL="457200" indent="-457200">
              <a:lnSpc>
                <a:spcPct val="80000"/>
              </a:lnSpc>
            </a:pPr>
            <a:endParaRPr lang="id-ID" sz="2000" smtClean="0"/>
          </a:p>
        </p:txBody>
      </p:sp>
      <p:sp>
        <p:nvSpPr>
          <p:cNvPr id="98308"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92AE1A36-CF02-42F5-8AC0-AFD4396A5D78}" type="slidenum">
              <a:rPr lang="en-US" smtClean="0"/>
              <a:pPr/>
              <a:t>85</a:t>
            </a:fld>
            <a:endParaRPr lang="en-US" smtClean="0"/>
          </a:p>
        </p:txBody>
      </p:sp>
    </p:spTree>
  </p:cSld>
  <p:clrMapOvr>
    <a:masterClrMapping/>
  </p:clrMapOvr>
  <p:transition spd="med">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3"/>
          <p:cNvSpPr txBox="1">
            <a:spLocks noGrp="1" noChangeArrowheads="1"/>
          </p:cNvSpPr>
          <p:nvPr>
            <p:ph idx="1"/>
          </p:nvPr>
        </p:nvSpPr>
        <p:spPr>
          <a:xfrm>
            <a:off x="457200" y="1417638"/>
            <a:ext cx="8229600" cy="4911725"/>
          </a:xfrm>
        </p:spPr>
        <p:txBody>
          <a:bodyPr>
            <a:spAutoFit/>
          </a:bodyPr>
          <a:lstStyle/>
          <a:p>
            <a:pPr marL="400050" indent="-400050">
              <a:buFont typeface="Wingdings" pitchFamily="2" charset="2"/>
              <a:buChar char="q"/>
              <a:defRPr/>
            </a:pPr>
            <a:r>
              <a:rPr lang="id-ID" sz="1800" b="1" i="1" dirty="0">
                <a:solidFill>
                  <a:srgbClr val="C00000"/>
                </a:solidFill>
                <a:latin typeface="+mj-lt"/>
                <a:ea typeface="Arial Unicode MS" pitchFamily="34" charset="-128"/>
                <a:cs typeface="Arial Unicode MS" pitchFamily="34" charset="-128"/>
              </a:rPr>
              <a:t>Jurnal internasional </a:t>
            </a:r>
            <a:r>
              <a:rPr lang="id-ID" sz="1800" dirty="0">
                <a:latin typeface="+mj-lt"/>
                <a:ea typeface="Arial Unicode MS" pitchFamily="34" charset="-128"/>
                <a:cs typeface="Arial Unicode MS" pitchFamily="34" charset="-128"/>
              </a:rPr>
              <a:t>bereputasi adalah </a:t>
            </a:r>
            <a:r>
              <a:rPr lang="id-ID" sz="1800" dirty="0" smtClean="0"/>
              <a:t>jurnal yang memenuhi kriteria jurnal internasional sebagaimana  butir 8 dengan kriteria tambahan mempunyai faktor dampak (</a:t>
            </a:r>
            <a:r>
              <a:rPr lang="id-ID" sz="1800" i="1" dirty="0" smtClean="0"/>
              <a:t>impact factor</a:t>
            </a:r>
            <a:r>
              <a:rPr lang="id-ID" sz="1800" dirty="0" smtClean="0"/>
              <a:t>) dari </a:t>
            </a:r>
            <a:r>
              <a:rPr lang="id-ID" sz="1800" i="1" dirty="0" smtClean="0"/>
              <a:t>ISI Web of Science (Thomson Reuters)</a:t>
            </a:r>
            <a:r>
              <a:rPr lang="id-ID" sz="1800" dirty="0" smtClean="0"/>
              <a:t> atau </a:t>
            </a:r>
            <a:r>
              <a:rPr lang="id-ID" sz="1800" i="1" dirty="0" smtClean="0"/>
              <a:t>Scimago Journal Rank (SJR)</a:t>
            </a:r>
            <a:r>
              <a:rPr lang="id-ID" sz="1800" dirty="0" smtClean="0"/>
              <a:t> mempunyai urutan tertinggi dalam penilaian karya ilmiah dan dinilai paling tinggi 40</a:t>
            </a:r>
            <a:r>
              <a:rPr lang="en-US" sz="1800" dirty="0" smtClean="0"/>
              <a:t>.</a:t>
            </a:r>
            <a:endParaRPr lang="id-ID" sz="1800" dirty="0">
              <a:latin typeface="+mj-lt"/>
              <a:ea typeface="Arial Unicode MS" pitchFamily="34" charset="-128"/>
              <a:cs typeface="Arial Unicode MS" pitchFamily="34" charset="-128"/>
            </a:endParaRPr>
          </a:p>
          <a:p>
            <a:pPr marL="400050" indent="-400050">
              <a:buFont typeface="Wingdings" pitchFamily="2" charset="2"/>
              <a:buChar char="q"/>
              <a:defRPr/>
            </a:pPr>
            <a:r>
              <a:rPr lang="id-ID" sz="1800" dirty="0" smtClean="0"/>
              <a:t>Jurnal yang memenuhi kriteria jurnal internasional pada butir 8 dan terindek oleh database internasional bereputasi </a:t>
            </a:r>
            <a:r>
              <a:rPr lang="id-ID" sz="1800" i="1" dirty="0" smtClean="0"/>
              <a:t>(Web of Science, Scopus, atau Microsoft Academic Search)</a:t>
            </a:r>
            <a:r>
              <a:rPr lang="id-ID" sz="1800" dirty="0" smtClean="0"/>
              <a:t> namun belum mempunyai faktor dampak </a:t>
            </a:r>
            <a:r>
              <a:rPr lang="id-ID" sz="1800" i="1" dirty="0" smtClean="0"/>
              <a:t>(impact factor)</a:t>
            </a:r>
            <a:r>
              <a:rPr lang="id-ID" sz="1800" dirty="0" smtClean="0"/>
              <a:t> dari </a:t>
            </a:r>
            <a:r>
              <a:rPr lang="id-ID" sz="1800" i="1" dirty="0" smtClean="0"/>
              <a:t>ISI Web of Science (Thomson Reuters)</a:t>
            </a:r>
            <a:r>
              <a:rPr lang="id-ID" sz="1800" dirty="0" smtClean="0"/>
              <a:t> atau </a:t>
            </a:r>
            <a:r>
              <a:rPr lang="id-ID" sz="1800" i="1" dirty="0" smtClean="0"/>
              <a:t>Scimago Journal Rank (SJR)</a:t>
            </a:r>
            <a:r>
              <a:rPr lang="id-ID" sz="1800" dirty="0" smtClean="0"/>
              <a:t> dalam penilaian karya ilmiah dan dinilai paling tinggi 30.</a:t>
            </a:r>
            <a:endParaRPr lang="en-US" sz="1800" dirty="0" smtClean="0"/>
          </a:p>
          <a:p>
            <a:pPr marL="400050" indent="-400050">
              <a:buFont typeface="Wingdings" pitchFamily="2" charset="2"/>
              <a:buChar char="q"/>
              <a:defRPr/>
            </a:pPr>
            <a:r>
              <a:rPr lang="id-ID" sz="1800" dirty="0" smtClean="0"/>
              <a:t>Jurnal yang memenuhi kriteria jurnal internasional pada butir 8 yang belum terindek pada database internasional bereputasi (</a:t>
            </a:r>
            <a:r>
              <a:rPr lang="id-ID" sz="1800" i="1" dirty="0" smtClean="0"/>
              <a:t>Web of Science, Scopus, atau Microsoft Academic Search)</a:t>
            </a:r>
            <a:r>
              <a:rPr lang="id-ID" sz="1800" dirty="0" smtClean="0"/>
              <a:t> namun telah terindek pada database internasional seperti DOAJ, CABI, Copernicus, dan/atau</a:t>
            </a:r>
            <a:r>
              <a:rPr lang="id-ID" sz="1800" i="1" dirty="0" smtClean="0"/>
              <a:t> </a:t>
            </a:r>
            <a:r>
              <a:rPr lang="id-ID" sz="1800" dirty="0" smtClean="0"/>
              <a:t>laman sesuai dengan pertimbangan Ditjen Dikti dan dapat dinilai karya ilmiah paling tinggi 20.</a:t>
            </a:r>
            <a:endParaRPr lang="en-US" sz="1800" dirty="0">
              <a:latin typeface="+mj-lt"/>
              <a:ea typeface="Arial Unicode MS" pitchFamily="34" charset="-128"/>
              <a:cs typeface="Arial Unicode MS" pitchFamily="34" charset="-128"/>
            </a:endParaRPr>
          </a:p>
        </p:txBody>
      </p:sp>
      <p:sp>
        <p:nvSpPr>
          <p:cNvPr id="7" name="Title 1"/>
          <p:cNvSpPr txBox="1">
            <a:spLocks noGrp="1"/>
          </p:cNvSpPr>
          <p:nvPr>
            <p:ph type="title"/>
          </p:nvPr>
        </p:nvSpPr>
        <p:spPr>
          <a:extLst>
            <a:ext uri="{909E8E84-426E-40DD-AFC4-6F175D3DCCD1}"/>
            <a:ext uri="{91240B29-F687-4F45-9708-019B960494DF}"/>
          </a:extLst>
        </p:spPr>
        <p:txBody>
          <a:bodyPr>
            <a:normAutofit/>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2800" b="1" dirty="0" smtClean="0">
                <a:solidFill>
                  <a:srgbClr val="191919"/>
                </a:solidFill>
                <a:effectLst>
                  <a:outerShdw blurRad="38100" dist="38100" dir="2700000" algn="tl">
                    <a:srgbClr val="000000">
                      <a:alpha val="43137"/>
                    </a:srgbClr>
                  </a:outerShdw>
                </a:effectLst>
                <a:latin typeface="+mj-lt"/>
              </a:rPr>
              <a:t>HAL-HAL PENTING DALAM KEGIATAN PENELITIAN DAN PUBLIKASI (UNSUR B) </a:t>
            </a:r>
            <a:endParaRPr lang="en-US" altLang="en-US" sz="2800" b="1" dirty="0">
              <a:solidFill>
                <a:srgbClr val="191919"/>
              </a:solidFill>
              <a:effectLst>
                <a:outerShdw blurRad="38100" dist="38100" dir="2700000" algn="tl">
                  <a:srgbClr val="000000">
                    <a:alpha val="43137"/>
                  </a:srgbClr>
                </a:outerShdw>
              </a:effectLst>
              <a:latin typeface="+mj-lt"/>
            </a:endParaRPr>
          </a:p>
        </p:txBody>
      </p:sp>
      <p:sp>
        <p:nvSpPr>
          <p:cNvPr id="99332"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58A6254C-4C30-4E98-A865-0C2B819E06CA}" type="slidenum">
              <a:rPr lang="en-US" smtClean="0"/>
              <a:pPr/>
              <a:t>86</a:t>
            </a:fld>
            <a:endParaRPr lang="en-US" smtClean="0"/>
          </a:p>
        </p:txBody>
      </p:sp>
    </p:spTree>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ontent Placeholder 4"/>
          <p:cNvSpPr txBox="1">
            <a:spLocks noGrp="1"/>
          </p:cNvSpPr>
          <p:nvPr>
            <p:ph idx="1"/>
          </p:nvPr>
        </p:nvSpPr>
        <p:spPr>
          <a:xfrm>
            <a:off x="701675" y="1417638"/>
            <a:ext cx="8251825" cy="5208587"/>
          </a:xfrm>
        </p:spPr>
        <p:txBody>
          <a:bodyPr>
            <a:spAutoFit/>
          </a:bodyPr>
          <a:lstStyle/>
          <a:p>
            <a:pPr marL="285750" indent="-285750" eaLnBrk="1" fontAlgn="auto" hangingPunct="1">
              <a:spcBef>
                <a:spcPts val="0"/>
              </a:spcBef>
              <a:spcAft>
                <a:spcPts val="0"/>
              </a:spcAft>
              <a:buFont typeface="Wingdings" panose="05000000000000000000" pitchFamily="2" charset="2"/>
              <a:buChar char="q"/>
              <a:defRPr/>
            </a:pPr>
            <a:r>
              <a:rPr lang="id-ID" sz="1750" i="1" dirty="0">
                <a:solidFill>
                  <a:srgbClr val="0066FF"/>
                </a:solidFill>
                <a:latin typeface="+mj-lt"/>
                <a:ea typeface="Arial Unicode MS" panose="020B0604020202020204" pitchFamily="34" charset="-128"/>
                <a:cs typeface="Arial Unicode MS" panose="020B0604020202020204" pitchFamily="34" charset="-128"/>
              </a:rPr>
              <a:t>Publikasi pada Jurnal internasional edisi khusus/suplemen atau jurnal ilmiah nasional terakreditasi edisi khusus/suplemen yang memuat artikel yang disajikan dalam sebuah seminar/simposium/lokakarya dapat dinilai sama dengan jurnal edisi normal (bukan edisi khusus) namun tidak dapat digunakan untuk memenuhi syarat publikasi kenaikan jabatan akademik</a:t>
            </a:r>
            <a:r>
              <a:rPr lang="id-ID" sz="1750" dirty="0">
                <a:latin typeface="+mj-lt"/>
                <a:ea typeface="Arial Unicode MS" panose="020B0604020202020204" pitchFamily="34" charset="-128"/>
                <a:cs typeface="Arial Unicode MS" panose="020B0604020202020204" pitchFamily="34" charset="-128"/>
              </a:rPr>
              <a:t>. Perlu ditekankan, edisi khusus/suplemen ini harus diproses seperti pada penerbitan non edisi khusus (terbitan normal) dan memenuhi syarat-syarat karya ilmiah.</a:t>
            </a:r>
          </a:p>
          <a:p>
            <a:pPr marL="285750" indent="-285750" eaLnBrk="1" fontAlgn="auto" hangingPunct="1">
              <a:spcBef>
                <a:spcPts val="0"/>
              </a:spcBef>
              <a:spcAft>
                <a:spcPts val="0"/>
              </a:spcAft>
              <a:buFont typeface="Wingdings" panose="05000000000000000000" pitchFamily="2" charset="2"/>
              <a:buChar char="q"/>
              <a:defRPr/>
            </a:pPr>
            <a:r>
              <a:rPr lang="id-ID" sz="1750" dirty="0">
                <a:latin typeface="+mj-lt"/>
                <a:ea typeface="Arial Unicode MS" panose="020B0604020202020204" pitchFamily="34" charset="-128"/>
                <a:cs typeface="Arial Unicode MS" panose="020B0604020202020204" pitchFamily="34" charset="-128"/>
              </a:rPr>
              <a:t>Lain-lain</a:t>
            </a:r>
          </a:p>
          <a:p>
            <a:pPr marL="531813" indent="-258763" eaLnBrk="1" fontAlgn="auto" hangingPunct="1">
              <a:spcBef>
                <a:spcPts val="0"/>
              </a:spcBef>
              <a:spcAft>
                <a:spcPts val="0"/>
              </a:spcAft>
              <a:buFont typeface="Wingdings" panose="05000000000000000000" pitchFamily="2" charset="2"/>
              <a:buChar char="§"/>
              <a:defRPr/>
            </a:pPr>
            <a:r>
              <a:rPr lang="id-ID" sz="1750" dirty="0">
                <a:latin typeface="+mj-lt"/>
                <a:ea typeface="Arial Unicode MS" panose="020B0604020202020204" pitchFamily="34" charset="-128"/>
                <a:cs typeface="Arial Unicode MS" panose="020B0604020202020204" pitchFamily="34" charset="-128"/>
              </a:rPr>
              <a:t>Proses penilaian jurnal yang hanya mempunyai edisi elektronik disamakan dengan kriteria jurnal yang berlaku (tidak dibedakan). </a:t>
            </a:r>
            <a:endParaRPr lang="en-US" sz="1750" dirty="0">
              <a:latin typeface="+mj-lt"/>
              <a:ea typeface="Arial Unicode MS" panose="020B0604020202020204" pitchFamily="34" charset="-128"/>
              <a:cs typeface="Arial Unicode MS" panose="020B0604020202020204" pitchFamily="34" charset="-128"/>
            </a:endParaRPr>
          </a:p>
          <a:p>
            <a:pPr marL="531813" indent="-258763">
              <a:spcBef>
                <a:spcPts val="0"/>
              </a:spcBef>
              <a:defRPr/>
            </a:pPr>
            <a:r>
              <a:rPr lang="id-ID" sz="1750" dirty="0">
                <a:latin typeface="+mj-lt"/>
                <a:ea typeface="Arial Unicode MS" panose="020B0604020202020204" pitchFamily="34" charset="-128"/>
                <a:cs typeface="Arial Unicode MS" panose="020B0604020202020204" pitchFamily="34" charset="-128"/>
              </a:rPr>
              <a:t>Artikel dalam jurnal nasional  yang terindeks oleh </a:t>
            </a:r>
            <a:r>
              <a:rPr lang="id-ID" sz="1750" dirty="0" smtClean="0">
                <a:latin typeface="+mj-lt"/>
                <a:ea typeface="Arial Unicode MS" panose="020B0604020202020204" pitchFamily="34" charset="-128"/>
                <a:cs typeface="Arial Unicode MS" panose="020B0604020202020204" pitchFamily="34" charset="-128"/>
              </a:rPr>
              <a:t>DOAJ</a:t>
            </a:r>
            <a:r>
              <a:rPr lang="en-US" sz="1750" dirty="0" smtClean="0">
                <a:latin typeface="+mj-lt"/>
                <a:ea typeface="Arial Unicode MS" panose="020B0604020202020204" pitchFamily="34" charset="-128"/>
                <a:cs typeface="Arial Unicode MS" panose="020B0604020202020204" pitchFamily="34" charset="-128"/>
              </a:rPr>
              <a:t> </a:t>
            </a:r>
            <a:r>
              <a:rPr lang="en-US" altLang="en-US" sz="1750" dirty="0" err="1">
                <a:ea typeface="Arial Unicode MS" pitchFamily="34" charset="-128"/>
                <a:cs typeface="Arial Unicode MS" pitchFamily="34" charset="-128"/>
              </a:rPr>
              <a:t>atau</a:t>
            </a:r>
            <a:r>
              <a:rPr lang="en-US" altLang="en-US" sz="1750" dirty="0">
                <a:ea typeface="Arial Unicode MS" pitchFamily="34" charset="-128"/>
                <a:cs typeface="Arial Unicode MS" pitchFamily="34" charset="-128"/>
              </a:rPr>
              <a:t> </a:t>
            </a:r>
            <a:r>
              <a:rPr lang="en-US" altLang="en-US" sz="1750" dirty="0" err="1">
                <a:ea typeface="Arial Unicode MS" pitchFamily="34" charset="-128"/>
                <a:cs typeface="Arial Unicode MS" pitchFamily="34" charset="-128"/>
              </a:rPr>
              <a:t>laman</a:t>
            </a:r>
            <a:r>
              <a:rPr lang="en-US" altLang="en-US" sz="1750" dirty="0">
                <a:ea typeface="Arial Unicode MS" pitchFamily="34" charset="-128"/>
                <a:cs typeface="Arial Unicode MS" pitchFamily="34" charset="-128"/>
              </a:rPr>
              <a:t> lain </a:t>
            </a:r>
            <a:r>
              <a:rPr lang="en-US" altLang="en-US" sz="1750" dirty="0" err="1">
                <a:ea typeface="Arial Unicode MS" pitchFamily="34" charset="-128"/>
                <a:cs typeface="Arial Unicode MS" pitchFamily="34" charset="-128"/>
              </a:rPr>
              <a:t>sesuai</a:t>
            </a:r>
            <a:r>
              <a:rPr lang="en-US" altLang="en-US" sz="1750" dirty="0">
                <a:ea typeface="Arial Unicode MS" pitchFamily="34" charset="-128"/>
                <a:cs typeface="Arial Unicode MS" pitchFamily="34" charset="-128"/>
              </a:rPr>
              <a:t> </a:t>
            </a:r>
            <a:r>
              <a:rPr lang="en-US" altLang="en-US" sz="1750" dirty="0" err="1">
                <a:ea typeface="Arial Unicode MS" pitchFamily="34" charset="-128"/>
                <a:cs typeface="Arial Unicode MS" pitchFamily="34" charset="-128"/>
              </a:rPr>
              <a:t>dengan</a:t>
            </a:r>
            <a:r>
              <a:rPr lang="en-US" altLang="en-US" sz="1750" dirty="0">
                <a:ea typeface="Arial Unicode MS" pitchFamily="34" charset="-128"/>
                <a:cs typeface="Arial Unicode MS" pitchFamily="34" charset="-128"/>
              </a:rPr>
              <a:t> </a:t>
            </a:r>
            <a:r>
              <a:rPr lang="en-US" altLang="en-US" sz="1750" dirty="0" err="1">
                <a:ea typeface="Arial Unicode MS" pitchFamily="34" charset="-128"/>
                <a:cs typeface="Arial Unicode MS" pitchFamily="34" charset="-128"/>
              </a:rPr>
              <a:t>pertimbangan</a:t>
            </a:r>
            <a:r>
              <a:rPr lang="en-US" altLang="en-US" sz="1750" dirty="0">
                <a:ea typeface="Arial Unicode MS" pitchFamily="34" charset="-128"/>
                <a:cs typeface="Arial Unicode MS" pitchFamily="34" charset="-128"/>
              </a:rPr>
              <a:t> </a:t>
            </a:r>
            <a:r>
              <a:rPr lang="en-US" altLang="en-US" sz="1750" dirty="0" err="1" smtClean="0">
                <a:ea typeface="Arial Unicode MS" pitchFamily="34" charset="-128"/>
                <a:cs typeface="Arial Unicode MS" pitchFamily="34" charset="-128"/>
              </a:rPr>
              <a:t>Dirjen</a:t>
            </a:r>
            <a:r>
              <a:rPr lang="en-US" altLang="en-US" sz="1750" dirty="0" smtClean="0">
                <a:ea typeface="Arial Unicode MS" pitchFamily="34" charset="-128"/>
                <a:cs typeface="Arial Unicode MS" pitchFamily="34" charset="-128"/>
              </a:rPr>
              <a:t> </a:t>
            </a:r>
            <a:r>
              <a:rPr lang="en-US" altLang="en-US" sz="1750" dirty="0" err="1">
                <a:ea typeface="Arial Unicode MS" pitchFamily="34" charset="-128"/>
                <a:cs typeface="Arial Unicode MS" pitchFamily="34" charset="-128"/>
              </a:rPr>
              <a:t>Dikti</a:t>
            </a:r>
            <a:r>
              <a:rPr lang="id-ID" sz="1750" dirty="0" smtClean="0">
                <a:latin typeface="+mj-lt"/>
                <a:ea typeface="Arial Unicode MS" panose="020B0604020202020204" pitchFamily="34" charset="-128"/>
                <a:cs typeface="Arial Unicode MS" panose="020B0604020202020204" pitchFamily="34" charset="-128"/>
              </a:rPr>
              <a:t> </a:t>
            </a:r>
            <a:r>
              <a:rPr lang="en-US" sz="1750" dirty="0" smtClean="0">
                <a:latin typeface="+mj-lt"/>
                <a:ea typeface="Arial Unicode MS" panose="020B0604020202020204" pitchFamily="34" charset="-128"/>
                <a:cs typeface="Arial Unicode MS" panose="020B0604020202020204" pitchFamily="34" charset="-128"/>
              </a:rPr>
              <a:t> </a:t>
            </a:r>
            <a:r>
              <a:rPr lang="en-US" sz="1750" dirty="0">
                <a:latin typeface="+mj-lt"/>
                <a:ea typeface="Arial Unicode MS" panose="020B0604020202020204" pitchFamily="34" charset="-128"/>
                <a:cs typeface="Arial Unicode MS" panose="020B0604020202020204" pitchFamily="34" charset="-128"/>
              </a:rPr>
              <a:t>yang </a:t>
            </a:r>
            <a:r>
              <a:rPr lang="en-US" sz="1750" dirty="0" err="1">
                <a:latin typeface="+mj-lt"/>
                <a:ea typeface="Arial Unicode MS" panose="020B0604020202020204" pitchFamily="34" charset="-128"/>
                <a:cs typeface="Arial Unicode MS" panose="020B0604020202020204" pitchFamily="34" charset="-128"/>
              </a:rPr>
              <a:t>berbahasa</a:t>
            </a:r>
            <a:r>
              <a:rPr lang="en-US" sz="1750" dirty="0">
                <a:latin typeface="+mj-lt"/>
                <a:ea typeface="Arial Unicode MS" panose="020B0604020202020204" pitchFamily="34" charset="-128"/>
                <a:cs typeface="Arial Unicode MS" panose="020B0604020202020204" pitchFamily="34" charset="-128"/>
              </a:rPr>
              <a:t> INA </a:t>
            </a:r>
            <a:r>
              <a:rPr lang="id-ID" sz="1750" dirty="0">
                <a:latin typeface="+mj-lt"/>
                <a:ea typeface="Arial Unicode MS" panose="020B0604020202020204" pitchFamily="34" charset="-128"/>
                <a:cs typeface="Arial Unicode MS" panose="020B0604020202020204" pitchFamily="34" charset="-128"/>
              </a:rPr>
              <a:t>dinilai maksimal </a:t>
            </a:r>
            <a:r>
              <a:rPr lang="en-US" sz="1750" dirty="0">
                <a:latin typeface="+mj-lt"/>
                <a:ea typeface="Arial Unicode MS" panose="020B0604020202020204" pitchFamily="34" charset="-128"/>
                <a:cs typeface="Arial Unicode MS" panose="020B0604020202020204" pitchFamily="34" charset="-128"/>
              </a:rPr>
              <a:t>15 </a:t>
            </a:r>
            <a:r>
              <a:rPr lang="en-US" sz="1750" dirty="0" err="1">
                <a:latin typeface="+mj-lt"/>
                <a:ea typeface="Arial Unicode MS" panose="020B0604020202020204" pitchFamily="34" charset="-128"/>
                <a:cs typeface="Arial Unicode MS" panose="020B0604020202020204" pitchFamily="34" charset="-128"/>
              </a:rPr>
              <a:t>dan</a:t>
            </a:r>
            <a:r>
              <a:rPr lang="en-US" sz="1750" dirty="0">
                <a:latin typeface="+mj-lt"/>
                <a:ea typeface="Arial Unicode MS" panose="020B0604020202020204" pitchFamily="34" charset="-128"/>
                <a:cs typeface="Arial Unicode MS" panose="020B0604020202020204" pitchFamily="34" charset="-128"/>
              </a:rPr>
              <a:t> yang </a:t>
            </a:r>
            <a:r>
              <a:rPr lang="en-US" sz="1750" dirty="0" err="1">
                <a:latin typeface="+mj-lt"/>
                <a:ea typeface="Arial Unicode MS" panose="020B0604020202020204" pitchFamily="34" charset="-128"/>
                <a:cs typeface="Arial Unicode MS" panose="020B0604020202020204" pitchFamily="34" charset="-128"/>
              </a:rPr>
              <a:t>berbahasa</a:t>
            </a:r>
            <a:r>
              <a:rPr lang="en-US" sz="1750" dirty="0">
                <a:latin typeface="+mj-lt"/>
                <a:ea typeface="Arial Unicode MS" panose="020B0604020202020204" pitchFamily="34" charset="-128"/>
                <a:cs typeface="Arial Unicode MS" panose="020B0604020202020204" pitchFamily="34" charset="-128"/>
              </a:rPr>
              <a:t> </a:t>
            </a:r>
            <a:r>
              <a:rPr lang="en-US" sz="1750" dirty="0" err="1">
                <a:latin typeface="+mj-lt"/>
                <a:ea typeface="Arial Unicode MS" panose="020B0604020202020204" pitchFamily="34" charset="-128"/>
                <a:cs typeface="Arial Unicode MS" panose="020B0604020202020204" pitchFamily="34" charset="-128"/>
              </a:rPr>
              <a:t>Inggris</a:t>
            </a:r>
            <a:r>
              <a:rPr lang="en-US" sz="1750" dirty="0">
                <a:latin typeface="+mj-lt"/>
                <a:ea typeface="Arial Unicode MS" panose="020B0604020202020204" pitchFamily="34" charset="-128"/>
                <a:cs typeface="Arial Unicode MS" panose="020B0604020202020204" pitchFamily="34" charset="-128"/>
              </a:rPr>
              <a:t> 20</a:t>
            </a:r>
          </a:p>
          <a:p>
            <a:pPr marL="531813" indent="-258763" eaLnBrk="1" fontAlgn="auto" hangingPunct="1">
              <a:spcBef>
                <a:spcPts val="0"/>
              </a:spcBef>
              <a:spcAft>
                <a:spcPts val="0"/>
              </a:spcAft>
              <a:buFont typeface="Wingdings" panose="05000000000000000000" pitchFamily="2" charset="2"/>
              <a:buChar char="§"/>
              <a:defRPr/>
            </a:pPr>
            <a:r>
              <a:rPr lang="id-ID" sz="1750" dirty="0">
                <a:latin typeface="+mj-lt"/>
                <a:ea typeface="Arial Unicode MS" panose="020B0604020202020204" pitchFamily="34" charset="-128"/>
                <a:cs typeface="Arial Unicode MS" panose="020B0604020202020204" pitchFamily="34" charset="-128"/>
              </a:rPr>
              <a:t>Jurnal nasional yang tidak memenuhi kriteri jurnal nasional disetarakan dengan publikasi pada </a:t>
            </a:r>
            <a:r>
              <a:rPr lang="id-ID" sz="1750" dirty="0" smtClean="0">
                <a:latin typeface="+mj-lt"/>
                <a:ea typeface="Arial Unicode MS" panose="020B0604020202020204" pitchFamily="34" charset="-128"/>
                <a:cs typeface="Arial Unicode MS" panose="020B0604020202020204" pitchFamily="34" charset="-128"/>
              </a:rPr>
              <a:t>pros</a:t>
            </a:r>
            <a:r>
              <a:rPr lang="en-US" sz="1750" dirty="0" smtClean="0">
                <a:latin typeface="+mj-lt"/>
                <a:ea typeface="Arial Unicode MS" panose="020B0604020202020204" pitchFamily="34" charset="-128"/>
                <a:cs typeface="Arial Unicode MS" panose="020B0604020202020204" pitchFamily="34" charset="-128"/>
              </a:rPr>
              <a:t>id</a:t>
            </a:r>
            <a:r>
              <a:rPr lang="id-ID" sz="1750" dirty="0" smtClean="0">
                <a:latin typeface="+mj-lt"/>
                <a:ea typeface="Arial Unicode MS" panose="020B0604020202020204" pitchFamily="34" charset="-128"/>
                <a:cs typeface="Arial Unicode MS" panose="020B0604020202020204" pitchFamily="34" charset="-128"/>
              </a:rPr>
              <a:t>ing </a:t>
            </a:r>
            <a:r>
              <a:rPr lang="id-ID" sz="1750" dirty="0">
                <a:latin typeface="+mj-lt"/>
                <a:ea typeface="Arial Unicode MS" panose="020B0604020202020204" pitchFamily="34" charset="-128"/>
                <a:cs typeface="Arial Unicode MS" panose="020B0604020202020204" pitchFamily="34" charset="-128"/>
              </a:rPr>
              <a:t>yang tidak didesiminasikan pada suatu seminar atau yang lainnya. </a:t>
            </a:r>
            <a:endParaRPr lang="en-US" sz="1750" dirty="0">
              <a:latin typeface="+mj-lt"/>
              <a:ea typeface="Arial Unicode MS" panose="020B0604020202020204" pitchFamily="34" charset="-128"/>
              <a:cs typeface="Arial Unicode MS" panose="020B0604020202020204" pitchFamily="34" charset="-128"/>
            </a:endParaRPr>
          </a:p>
          <a:p>
            <a:pPr marL="531813" indent="-258763" eaLnBrk="1" fontAlgn="auto" hangingPunct="1">
              <a:spcBef>
                <a:spcPts val="0"/>
              </a:spcBef>
              <a:spcAft>
                <a:spcPts val="0"/>
              </a:spcAft>
              <a:buFont typeface="Wingdings" panose="05000000000000000000" pitchFamily="2" charset="2"/>
              <a:buChar char="§"/>
              <a:defRPr/>
            </a:pPr>
            <a:r>
              <a:rPr lang="id-ID" sz="1750" dirty="0">
                <a:latin typeface="+mj-lt"/>
                <a:ea typeface="Arial Unicode MS" panose="020B0604020202020204" pitchFamily="34" charset="-128"/>
                <a:cs typeface="Arial Unicode MS" panose="020B0604020202020204" pitchFamily="34" charset="-128"/>
              </a:rPr>
              <a:t>Jurnal ilmiah yang walaupun ditulis dalam Bahasa Resmi PBB namun tidak memenuhi syarat-syarat sebagai jurnal ilmiah internasional, disetarakan dengan jurnal ilmiah nasional tidak terakreditasi. </a:t>
            </a:r>
            <a:endParaRPr lang="en-US" sz="1750" dirty="0">
              <a:latin typeface="+mj-lt"/>
              <a:ea typeface="Arial Unicode MS" panose="020B0604020202020204" pitchFamily="34" charset="-128"/>
              <a:cs typeface="Arial Unicode MS" panose="020B0604020202020204" pitchFamily="34" charset="-128"/>
            </a:endParaRPr>
          </a:p>
        </p:txBody>
      </p:sp>
      <p:sp>
        <p:nvSpPr>
          <p:cNvPr id="8" name="Title 1"/>
          <p:cNvSpPr txBox="1">
            <a:spLocks noGrp="1"/>
          </p:cNvSpPr>
          <p:nvPr>
            <p:ph type="title"/>
          </p:nvPr>
        </p:nvSpPr>
        <p:spPr>
          <a:extLst>
            <a:ext uri="{909E8E84-426E-40DD-AFC4-6F175D3DCCD1}"/>
            <a:ext uri="{91240B29-F687-4F45-9708-019B960494DF}"/>
          </a:extLst>
        </p:spPr>
        <p:txBody>
          <a:bodyPr>
            <a:normAutofit/>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2800" b="1" dirty="0" smtClean="0">
                <a:solidFill>
                  <a:srgbClr val="191919"/>
                </a:solidFill>
                <a:effectLst>
                  <a:outerShdw blurRad="38100" dist="38100" dir="2700000" algn="tl">
                    <a:srgbClr val="000000">
                      <a:alpha val="43137"/>
                    </a:srgbClr>
                  </a:outerShdw>
                </a:effectLst>
                <a:latin typeface="+mj-lt"/>
              </a:rPr>
              <a:t>HAL-HAL PENTING DALAM KEGIATAN PENELITIAN DAN PUBLIKASI (UNSUR B) </a:t>
            </a:r>
            <a:endParaRPr lang="en-US" altLang="en-US" sz="2800" b="1" dirty="0">
              <a:solidFill>
                <a:srgbClr val="191919"/>
              </a:solidFill>
              <a:effectLst>
                <a:outerShdw blurRad="38100" dist="38100" dir="2700000" algn="tl">
                  <a:srgbClr val="000000">
                    <a:alpha val="43137"/>
                  </a:srgbClr>
                </a:outerShdw>
              </a:effectLst>
              <a:latin typeface="+mj-lt"/>
            </a:endParaRPr>
          </a:p>
        </p:txBody>
      </p:sp>
      <p:sp>
        <p:nvSpPr>
          <p:cNvPr id="100356"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0E2E4407-0E92-4BDA-9E2B-C1A71887CAEF}" type="slidenum">
              <a:rPr lang="en-US" smtClean="0"/>
              <a:pPr/>
              <a:t>87</a:t>
            </a:fld>
            <a:endParaRPr lang="en-US" smtClean="0"/>
          </a:p>
        </p:txBody>
      </p:sp>
    </p:spTree>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78" name="Content Placeholder 4"/>
          <p:cNvSpPr>
            <a:spLocks noGrp="1"/>
          </p:cNvSpPr>
          <p:nvPr>
            <p:ph idx="1"/>
          </p:nvPr>
        </p:nvSpPr>
        <p:spPr>
          <a:xfrm>
            <a:off x="457200" y="1417638"/>
            <a:ext cx="8229600" cy="5354637"/>
          </a:xfrm>
        </p:spPr>
        <p:txBody>
          <a:bodyPr>
            <a:spAutoFit/>
          </a:bodyPr>
          <a:lstStyle/>
          <a:p>
            <a:pPr marL="285750" indent="-285750" eaLnBrk="1" hangingPunct="1">
              <a:spcBef>
                <a:spcPct val="0"/>
              </a:spcBef>
              <a:buFont typeface="Wingdings" pitchFamily="2" charset="2"/>
              <a:buChar char="q"/>
            </a:pPr>
            <a:r>
              <a:rPr lang="id-ID" sz="1800" smtClean="0">
                <a:ea typeface="Arial Unicode MS" pitchFamily="34" charset="-128"/>
                <a:cs typeface="Arial Unicode MS" pitchFamily="34" charset="-128"/>
              </a:rPr>
              <a:t>Prosiding seminar atau pertemuan ilmiah lainnya dalam bentuk buku atau sof</a:t>
            </a:r>
            <a:r>
              <a:rPr lang="en-US" sz="1800" smtClean="0">
                <a:ea typeface="Arial Unicode MS" pitchFamily="34" charset="-128"/>
                <a:cs typeface="Arial Unicode MS" pitchFamily="34" charset="-128"/>
              </a:rPr>
              <a:t>t</a:t>
            </a:r>
            <a:r>
              <a:rPr lang="id-ID" sz="1800" smtClean="0">
                <a:ea typeface="Arial Unicode MS" pitchFamily="34" charset="-128"/>
                <a:cs typeface="Arial Unicode MS" pitchFamily="34" charset="-128"/>
              </a:rPr>
              <a:t> copy yang selain memiliki ISBN atau ISSN juga memenuhi kriteria:</a:t>
            </a:r>
            <a:endParaRPr lang="en-US" sz="1800" smtClean="0">
              <a:ea typeface="Arial Unicode MS" pitchFamily="34" charset="-128"/>
              <a:cs typeface="Arial Unicode MS" pitchFamily="34" charset="-128"/>
            </a:endParaRPr>
          </a:p>
          <a:p>
            <a:pPr marL="800100" lvl="1" indent="-342900">
              <a:spcBef>
                <a:spcPct val="0"/>
              </a:spcBef>
              <a:buFontTx/>
              <a:buAutoNum type="alphaLcPeriod"/>
            </a:pPr>
            <a:r>
              <a:rPr lang="id-ID" sz="1800" smtClean="0">
                <a:ea typeface="Arial Unicode MS" pitchFamily="34" charset="-128"/>
                <a:cs typeface="Arial Unicode MS" pitchFamily="34" charset="-128"/>
              </a:rPr>
              <a:t>Ada Tim Editor yang terdiri atas satu atau lebih pakar dalam bidang ilmu yang sesuai.</a:t>
            </a:r>
            <a:endParaRPr lang="en-US" sz="1800" smtClean="0">
              <a:ea typeface="Arial Unicode MS" pitchFamily="34" charset="-128"/>
              <a:cs typeface="Arial Unicode MS" pitchFamily="34" charset="-128"/>
            </a:endParaRPr>
          </a:p>
          <a:p>
            <a:pPr marL="800100" lvl="1" indent="-342900">
              <a:spcBef>
                <a:spcPct val="0"/>
              </a:spcBef>
              <a:buFontTx/>
              <a:buAutoNum type="alphaLcPeriod"/>
            </a:pPr>
            <a:r>
              <a:rPr lang="id-ID" sz="1800" smtClean="0">
                <a:ea typeface="Arial Unicode MS" pitchFamily="34" charset="-128"/>
                <a:cs typeface="Arial Unicode MS" pitchFamily="34" charset="-128"/>
              </a:rPr>
              <a:t>Diterbitkan dan diedarkan serendah-rendahnya secara nasional.</a:t>
            </a:r>
            <a:endParaRPr lang="en-US" sz="1800" smtClean="0">
              <a:ea typeface="Arial Unicode MS" pitchFamily="34" charset="-128"/>
              <a:cs typeface="Arial Unicode MS" pitchFamily="34" charset="-128"/>
            </a:endParaRPr>
          </a:p>
          <a:p>
            <a:pPr marL="285750" indent="-285750" eaLnBrk="1" hangingPunct="1">
              <a:spcBef>
                <a:spcPct val="0"/>
              </a:spcBef>
              <a:buFontTx/>
              <a:buAutoNum type="alphaLcPeriod" startAt="2"/>
            </a:pPr>
            <a:endParaRPr lang="id-ID" sz="1800" smtClean="0">
              <a:ea typeface="Arial Unicode MS" pitchFamily="34" charset="-128"/>
              <a:cs typeface="Arial Unicode MS" pitchFamily="34" charset="-128"/>
            </a:endParaRPr>
          </a:p>
          <a:p>
            <a:pPr marL="285750" indent="-285750" eaLnBrk="1" hangingPunct="1">
              <a:spcBef>
                <a:spcPct val="0"/>
              </a:spcBef>
              <a:buFont typeface="Wingdings" pitchFamily="2" charset="2"/>
              <a:buChar char="q"/>
            </a:pPr>
            <a:r>
              <a:rPr lang="id-ID" sz="1800" smtClean="0">
                <a:ea typeface="Arial Unicode MS" pitchFamily="34" charset="-128"/>
                <a:cs typeface="Arial Unicode MS" pitchFamily="34" charset="-128"/>
              </a:rPr>
              <a:t>Koran/majalah populer/majalah umum adalah koran/majalah populer/majalah umum yang memenuhi syarat-syarat penerbitan untuk setiap kategori media penerbitan tersebut, diterbitkan secara reguler dan diedarkan serendah-rendahnya pada wilayah kabupaten/kota.</a:t>
            </a:r>
            <a:endParaRPr lang="en-US" sz="1800" smtClean="0">
              <a:ea typeface="Arial Unicode MS" pitchFamily="34" charset="-128"/>
              <a:cs typeface="Arial Unicode MS" pitchFamily="34" charset="-128"/>
            </a:endParaRPr>
          </a:p>
          <a:p>
            <a:pPr marL="285750" indent="-285750" eaLnBrk="1" hangingPunct="1">
              <a:spcBef>
                <a:spcPct val="0"/>
              </a:spcBef>
            </a:pPr>
            <a:endParaRPr lang="en-US" sz="1800" smtClean="0">
              <a:ea typeface="Arial Unicode MS" pitchFamily="34" charset="-128"/>
              <a:cs typeface="Arial Unicode MS" pitchFamily="34" charset="-128"/>
            </a:endParaRPr>
          </a:p>
          <a:p>
            <a:pPr marL="285750" indent="-285750" eaLnBrk="1" hangingPunct="1">
              <a:spcBef>
                <a:spcPct val="0"/>
              </a:spcBef>
              <a:buFont typeface="Wingdings" pitchFamily="2" charset="2"/>
              <a:buChar char="q"/>
            </a:pPr>
            <a:r>
              <a:rPr lang="id-ID" sz="1800" smtClean="0">
                <a:ea typeface="Arial Unicode MS" pitchFamily="34" charset="-128"/>
                <a:cs typeface="Arial Unicode MS" pitchFamily="34" charset="-128"/>
              </a:rPr>
              <a:t>Menterjemahkan/menyadur buku ilmiah adalah menterjemahkan/menyadur buku ilmiah dalam bahasa asing ke dalam Bahasa Indonesia atau sebaliknya yang diterbitkan dan diedarkan secara nasional dalam bentuk buku.</a:t>
            </a:r>
            <a:endParaRPr lang="en-US" sz="1800" smtClean="0">
              <a:ea typeface="Arial Unicode MS" pitchFamily="34" charset="-128"/>
              <a:cs typeface="Arial Unicode MS" pitchFamily="34" charset="-128"/>
            </a:endParaRPr>
          </a:p>
          <a:p>
            <a:pPr marL="285750" indent="-285750" eaLnBrk="1" hangingPunct="1">
              <a:spcBef>
                <a:spcPct val="0"/>
              </a:spcBef>
              <a:buFont typeface="Wingdings" pitchFamily="2" charset="2"/>
              <a:buChar char="q"/>
            </a:pPr>
            <a:endParaRPr lang="en-US" sz="1800" smtClean="0">
              <a:ea typeface="Arial Unicode MS" pitchFamily="34" charset="-128"/>
              <a:cs typeface="Arial Unicode MS" pitchFamily="34" charset="-128"/>
            </a:endParaRPr>
          </a:p>
          <a:p>
            <a:pPr marL="285750" indent="-285750" eaLnBrk="1" hangingPunct="1">
              <a:spcBef>
                <a:spcPct val="0"/>
              </a:spcBef>
              <a:buFont typeface="Wingdings" pitchFamily="2" charset="2"/>
              <a:buChar char="q"/>
            </a:pPr>
            <a:r>
              <a:rPr lang="id-ID" sz="1800" smtClean="0">
                <a:ea typeface="Arial Unicode MS" pitchFamily="34" charset="-128"/>
                <a:cs typeface="Arial Unicode MS" pitchFamily="34" charset="-128"/>
              </a:rPr>
              <a:t>Mengedit/menyunting buku ilmiah adalah hasil suntingan/editing terhadap isi buku ilmiah orang lain untuk memudahkan pemahaman bagi pembaca dan diterbitkan serta diedarkan secara nasional dalam bentuk buku.</a:t>
            </a:r>
            <a:endParaRPr lang="en-US" sz="1800" smtClean="0">
              <a:ea typeface="Arial Unicode MS" pitchFamily="34" charset="-128"/>
              <a:cs typeface="Arial Unicode MS" pitchFamily="34" charset="-128"/>
            </a:endParaRPr>
          </a:p>
        </p:txBody>
      </p:sp>
      <p:sp>
        <p:nvSpPr>
          <p:cNvPr id="7" name="Title 1"/>
          <p:cNvSpPr txBox="1">
            <a:spLocks noGrp="1"/>
          </p:cNvSpPr>
          <p:nvPr>
            <p:ph type="title"/>
          </p:nvPr>
        </p:nvSpPr>
        <p:spPr>
          <a:extLst>
            <a:ext uri="{909E8E84-426E-40DD-AFC4-6F175D3DCCD1}"/>
            <a:ext uri="{91240B29-F687-4F45-9708-019B960494DF}"/>
          </a:extLst>
        </p:spPr>
        <p:txBody>
          <a:bodyPr>
            <a:normAutofit/>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2800" b="1" dirty="0" smtClean="0">
                <a:solidFill>
                  <a:srgbClr val="191919"/>
                </a:solidFill>
                <a:effectLst>
                  <a:outerShdw blurRad="38100" dist="38100" dir="2700000" algn="tl">
                    <a:srgbClr val="000000">
                      <a:alpha val="43137"/>
                    </a:srgbClr>
                  </a:outerShdw>
                </a:effectLst>
                <a:latin typeface="+mj-lt"/>
              </a:rPr>
              <a:t>HAL-HAL PENTING DALAM KEGIATAN PENELITIAN DAN PUBLIKASI (UNSUR B) </a:t>
            </a:r>
            <a:endParaRPr lang="en-US" altLang="en-US" sz="2800" b="1" dirty="0">
              <a:solidFill>
                <a:srgbClr val="191919"/>
              </a:solidFill>
              <a:effectLst>
                <a:outerShdw blurRad="38100" dist="38100" dir="2700000" algn="tl">
                  <a:srgbClr val="000000">
                    <a:alpha val="43137"/>
                  </a:srgbClr>
                </a:outerShdw>
              </a:effectLst>
              <a:latin typeface="+mj-lt"/>
            </a:endParaRPr>
          </a:p>
        </p:txBody>
      </p:sp>
      <p:sp>
        <p:nvSpPr>
          <p:cNvPr id="101380"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340A2680-840F-4C96-8779-13C0F2F283AA}" type="slidenum">
              <a:rPr lang="en-US" smtClean="0"/>
              <a:pPr/>
              <a:t>88</a:t>
            </a:fld>
            <a:endParaRPr lang="en-US" smtClean="0"/>
          </a:p>
        </p:txBody>
      </p:sp>
    </p:spTree>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2" name="Content Placeholder 4"/>
          <p:cNvSpPr>
            <a:spLocks noGrp="1"/>
          </p:cNvSpPr>
          <p:nvPr>
            <p:ph idx="1"/>
          </p:nvPr>
        </p:nvSpPr>
        <p:spPr>
          <a:xfrm>
            <a:off x="652463" y="1417638"/>
            <a:ext cx="8228012" cy="5354637"/>
          </a:xfrm>
        </p:spPr>
        <p:txBody>
          <a:bodyPr>
            <a:spAutoFit/>
          </a:bodyPr>
          <a:lstStyle/>
          <a:p>
            <a:pPr marL="285750" indent="-285750" eaLnBrk="1" hangingPunct="1">
              <a:spcBef>
                <a:spcPct val="0"/>
              </a:spcBef>
              <a:buFont typeface="Wingdings" pitchFamily="2" charset="2"/>
              <a:buChar char="q"/>
            </a:pPr>
            <a:r>
              <a:rPr lang="id-ID" sz="1800" smtClean="0">
                <a:ea typeface="Arial Unicode MS" pitchFamily="34" charset="-128"/>
                <a:cs typeface="Arial Unicode MS" pitchFamily="34" charset="-128"/>
              </a:rPr>
              <a:t>Membuat rancangan dan karya teknologi yang</a:t>
            </a:r>
            <a:r>
              <a:rPr lang="en-US" sz="1800" smtClean="0">
                <a:ea typeface="Arial Unicode MS" pitchFamily="34" charset="-128"/>
                <a:cs typeface="Arial Unicode MS" pitchFamily="34" charset="-128"/>
              </a:rPr>
              <a:t> memperoleh hak kekayaan intelektual berupa rancangan dan karya teknologi berupa </a:t>
            </a:r>
            <a:r>
              <a:rPr lang="id-ID" sz="1800" smtClean="0">
                <a:ea typeface="Arial Unicode MS" pitchFamily="34" charset="-128"/>
                <a:cs typeface="Arial Unicode MS" pitchFamily="34" charset="-128"/>
              </a:rPr>
              <a:t>hak cipta/</a:t>
            </a:r>
            <a:r>
              <a:rPr lang="en-US" sz="1800" smtClean="0">
                <a:ea typeface="Arial Unicode MS" pitchFamily="34" charset="-128"/>
                <a:cs typeface="Arial Unicode MS" pitchFamily="34" charset="-128"/>
              </a:rPr>
              <a:t>hak paten </a:t>
            </a:r>
            <a:r>
              <a:rPr lang="id-ID" sz="1800" smtClean="0">
                <a:ea typeface="Arial Unicode MS" pitchFamily="34" charset="-128"/>
                <a:cs typeface="Arial Unicode MS" pitchFamily="34" charset="-128"/>
              </a:rPr>
              <a:t>dari badan atau instansi yang berwenang pada tingkat:</a:t>
            </a:r>
            <a:endParaRPr lang="en-US" sz="1800" smtClean="0">
              <a:ea typeface="Arial Unicode MS" pitchFamily="34" charset="-128"/>
              <a:cs typeface="Arial Unicode MS" pitchFamily="34" charset="-128"/>
            </a:endParaRPr>
          </a:p>
          <a:p>
            <a:pPr marL="285750" indent="-285750" eaLnBrk="1" hangingPunct="1">
              <a:spcBef>
                <a:spcPct val="0"/>
              </a:spcBef>
              <a:buFontTx/>
              <a:buAutoNum type="alphaLcPeriod"/>
            </a:pPr>
            <a:r>
              <a:rPr lang="id-ID" sz="1800" smtClean="0">
                <a:ea typeface="Arial Unicode MS" pitchFamily="34" charset="-128"/>
                <a:cs typeface="Arial Unicode MS" pitchFamily="34" charset="-128"/>
              </a:rPr>
              <a:t>Internasional adalah mendapat sertifikasi ha</a:t>
            </a:r>
            <a:r>
              <a:rPr lang="en-US" sz="1800" smtClean="0">
                <a:ea typeface="Arial Unicode MS" pitchFamily="34" charset="-128"/>
                <a:cs typeface="Arial Unicode MS" pitchFamily="34" charset="-128"/>
              </a:rPr>
              <a:t>k kekayaan intelektual (hak </a:t>
            </a:r>
            <a:r>
              <a:rPr lang="id-ID" sz="1800" smtClean="0">
                <a:ea typeface="Arial Unicode MS" pitchFamily="34" charset="-128"/>
                <a:cs typeface="Arial Unicode MS" pitchFamily="34" charset="-128"/>
              </a:rPr>
              <a:t>cipta/hak </a:t>
            </a:r>
            <a:r>
              <a:rPr lang="en-US" sz="1800" smtClean="0">
                <a:ea typeface="Arial Unicode MS" pitchFamily="34" charset="-128"/>
                <a:cs typeface="Arial Unicode MS" pitchFamily="34" charset="-128"/>
              </a:rPr>
              <a:t>paten) </a:t>
            </a:r>
            <a:r>
              <a:rPr lang="id-ID" sz="1800" smtClean="0">
                <a:ea typeface="Arial Unicode MS" pitchFamily="34" charset="-128"/>
                <a:cs typeface="Arial Unicode MS" pitchFamily="34" charset="-128"/>
              </a:rPr>
              <a:t>dari badan atau instansi yang berwenang untuk tingkat internasional.</a:t>
            </a:r>
            <a:endParaRPr lang="en-US" sz="1800" smtClean="0">
              <a:ea typeface="Arial Unicode MS" pitchFamily="34" charset="-128"/>
              <a:cs typeface="Arial Unicode MS" pitchFamily="34" charset="-128"/>
            </a:endParaRPr>
          </a:p>
          <a:p>
            <a:pPr marL="285750" indent="-285750" eaLnBrk="1" hangingPunct="1">
              <a:spcBef>
                <a:spcPct val="0"/>
              </a:spcBef>
              <a:buFontTx/>
              <a:buAutoNum type="alphaLcPeriod"/>
            </a:pPr>
            <a:r>
              <a:rPr lang="id-ID" sz="1800" smtClean="0">
                <a:ea typeface="Arial Unicode MS" pitchFamily="34" charset="-128"/>
                <a:cs typeface="Arial Unicode MS" pitchFamily="34" charset="-128"/>
              </a:rPr>
              <a:t>Nasional adalah mendapat sertifikasi hak</a:t>
            </a:r>
            <a:r>
              <a:rPr lang="en-US" sz="1800" smtClean="0">
                <a:ea typeface="Arial Unicode MS" pitchFamily="34" charset="-128"/>
                <a:cs typeface="Arial Unicode MS" pitchFamily="34" charset="-128"/>
              </a:rPr>
              <a:t> kekayaan intelektua (hak</a:t>
            </a:r>
            <a:r>
              <a:rPr lang="id-ID" sz="1800" smtClean="0">
                <a:ea typeface="Arial Unicode MS" pitchFamily="34" charset="-128"/>
                <a:cs typeface="Arial Unicode MS" pitchFamily="34" charset="-128"/>
              </a:rPr>
              <a:t> cipta/hak </a:t>
            </a:r>
            <a:r>
              <a:rPr lang="en-US" sz="1800" smtClean="0">
                <a:ea typeface="Arial Unicode MS" pitchFamily="34" charset="-128"/>
                <a:cs typeface="Arial Unicode MS" pitchFamily="34" charset="-128"/>
              </a:rPr>
              <a:t>paten) </a:t>
            </a:r>
            <a:r>
              <a:rPr lang="id-ID" sz="1800" smtClean="0">
                <a:ea typeface="Arial Unicode MS" pitchFamily="34" charset="-128"/>
                <a:cs typeface="Arial Unicode MS" pitchFamily="34" charset="-128"/>
              </a:rPr>
              <a:t>dari badan atau instansi yang berwenang untuk tingkat nasional.</a:t>
            </a:r>
            <a:endParaRPr lang="en-US" sz="1800" smtClean="0">
              <a:ea typeface="Arial Unicode MS" pitchFamily="34" charset="-128"/>
              <a:cs typeface="Arial Unicode MS" pitchFamily="34" charset="-128"/>
            </a:endParaRPr>
          </a:p>
          <a:p>
            <a:pPr marL="285750" indent="-285750" eaLnBrk="1" hangingPunct="1">
              <a:spcBef>
                <a:spcPct val="0"/>
              </a:spcBef>
              <a:buFontTx/>
              <a:buAutoNum type="alphaLcPeriod"/>
            </a:pPr>
            <a:endParaRPr lang="id-ID" sz="1800" smtClean="0">
              <a:ea typeface="Arial Unicode MS" pitchFamily="34" charset="-128"/>
              <a:cs typeface="Arial Unicode MS" pitchFamily="34" charset="-128"/>
            </a:endParaRPr>
          </a:p>
          <a:p>
            <a:pPr marL="285750" indent="-285750" eaLnBrk="1" hangingPunct="1">
              <a:spcBef>
                <a:spcPct val="0"/>
              </a:spcBef>
              <a:buFont typeface="Wingdings" pitchFamily="2" charset="2"/>
              <a:buChar char="q"/>
            </a:pPr>
            <a:r>
              <a:rPr lang="id-ID" sz="1800" smtClean="0">
                <a:ea typeface="Arial Unicode MS" pitchFamily="34" charset="-128"/>
                <a:cs typeface="Arial Unicode MS" pitchFamily="34" charset="-128"/>
              </a:rPr>
              <a:t>Membuat rancangan dan karya teknologi adalah membuat rancangan yang sekaligus menghasilkan karya nyata di bidang teknologi tanpa mendapat HKI, tetapi mendapat penilaian sejawat yang mempunyai otoritas sebagai karya yang bermutu, canggih dan mutakhir pada tingkat :</a:t>
            </a:r>
            <a:endParaRPr lang="en-US" sz="1800" smtClean="0">
              <a:ea typeface="Arial Unicode MS" pitchFamily="34" charset="-128"/>
              <a:cs typeface="Arial Unicode MS" pitchFamily="34" charset="-128"/>
            </a:endParaRPr>
          </a:p>
          <a:p>
            <a:pPr marL="285750" indent="-285750" eaLnBrk="1" hangingPunct="1">
              <a:spcBef>
                <a:spcPct val="0"/>
              </a:spcBef>
              <a:buFontTx/>
              <a:buAutoNum type="alphaLcPeriod"/>
            </a:pPr>
            <a:r>
              <a:rPr lang="id-ID" sz="1800" smtClean="0">
                <a:ea typeface="Arial Unicode MS" pitchFamily="34" charset="-128"/>
                <a:cs typeface="Arial Unicode MS" pitchFamily="34" charset="-128"/>
              </a:rPr>
              <a:t>Internasional adalah mendapat penilaian sejawat yang mempunyai otoritas untuk tingkat internasional.</a:t>
            </a:r>
            <a:endParaRPr lang="en-US" sz="1800" smtClean="0">
              <a:ea typeface="Arial Unicode MS" pitchFamily="34" charset="-128"/>
              <a:cs typeface="Arial Unicode MS" pitchFamily="34" charset="-128"/>
            </a:endParaRPr>
          </a:p>
          <a:p>
            <a:pPr marL="285750" indent="-285750" eaLnBrk="1" hangingPunct="1">
              <a:spcBef>
                <a:spcPct val="0"/>
              </a:spcBef>
              <a:buFontTx/>
              <a:buAutoNum type="alphaLcPeriod"/>
            </a:pPr>
            <a:r>
              <a:rPr lang="id-ID" sz="1800" smtClean="0">
                <a:ea typeface="Arial Unicode MS" pitchFamily="34" charset="-128"/>
                <a:cs typeface="Arial Unicode MS" pitchFamily="34" charset="-128"/>
              </a:rPr>
              <a:t>Nasional adalah mendapat penilaian sejawat yang mempunyai otoritas untuk tingkat nasional.</a:t>
            </a:r>
            <a:endParaRPr lang="en-US" sz="1800" smtClean="0">
              <a:ea typeface="Arial Unicode MS" pitchFamily="34" charset="-128"/>
              <a:cs typeface="Arial Unicode MS" pitchFamily="34" charset="-128"/>
            </a:endParaRPr>
          </a:p>
          <a:p>
            <a:pPr marL="285750" indent="-285750" eaLnBrk="1" hangingPunct="1">
              <a:spcBef>
                <a:spcPct val="0"/>
              </a:spcBef>
              <a:buFontTx/>
              <a:buAutoNum type="alphaLcPeriod"/>
            </a:pPr>
            <a:r>
              <a:rPr lang="id-ID" sz="1800" smtClean="0">
                <a:ea typeface="Arial Unicode MS" pitchFamily="34" charset="-128"/>
                <a:cs typeface="Arial Unicode MS" pitchFamily="34" charset="-128"/>
              </a:rPr>
              <a:t>Lokal adalah mendapat penilaian sejawat yang mempunyai otoritas untuk tingkat daerah.</a:t>
            </a:r>
            <a:endParaRPr lang="en-US" sz="1800" smtClean="0">
              <a:ea typeface="Arial Unicode MS" pitchFamily="34" charset="-128"/>
              <a:cs typeface="Arial Unicode MS" pitchFamily="34" charset="-128"/>
            </a:endParaRPr>
          </a:p>
        </p:txBody>
      </p:sp>
      <p:sp>
        <p:nvSpPr>
          <p:cNvPr id="8" name="Title 1"/>
          <p:cNvSpPr txBox="1">
            <a:spLocks noGrp="1"/>
          </p:cNvSpPr>
          <p:nvPr>
            <p:ph type="title"/>
          </p:nvPr>
        </p:nvSpPr>
        <p:spPr>
          <a:extLst>
            <a:ext uri="{909E8E84-426E-40DD-AFC4-6F175D3DCCD1}"/>
            <a:ext uri="{91240B29-F687-4F45-9708-019B960494DF}"/>
          </a:extLst>
        </p:spPr>
        <p:txBody>
          <a:bodyPr>
            <a:normAutofit/>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2800" b="1" dirty="0" smtClean="0">
                <a:solidFill>
                  <a:srgbClr val="191919"/>
                </a:solidFill>
                <a:effectLst>
                  <a:outerShdw blurRad="38100" dist="38100" dir="2700000" algn="tl">
                    <a:srgbClr val="000000">
                      <a:alpha val="43137"/>
                    </a:srgbClr>
                  </a:outerShdw>
                </a:effectLst>
                <a:latin typeface="+mj-lt"/>
              </a:rPr>
              <a:t>HAL-HAL PENTING DALAM KEGIATAN PENELITIAN DAN PUBLIKASI (UNSUR B) </a:t>
            </a:r>
            <a:endParaRPr lang="en-US" altLang="en-US" sz="2800" b="1" dirty="0">
              <a:solidFill>
                <a:srgbClr val="191919"/>
              </a:solidFill>
              <a:effectLst>
                <a:outerShdw blurRad="38100" dist="38100" dir="2700000" algn="tl">
                  <a:srgbClr val="000000">
                    <a:alpha val="43137"/>
                  </a:srgbClr>
                </a:outerShdw>
              </a:effectLst>
              <a:latin typeface="+mj-lt"/>
            </a:endParaRPr>
          </a:p>
        </p:txBody>
      </p:sp>
      <p:sp>
        <p:nvSpPr>
          <p:cNvPr id="102404"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B87F18DF-DF5E-4F8D-9D87-58767D826713}" type="slidenum">
              <a:rPr lang="en-US" smtClean="0"/>
              <a:pPr/>
              <a:t>89</a:t>
            </a:fld>
            <a:endParaRPr lang="en-US" smtClean="0"/>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TextBox 8"/>
          <p:cNvSpPr txBox="1">
            <a:spLocks noChangeArrowheads="1"/>
          </p:cNvSpPr>
          <p:nvPr/>
        </p:nvSpPr>
        <p:spPr bwMode="auto">
          <a:xfrm>
            <a:off x="684213" y="1304925"/>
            <a:ext cx="7935912" cy="1200150"/>
          </a:xfrm>
          <a:prstGeom prst="rect">
            <a:avLst/>
          </a:prstGeom>
          <a:noFill/>
          <a:ln w="9525">
            <a:noFill/>
            <a:miter lim="800000"/>
            <a:headEnd/>
            <a:tailEnd/>
          </a:ln>
        </p:spPr>
        <p:txBody>
          <a:bodyPr>
            <a:spAutoFit/>
          </a:bodyPr>
          <a:lstStyle/>
          <a:p>
            <a:pPr algn="just" eaLnBrk="1" hangingPunct="1"/>
            <a:r>
              <a:rPr lang="id-ID" altLang="id-ID" sz="1600"/>
              <a:t>Angka kredit yang dipersyaratkan untuk kenaikan jabatan dan/atau pangkat harus </a:t>
            </a:r>
            <a:r>
              <a:rPr lang="id-ID" altLang="id-ID" sz="2000">
                <a:latin typeface="Agency FB" pitchFamily="34" charset="0"/>
              </a:rPr>
              <a:t>memenuhi jumlah angka kredit kumulatif dan angka kredit presentase per bidangnya dengan ketentuan paling rendah 90 % dari unsur utama dan paling tinggi 10 % dari unsur penunjang.</a:t>
            </a:r>
            <a:r>
              <a:rPr lang="id-ID" altLang="id-ID" sz="1600"/>
              <a:t>	</a:t>
            </a:r>
          </a:p>
        </p:txBody>
      </p:sp>
      <p:pic>
        <p:nvPicPr>
          <p:cNvPr id="20483" name="Picture 9">
            <a:hlinkClick r:id="" action="ppaction://hlinkshowjump?jump=firstslide"/>
          </p:cNvPr>
          <p:cNvPicPr>
            <a:picLocks noChangeAspect="1"/>
          </p:cNvPicPr>
          <p:nvPr/>
        </p:nvPicPr>
        <p:blipFill>
          <a:blip r:embed="rId2"/>
          <a:srcRect/>
          <a:stretch>
            <a:fillRect/>
          </a:stretch>
        </p:blipFill>
        <p:spPr bwMode="auto">
          <a:xfrm>
            <a:off x="7632700" y="6489700"/>
            <a:ext cx="319088" cy="319088"/>
          </a:xfrm>
          <a:prstGeom prst="rect">
            <a:avLst/>
          </a:prstGeom>
          <a:noFill/>
          <a:ln w="9525">
            <a:noFill/>
            <a:miter lim="800000"/>
            <a:headEnd/>
            <a:tailEnd/>
          </a:ln>
        </p:spPr>
      </p:pic>
      <p:pic>
        <p:nvPicPr>
          <p:cNvPr id="20484" name="Picture 10">
            <a:hlinkClick r:id="" action="ppaction://hlinkshowjump?jump=previousslide"/>
          </p:cNvPr>
          <p:cNvPicPr>
            <a:picLocks noChangeAspect="1"/>
          </p:cNvPicPr>
          <p:nvPr/>
        </p:nvPicPr>
        <p:blipFill>
          <a:blip r:embed="rId3"/>
          <a:srcRect/>
          <a:stretch>
            <a:fillRect/>
          </a:stretch>
        </p:blipFill>
        <p:spPr bwMode="auto">
          <a:xfrm>
            <a:off x="8059738" y="6489700"/>
            <a:ext cx="311150" cy="311150"/>
          </a:xfrm>
          <a:prstGeom prst="rect">
            <a:avLst/>
          </a:prstGeom>
          <a:noFill/>
          <a:ln w="9525">
            <a:noFill/>
            <a:miter lim="800000"/>
            <a:headEnd/>
            <a:tailEnd/>
          </a:ln>
        </p:spPr>
      </p:pic>
      <p:pic>
        <p:nvPicPr>
          <p:cNvPr id="20485" name="Picture 11">
            <a:hlinkClick r:id="" action="ppaction://hlinkshowjump?jump=nextslide"/>
          </p:cNvPr>
          <p:cNvPicPr>
            <a:picLocks noChangeAspect="1"/>
          </p:cNvPicPr>
          <p:nvPr/>
        </p:nvPicPr>
        <p:blipFill>
          <a:blip r:embed="rId4"/>
          <a:srcRect/>
          <a:stretch>
            <a:fillRect/>
          </a:stretch>
        </p:blipFill>
        <p:spPr bwMode="auto">
          <a:xfrm>
            <a:off x="8459788" y="6489700"/>
            <a:ext cx="319087" cy="319088"/>
          </a:xfrm>
          <a:prstGeom prst="rect">
            <a:avLst/>
          </a:prstGeom>
          <a:noFill/>
          <a:ln w="9525">
            <a:noFill/>
            <a:miter lim="800000"/>
            <a:headEnd/>
            <a:tailEnd/>
          </a:ln>
        </p:spPr>
      </p:pic>
      <p:sp>
        <p:nvSpPr>
          <p:cNvPr id="7" name="Rectangle 63"/>
          <p:cNvSpPr>
            <a:spLocks noChangeArrowheads="1"/>
          </p:cNvSpPr>
          <p:nvPr/>
        </p:nvSpPr>
        <p:spPr bwMode="auto">
          <a:xfrm>
            <a:off x="728663" y="873125"/>
            <a:ext cx="7891462" cy="368300"/>
          </a:xfrm>
          <a:prstGeom prst="rect">
            <a:avLst/>
          </a:prstGeom>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b="1">
                <a:solidFill>
                  <a:srgbClr val="191919"/>
                </a:solidFill>
              </a:rPr>
              <a:t>Angka Kredit Kumulatif </a:t>
            </a:r>
            <a:endParaRPr lang="en-US" b="1">
              <a:solidFill>
                <a:srgbClr val="191919"/>
              </a:solidFill>
            </a:endParaRPr>
          </a:p>
        </p:txBody>
      </p:sp>
      <p:graphicFrame>
        <p:nvGraphicFramePr>
          <p:cNvPr id="19" name="Table 18"/>
          <p:cNvGraphicFramePr>
            <a:graphicFrameLocks noGrp="1"/>
          </p:cNvGraphicFramePr>
          <p:nvPr/>
        </p:nvGraphicFramePr>
        <p:xfrm>
          <a:off x="728663" y="2420938"/>
          <a:ext cx="8050211" cy="3659188"/>
        </p:xfrm>
        <a:graphic>
          <a:graphicData uri="http://schemas.openxmlformats.org/drawingml/2006/table">
            <a:tbl>
              <a:tblPr firstRow="1" bandRow="1">
                <a:tableStyleId>{5C22544A-7EE6-4342-B048-85BDC9FD1C3A}</a:tableStyleId>
              </a:tblPr>
              <a:tblGrid>
                <a:gridCol w="467784"/>
                <a:gridCol w="1726356"/>
                <a:gridCol w="1255950"/>
                <a:gridCol w="1329351"/>
                <a:gridCol w="1044116"/>
                <a:gridCol w="1123385"/>
                <a:gridCol w="1103269"/>
              </a:tblGrid>
              <a:tr h="472801">
                <a:tc rowSpan="2">
                  <a:txBody>
                    <a:bodyPr/>
                    <a:lstStyle/>
                    <a:p>
                      <a:pPr algn="ctr"/>
                      <a:r>
                        <a:rPr lang="id-ID" sz="1800" b="1" dirty="0" smtClean="0">
                          <a:solidFill>
                            <a:srgbClr val="191919"/>
                          </a:solidFill>
                          <a:latin typeface="Agency FB" panose="020B0503020202020204" pitchFamily="34" charset="0"/>
                        </a:rPr>
                        <a:t>No</a:t>
                      </a:r>
                      <a:endParaRPr lang="id-ID" sz="1800" b="1" dirty="0">
                        <a:solidFill>
                          <a:srgbClr val="191919"/>
                        </a:solidFill>
                        <a:latin typeface="Agency FB" panose="020B0503020202020204" pitchFamily="34" charset="0"/>
                      </a:endParaRPr>
                    </a:p>
                  </a:txBody>
                  <a:tcPr marL="91435" marR="91435" marT="45729" marB="45729" anchor="ctr">
                    <a:solidFill>
                      <a:schemeClr val="accent1">
                        <a:lumMod val="75000"/>
                      </a:schemeClr>
                    </a:solidFill>
                  </a:tcPr>
                </a:tc>
                <a:tc rowSpan="2">
                  <a:txBody>
                    <a:bodyPr/>
                    <a:lstStyle/>
                    <a:p>
                      <a:pPr algn="ctr"/>
                      <a:r>
                        <a:rPr lang="id-ID" sz="1800" b="1" dirty="0" smtClean="0">
                          <a:solidFill>
                            <a:srgbClr val="191919"/>
                          </a:solidFill>
                          <a:latin typeface="Agency FB" panose="020B0503020202020204" pitchFamily="34" charset="0"/>
                        </a:rPr>
                        <a:t>Jabatan </a:t>
                      </a:r>
                      <a:endParaRPr lang="id-ID" sz="1800" b="1" dirty="0">
                        <a:solidFill>
                          <a:srgbClr val="191919"/>
                        </a:solidFill>
                        <a:latin typeface="Agency FB" panose="020B0503020202020204" pitchFamily="34" charset="0"/>
                      </a:endParaRPr>
                    </a:p>
                  </a:txBody>
                  <a:tcPr marL="91435" marR="91435" marT="45729" marB="45729" anchor="ctr">
                    <a:solidFill>
                      <a:schemeClr val="accent1">
                        <a:lumMod val="75000"/>
                      </a:schemeClr>
                    </a:solidFill>
                  </a:tcPr>
                </a:tc>
                <a:tc rowSpan="2">
                  <a:txBody>
                    <a:bodyPr/>
                    <a:lstStyle/>
                    <a:p>
                      <a:pPr algn="ctr"/>
                      <a:r>
                        <a:rPr lang="id-ID" sz="1800" b="1" dirty="0" smtClean="0">
                          <a:solidFill>
                            <a:srgbClr val="191919"/>
                          </a:solidFill>
                          <a:latin typeface="Agency FB" panose="020B0503020202020204" pitchFamily="34" charset="0"/>
                        </a:rPr>
                        <a:t>Kualifikasi Pendidikan</a:t>
                      </a:r>
                      <a:endParaRPr lang="id-ID" sz="1800" b="1" dirty="0">
                        <a:solidFill>
                          <a:srgbClr val="191919"/>
                        </a:solidFill>
                        <a:latin typeface="Agency FB" panose="020B0503020202020204" pitchFamily="34" charset="0"/>
                      </a:endParaRPr>
                    </a:p>
                  </a:txBody>
                  <a:tcPr marL="91435" marR="91435" marT="45729" marB="45729" anchor="ctr">
                    <a:solidFill>
                      <a:schemeClr val="accent1">
                        <a:lumMod val="75000"/>
                      </a:schemeClr>
                    </a:solidFill>
                  </a:tcPr>
                </a:tc>
                <a:tc gridSpan="3">
                  <a:txBody>
                    <a:bodyPr/>
                    <a:lstStyle/>
                    <a:p>
                      <a:pPr algn="ctr"/>
                      <a:r>
                        <a:rPr lang="id-ID" sz="1800" b="1" dirty="0" smtClean="0">
                          <a:solidFill>
                            <a:schemeClr val="tx1"/>
                          </a:solidFill>
                          <a:latin typeface="Agency FB" panose="020B0503020202020204" pitchFamily="34" charset="0"/>
                        </a:rPr>
                        <a:t>Unsur Utama 90</a:t>
                      </a:r>
                      <a:r>
                        <a:rPr lang="id-ID" sz="1800" b="1" baseline="0" dirty="0" smtClean="0">
                          <a:solidFill>
                            <a:schemeClr val="tx1"/>
                          </a:solidFill>
                          <a:latin typeface="Agency FB" panose="020B0503020202020204" pitchFamily="34" charset="0"/>
                        </a:rPr>
                        <a:t> %</a:t>
                      </a:r>
                      <a:endParaRPr lang="id-ID" sz="1800" b="1" dirty="0">
                        <a:solidFill>
                          <a:schemeClr val="tx1"/>
                        </a:solidFill>
                        <a:latin typeface="Agency FB" panose="020B0503020202020204" pitchFamily="34" charset="0"/>
                      </a:endParaRPr>
                    </a:p>
                  </a:txBody>
                  <a:tcPr marL="91435" marR="91435" marT="45729" marB="45729" anchor="ctr">
                    <a:solidFill>
                      <a:schemeClr val="accent1">
                        <a:lumMod val="75000"/>
                      </a:schemeClr>
                    </a:solidFill>
                  </a:tcPr>
                </a:tc>
                <a:tc hMerge="1">
                  <a:txBody>
                    <a:bodyPr/>
                    <a:lstStyle/>
                    <a:p>
                      <a:endParaRPr lang="id-ID"/>
                    </a:p>
                  </a:txBody>
                  <a:tcPr/>
                </a:tc>
                <a:tc hMerge="1">
                  <a:txBody>
                    <a:bodyPr/>
                    <a:lstStyle/>
                    <a:p>
                      <a:endParaRPr lang="id-ID"/>
                    </a:p>
                  </a:txBody>
                  <a:tcPr/>
                </a:tc>
                <a:tc rowSpan="2">
                  <a:txBody>
                    <a:bodyPr/>
                    <a:lstStyle/>
                    <a:p>
                      <a:pPr algn="ctr"/>
                      <a:r>
                        <a:rPr lang="id-ID" sz="1800" b="1" dirty="0" smtClean="0">
                          <a:solidFill>
                            <a:srgbClr val="191919"/>
                          </a:solidFill>
                          <a:latin typeface="Agency FB" panose="020B0503020202020204" pitchFamily="34" charset="0"/>
                        </a:rPr>
                        <a:t>Unsur </a:t>
                      </a:r>
                    </a:p>
                    <a:p>
                      <a:pPr algn="ctr"/>
                      <a:r>
                        <a:rPr lang="id-ID" sz="1800" b="1" dirty="0" smtClean="0">
                          <a:solidFill>
                            <a:srgbClr val="191919"/>
                          </a:solidFill>
                          <a:latin typeface="Agency FB" panose="020B0503020202020204" pitchFamily="34" charset="0"/>
                        </a:rPr>
                        <a:t>Penunjang</a:t>
                      </a:r>
                    </a:p>
                    <a:p>
                      <a:pPr algn="ctr"/>
                      <a:r>
                        <a:rPr lang="id-ID" sz="1800" b="1" dirty="0" smtClean="0">
                          <a:solidFill>
                            <a:srgbClr val="191919"/>
                          </a:solidFill>
                          <a:latin typeface="Agency FB" panose="020B0503020202020204" pitchFamily="34" charset="0"/>
                        </a:rPr>
                        <a:t>10 %</a:t>
                      </a:r>
                      <a:endParaRPr lang="id-ID" sz="1800" b="1" dirty="0">
                        <a:solidFill>
                          <a:srgbClr val="191919"/>
                        </a:solidFill>
                        <a:latin typeface="Agency FB" panose="020B0503020202020204" pitchFamily="34" charset="0"/>
                      </a:endParaRPr>
                    </a:p>
                  </a:txBody>
                  <a:tcPr marL="91435" marR="91435" marT="45729" marB="45729" anchor="ctr">
                    <a:solidFill>
                      <a:schemeClr val="accent1">
                        <a:lumMod val="75000"/>
                      </a:schemeClr>
                    </a:solidFill>
                  </a:tcPr>
                </a:tc>
              </a:tr>
              <a:tr h="944898">
                <a:tc vMerge="1">
                  <a:txBody>
                    <a:bodyPr/>
                    <a:lstStyle/>
                    <a:p>
                      <a:endParaRPr lang="id-ID"/>
                    </a:p>
                  </a:txBody>
                  <a:tcPr/>
                </a:tc>
                <a:tc vMerge="1">
                  <a:txBody>
                    <a:bodyPr/>
                    <a:lstStyle/>
                    <a:p>
                      <a:endParaRPr lang="id-ID"/>
                    </a:p>
                  </a:txBody>
                  <a:tcPr/>
                </a:tc>
                <a:tc vMerge="1">
                  <a:txBody>
                    <a:bodyPr/>
                    <a:lstStyle/>
                    <a:p>
                      <a:pPr algn="ctr"/>
                      <a:endParaRPr lang="id-ID" sz="1400"/>
                    </a:p>
                  </a:txBody>
                  <a:tcPr/>
                </a:tc>
                <a:tc>
                  <a:txBody>
                    <a:bodyPr/>
                    <a:lstStyle/>
                    <a:p>
                      <a:pPr algn="ctr"/>
                      <a:r>
                        <a:rPr lang="id-ID" sz="1800" b="1" dirty="0" smtClean="0">
                          <a:solidFill>
                            <a:srgbClr val="191919"/>
                          </a:solidFill>
                          <a:latin typeface="Agency FB" panose="020B0503020202020204" pitchFamily="34" charset="0"/>
                        </a:rPr>
                        <a:t>Pelaksanaan Pendidikan</a:t>
                      </a:r>
                    </a:p>
                  </a:txBody>
                  <a:tcPr marL="91435" marR="91435" marT="45729" marB="45729" anchor="ctr">
                    <a:solidFill>
                      <a:schemeClr val="accent1">
                        <a:lumMod val="75000"/>
                      </a:schemeClr>
                    </a:solidFill>
                  </a:tcPr>
                </a:tc>
                <a:tc>
                  <a:txBody>
                    <a:bodyPr/>
                    <a:lstStyle/>
                    <a:p>
                      <a:pPr algn="ctr"/>
                      <a:r>
                        <a:rPr lang="id-ID" sz="1800" b="1" dirty="0" smtClean="0">
                          <a:solidFill>
                            <a:srgbClr val="191919"/>
                          </a:solidFill>
                          <a:latin typeface="Agency FB" panose="020B0503020202020204" pitchFamily="34" charset="0"/>
                        </a:rPr>
                        <a:t>Penelitian</a:t>
                      </a:r>
                    </a:p>
                  </a:txBody>
                  <a:tcPr marL="91435" marR="91435" marT="45729" marB="45729" anchor="ctr">
                    <a:solidFill>
                      <a:schemeClr val="accent1">
                        <a:lumMod val="75000"/>
                      </a:schemeClr>
                    </a:solidFill>
                  </a:tcPr>
                </a:tc>
                <a:tc>
                  <a:txBody>
                    <a:bodyPr/>
                    <a:lstStyle/>
                    <a:p>
                      <a:pPr algn="ctr"/>
                      <a:r>
                        <a:rPr lang="id-ID" sz="1800" b="1" dirty="0" smtClean="0">
                          <a:solidFill>
                            <a:srgbClr val="191919"/>
                          </a:solidFill>
                          <a:latin typeface="Agency FB" panose="020B0503020202020204" pitchFamily="34" charset="0"/>
                        </a:rPr>
                        <a:t>Pengabdian Masyarakat</a:t>
                      </a:r>
                      <a:endParaRPr lang="id-ID" sz="1800" b="1" dirty="0">
                        <a:solidFill>
                          <a:srgbClr val="191919"/>
                        </a:solidFill>
                        <a:latin typeface="Agency FB" panose="020B0503020202020204" pitchFamily="34" charset="0"/>
                      </a:endParaRPr>
                    </a:p>
                  </a:txBody>
                  <a:tcPr marL="91435" marR="91435" marT="45729" marB="45729" anchor="ctr">
                    <a:solidFill>
                      <a:schemeClr val="accent1">
                        <a:lumMod val="75000"/>
                      </a:schemeClr>
                    </a:solidFill>
                  </a:tcPr>
                </a:tc>
                <a:tc vMerge="1">
                  <a:txBody>
                    <a:bodyPr/>
                    <a:lstStyle/>
                    <a:p>
                      <a:endParaRPr lang="id-ID"/>
                    </a:p>
                  </a:txBody>
                  <a:tcPr/>
                </a:tc>
              </a:tr>
              <a:tr h="472801">
                <a:tc>
                  <a:txBody>
                    <a:bodyPr/>
                    <a:lstStyle/>
                    <a:p>
                      <a:pPr algn="ctr"/>
                      <a:r>
                        <a:rPr lang="id-ID" sz="1800" b="1" dirty="0" smtClean="0">
                          <a:latin typeface="Agency FB" panose="020B0503020202020204" pitchFamily="34" charset="0"/>
                        </a:rPr>
                        <a:t>1</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Asisten Ahli</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Magister</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smtClean="0">
                          <a:latin typeface="Agency FB" panose="020B0503020202020204" pitchFamily="34" charset="0"/>
                        </a:rPr>
                        <a:t>≥ 55%</a:t>
                      </a:r>
                      <a:endParaRPr lang="id-ID" sz="1800" b="1">
                        <a:latin typeface="Agency FB" panose="020B0503020202020204" pitchFamily="34" charset="0"/>
                      </a:endParaRPr>
                    </a:p>
                  </a:txBody>
                  <a:tcPr marL="91435" marR="91435" marT="45729" marB="45729" anchor="ctr">
                    <a:noFill/>
                  </a:tcPr>
                </a:tc>
                <a:tc>
                  <a:txBody>
                    <a:bodyPr/>
                    <a:lstStyle/>
                    <a:p>
                      <a:pPr algn="ctr"/>
                      <a:r>
                        <a:rPr lang="id-ID" sz="1800" b="1" smtClean="0">
                          <a:latin typeface="Agency FB" panose="020B0503020202020204" pitchFamily="34" charset="0"/>
                        </a:rPr>
                        <a:t>≥ 25%</a:t>
                      </a:r>
                      <a:endParaRPr lang="id-ID" sz="1800" b="1">
                        <a:latin typeface="Agency FB" panose="020B0503020202020204" pitchFamily="34" charset="0"/>
                      </a:endParaRPr>
                    </a:p>
                  </a:txBody>
                  <a:tcPr marL="91435" marR="91435" marT="45729" marB="45729" anchor="ctr">
                    <a:noFill/>
                  </a:tcPr>
                </a:tc>
                <a:tc>
                  <a:txBody>
                    <a:bodyPr/>
                    <a:lstStyle/>
                    <a:p>
                      <a:pPr algn="ctr"/>
                      <a:r>
                        <a:rPr lang="id-ID" sz="1800" b="1" smtClean="0">
                          <a:latin typeface="Agency FB" panose="020B0503020202020204" pitchFamily="34" charset="0"/>
                        </a:rPr>
                        <a:t>≤ 10%</a:t>
                      </a:r>
                      <a:endParaRPr lang="id-ID" sz="1800" b="1">
                        <a:latin typeface="Agency FB" panose="020B0503020202020204" pitchFamily="34" charset="0"/>
                      </a:endParaRPr>
                    </a:p>
                  </a:txBody>
                  <a:tcPr marL="91435" marR="91435" marT="45729" marB="45729" anchor="ctr">
                    <a:noFill/>
                  </a:tcPr>
                </a:tc>
                <a:tc>
                  <a:txBody>
                    <a:bodyPr/>
                    <a:lstStyle/>
                    <a:p>
                      <a:pPr algn="ctr"/>
                      <a:r>
                        <a:rPr lang="id-ID" sz="1800" b="1" smtClean="0">
                          <a:latin typeface="Agency FB" panose="020B0503020202020204" pitchFamily="34" charset="0"/>
                        </a:rPr>
                        <a:t>≤ 10%</a:t>
                      </a:r>
                      <a:endParaRPr lang="id-ID" sz="1800" b="1">
                        <a:latin typeface="Agency FB" panose="020B0503020202020204" pitchFamily="34" charset="0"/>
                      </a:endParaRPr>
                    </a:p>
                  </a:txBody>
                  <a:tcPr marL="91435" marR="91435" marT="45729" marB="45729" anchor="ctr">
                    <a:noFill/>
                  </a:tcPr>
                </a:tc>
              </a:tr>
              <a:tr h="472801">
                <a:tc>
                  <a:txBody>
                    <a:bodyPr/>
                    <a:lstStyle/>
                    <a:p>
                      <a:pPr algn="ctr"/>
                      <a:r>
                        <a:rPr lang="id-ID" sz="1800" b="1" smtClean="0">
                          <a:latin typeface="Agency FB" panose="020B0503020202020204" pitchFamily="34" charset="0"/>
                        </a:rPr>
                        <a:t>2</a:t>
                      </a:r>
                      <a:endParaRPr lang="id-ID" sz="1800" b="1">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Lektor</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Magister </a:t>
                      </a:r>
                      <a:endParaRPr lang="id-ID" sz="1800" b="1" dirty="0">
                        <a:latin typeface="Agency FB" panose="020B0503020202020204" pitchFamily="34" charset="0"/>
                      </a:endParaRPr>
                    </a:p>
                  </a:txBody>
                  <a:tcPr marL="91435" marR="91435" marT="45729" marB="45729"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b="1" dirty="0" smtClean="0">
                          <a:latin typeface="Agency FB" panose="020B0503020202020204" pitchFamily="34" charset="0"/>
                        </a:rPr>
                        <a:t>≥ 45%</a:t>
                      </a:r>
                      <a:r>
                        <a:rPr lang="id-ID" sz="1800" b="1" baseline="0" dirty="0" smtClean="0">
                          <a:latin typeface="Agency FB" panose="020B0503020202020204" pitchFamily="34" charset="0"/>
                        </a:rPr>
                        <a:t> </a:t>
                      </a:r>
                      <a:endParaRPr lang="id-ID" sz="1800" b="1" dirty="0" smtClean="0">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 35%</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 10%</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smtClean="0">
                          <a:latin typeface="Agency FB" panose="020B0503020202020204" pitchFamily="34" charset="0"/>
                        </a:rPr>
                        <a:t>≤ 10%</a:t>
                      </a:r>
                      <a:endParaRPr lang="id-ID" sz="1800" b="1">
                        <a:latin typeface="Agency FB" panose="020B0503020202020204" pitchFamily="34" charset="0"/>
                      </a:endParaRPr>
                    </a:p>
                  </a:txBody>
                  <a:tcPr marL="91435" marR="91435" marT="45729" marB="45729" anchor="ctr">
                    <a:noFill/>
                  </a:tcPr>
                </a:tc>
              </a:tr>
              <a:tr h="823086">
                <a:tc>
                  <a:txBody>
                    <a:bodyPr/>
                    <a:lstStyle/>
                    <a:p>
                      <a:pPr algn="ctr"/>
                      <a:r>
                        <a:rPr lang="id-ID" sz="1800" b="1" dirty="0" smtClean="0">
                          <a:latin typeface="Agency FB" panose="020B0503020202020204" pitchFamily="34" charset="0"/>
                        </a:rPr>
                        <a:t>3</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Lektor Kepala</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Doktor atau</a:t>
                      </a:r>
                    </a:p>
                    <a:p>
                      <a:pPr algn="ctr"/>
                      <a:r>
                        <a:rPr lang="id-ID" sz="1800" b="1" i="0" dirty="0" smtClean="0">
                          <a:solidFill>
                            <a:schemeClr val="accent4">
                              <a:lumMod val="75000"/>
                            </a:schemeClr>
                          </a:solidFill>
                          <a:latin typeface="Agency FB" panose="020B0503020202020204" pitchFamily="34" charset="0"/>
                        </a:rPr>
                        <a:t>Magister</a:t>
                      </a:r>
                      <a:endParaRPr lang="id-ID" sz="1800" b="1" i="0" dirty="0">
                        <a:solidFill>
                          <a:schemeClr val="accent4">
                            <a:lumMod val="75000"/>
                          </a:schemeClr>
                        </a:solidFill>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 40%</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 40%</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 10%</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 10%</a:t>
                      </a:r>
                      <a:endParaRPr lang="id-ID" sz="1800" b="1" dirty="0">
                        <a:latin typeface="Agency FB" panose="020B0503020202020204" pitchFamily="34" charset="0"/>
                      </a:endParaRPr>
                    </a:p>
                  </a:txBody>
                  <a:tcPr marL="91435" marR="91435" marT="45729" marB="45729" anchor="ctr">
                    <a:noFill/>
                  </a:tcPr>
                </a:tc>
              </a:tr>
              <a:tr h="472801">
                <a:tc>
                  <a:txBody>
                    <a:bodyPr/>
                    <a:lstStyle/>
                    <a:p>
                      <a:pPr algn="ctr"/>
                      <a:r>
                        <a:rPr lang="id-ID" sz="1800" b="1" smtClean="0">
                          <a:latin typeface="Agency FB" panose="020B0503020202020204" pitchFamily="34" charset="0"/>
                        </a:rPr>
                        <a:t>4</a:t>
                      </a:r>
                      <a:endParaRPr lang="id-ID" sz="1800" b="1">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Guru Besar</a:t>
                      </a:r>
                      <a:endParaRPr lang="id-ID" sz="1800" b="1" dirty="0">
                        <a:latin typeface="Agency FB" panose="020B0503020202020204" pitchFamily="34" charset="0"/>
                      </a:endParaRPr>
                    </a:p>
                  </a:txBody>
                  <a:tcPr marL="91435" marR="91435" marT="45729" marB="45729" anchor="ctr">
                    <a:noFill/>
                  </a:tcPr>
                </a:tc>
                <a:tc>
                  <a:txBody>
                    <a:bodyPr/>
                    <a:lstStyle/>
                    <a:p>
                      <a:pPr algn="ctr"/>
                      <a:r>
                        <a:rPr lang="id-ID" sz="1800" b="1" smtClean="0">
                          <a:latin typeface="Agency FB" panose="020B0503020202020204" pitchFamily="34" charset="0"/>
                        </a:rPr>
                        <a:t>Doktor</a:t>
                      </a:r>
                      <a:endParaRPr lang="id-ID" sz="1800" b="1">
                        <a:latin typeface="Agency FB" panose="020B0503020202020204" pitchFamily="34" charset="0"/>
                      </a:endParaRPr>
                    </a:p>
                  </a:txBody>
                  <a:tcPr marL="91435" marR="91435" marT="45729" marB="45729" anchor="ctr">
                    <a:noFill/>
                  </a:tcPr>
                </a:tc>
                <a:tc>
                  <a:txBody>
                    <a:bodyPr/>
                    <a:lstStyle/>
                    <a:p>
                      <a:pPr algn="ctr"/>
                      <a:r>
                        <a:rPr lang="id-ID" sz="1800" b="1" smtClean="0">
                          <a:latin typeface="Agency FB" panose="020B0503020202020204" pitchFamily="34" charset="0"/>
                        </a:rPr>
                        <a:t>≥ 35 %</a:t>
                      </a:r>
                      <a:endParaRPr lang="id-ID" sz="1800" b="1">
                        <a:latin typeface="Agency FB" panose="020B0503020202020204" pitchFamily="34" charset="0"/>
                      </a:endParaRPr>
                    </a:p>
                  </a:txBody>
                  <a:tcPr marL="91435" marR="91435" marT="45729" marB="45729" anchor="ctr">
                    <a:noFill/>
                  </a:tcPr>
                </a:tc>
                <a:tc>
                  <a:txBody>
                    <a:bodyPr/>
                    <a:lstStyle/>
                    <a:p>
                      <a:pPr algn="ctr"/>
                      <a:r>
                        <a:rPr lang="id-ID" sz="1800" b="1" smtClean="0">
                          <a:latin typeface="Agency FB" panose="020B0503020202020204" pitchFamily="34" charset="0"/>
                        </a:rPr>
                        <a:t>≥ 45%</a:t>
                      </a:r>
                      <a:endParaRPr lang="id-ID" sz="1800" b="1">
                        <a:latin typeface="Agency FB" panose="020B0503020202020204" pitchFamily="34" charset="0"/>
                      </a:endParaRPr>
                    </a:p>
                  </a:txBody>
                  <a:tcPr marL="91435" marR="91435" marT="45729" marB="45729" anchor="ctr">
                    <a:noFill/>
                  </a:tcPr>
                </a:tc>
                <a:tc>
                  <a:txBody>
                    <a:bodyPr/>
                    <a:lstStyle/>
                    <a:p>
                      <a:pPr algn="ctr"/>
                      <a:r>
                        <a:rPr lang="id-ID" sz="1800" b="1" smtClean="0">
                          <a:latin typeface="Agency FB" panose="020B0503020202020204" pitchFamily="34" charset="0"/>
                        </a:rPr>
                        <a:t>≤ 10%</a:t>
                      </a:r>
                      <a:endParaRPr lang="id-ID" sz="1800" b="1">
                        <a:latin typeface="Agency FB" panose="020B0503020202020204" pitchFamily="34" charset="0"/>
                      </a:endParaRPr>
                    </a:p>
                  </a:txBody>
                  <a:tcPr marL="91435" marR="91435" marT="45729" marB="45729" anchor="ctr">
                    <a:noFill/>
                  </a:tcPr>
                </a:tc>
                <a:tc>
                  <a:txBody>
                    <a:bodyPr/>
                    <a:lstStyle/>
                    <a:p>
                      <a:pPr algn="ctr"/>
                      <a:r>
                        <a:rPr lang="id-ID" sz="1800" b="1" dirty="0" smtClean="0">
                          <a:latin typeface="Agency FB" panose="020B0503020202020204" pitchFamily="34" charset="0"/>
                        </a:rPr>
                        <a:t>≤ 10%</a:t>
                      </a:r>
                      <a:endParaRPr lang="id-ID" sz="1800" b="1" dirty="0">
                        <a:latin typeface="Agency FB" panose="020B0503020202020204" pitchFamily="34" charset="0"/>
                      </a:endParaRPr>
                    </a:p>
                  </a:txBody>
                  <a:tcPr marL="91435" marR="91435" marT="45729" marB="45729" anchor="ctr">
                    <a:noFill/>
                  </a:tcPr>
                </a:tc>
              </a:tr>
            </a:tbl>
          </a:graphicData>
        </a:graphic>
      </p:graphicFrame>
      <p:sp>
        <p:nvSpPr>
          <p:cNvPr id="9" name="Rectangle 63"/>
          <p:cNvSpPr>
            <a:spLocks noChangeArrowheads="1"/>
          </p:cNvSpPr>
          <p:nvPr/>
        </p:nvSpPr>
        <p:spPr bwMode="auto">
          <a:xfrm>
            <a:off x="728663" y="549275"/>
            <a:ext cx="7891462" cy="646113"/>
          </a:xfrm>
          <a:prstGeom prst="rect">
            <a:avLst/>
          </a:prstGeom>
          <a:solidFill>
            <a:schemeClr val="accent1">
              <a:lumMod val="75000"/>
            </a:schemeClr>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spcBef>
                <a:spcPts val="0"/>
              </a:spcBef>
              <a:defRPr/>
            </a:pPr>
            <a:r>
              <a:rPr lang="id-ID" b="1" dirty="0">
                <a:solidFill>
                  <a:srgbClr val="191919"/>
                </a:solidFill>
              </a:rPr>
              <a:t>Angka Kredit Kumulatif </a:t>
            </a:r>
          </a:p>
          <a:p>
            <a:pPr eaLnBrk="1" hangingPunct="1">
              <a:spcBef>
                <a:spcPts val="0"/>
              </a:spcBef>
              <a:defRPr/>
            </a:pPr>
            <a:r>
              <a:rPr lang="en-US" b="1" dirty="0" err="1">
                <a:solidFill>
                  <a:srgbClr val="191919"/>
                </a:solidFill>
              </a:rPr>
              <a:t>Permenpan</a:t>
            </a:r>
            <a:r>
              <a:rPr lang="en-US" b="1" dirty="0">
                <a:solidFill>
                  <a:srgbClr val="191919"/>
                </a:solidFill>
              </a:rPr>
              <a:t> No 17 </a:t>
            </a:r>
            <a:r>
              <a:rPr lang="en-US" b="1" dirty="0" err="1">
                <a:solidFill>
                  <a:srgbClr val="191919"/>
                </a:solidFill>
              </a:rPr>
              <a:t>Tahun</a:t>
            </a:r>
            <a:r>
              <a:rPr lang="en-US" b="1" dirty="0">
                <a:solidFill>
                  <a:srgbClr val="191919"/>
                </a:solidFill>
              </a:rPr>
              <a:t> 2013</a:t>
            </a:r>
            <a:r>
              <a:rPr lang="id-ID" b="1" dirty="0">
                <a:solidFill>
                  <a:srgbClr val="191919"/>
                </a:solidFill>
              </a:rPr>
              <a:t> jo No. 46 Tahun 2013</a:t>
            </a:r>
          </a:p>
        </p:txBody>
      </p:sp>
    </p:spTree>
  </p:cSld>
  <p:clrMapOvr>
    <a:masterClrMapping/>
  </p:clrMapOvr>
  <p:transition spd="slow">
    <p:cove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426" name="Content Placeholder 4"/>
          <p:cNvSpPr>
            <a:spLocks noGrp="1"/>
          </p:cNvSpPr>
          <p:nvPr>
            <p:ph idx="1"/>
          </p:nvPr>
        </p:nvSpPr>
        <p:spPr>
          <a:xfrm>
            <a:off x="457200" y="1639888"/>
            <a:ext cx="8459788" cy="4524375"/>
          </a:xfrm>
        </p:spPr>
        <p:txBody>
          <a:bodyPr>
            <a:spAutoFit/>
          </a:bodyPr>
          <a:lstStyle/>
          <a:p>
            <a:pPr marL="285750" indent="-285750" eaLnBrk="1" hangingPunct="1">
              <a:spcBef>
                <a:spcPct val="0"/>
              </a:spcBef>
              <a:buFont typeface="Wingdings" pitchFamily="2" charset="2"/>
              <a:buChar char="q"/>
            </a:pPr>
            <a:r>
              <a:rPr lang="id-ID" sz="1600" smtClean="0">
                <a:ea typeface="Arial Unicode MS" pitchFamily="34" charset="-128"/>
                <a:cs typeface="Arial Unicode MS" pitchFamily="34" charset="-128"/>
              </a:rPr>
              <a:t>Membuat rancangan dan karya seni monumental/seni pertunjukan adalah rancangan yang sekaligus menghasilkan karya nyata di bidang seni monumental/seni pertunjukan.</a:t>
            </a:r>
            <a:endParaRPr lang="en-US" sz="1600" smtClean="0">
              <a:ea typeface="Arial Unicode MS" pitchFamily="34" charset="-128"/>
              <a:cs typeface="Arial Unicode MS" pitchFamily="34" charset="-128"/>
            </a:endParaRPr>
          </a:p>
          <a:p>
            <a:pPr marL="285750" indent="-285750" eaLnBrk="1" hangingPunct="1">
              <a:spcBef>
                <a:spcPct val="0"/>
              </a:spcBef>
              <a:buFontTx/>
              <a:buAutoNum type="alphaLcPeriod"/>
            </a:pPr>
            <a:r>
              <a:rPr lang="id-ID" sz="1600" smtClean="0">
                <a:ea typeface="Arial Unicode MS" pitchFamily="34" charset="-128"/>
                <a:cs typeface="Arial Unicode MS" pitchFamily="34" charset="-128"/>
              </a:rPr>
              <a:t>Rancangan dan karya seni monumental adalah rancangan dan karya seni yang mempunyai nilai abadi/berlaku aspek monumentalnya tetapi juga pada elemen estetiknya, seperti patung, candi, dll.  Karya seni rupa, seni kriya, seni pertunjukan dan karya desain sepanjang memiliki nilai monumental baru, tergolong ke dalam karya seni monumental.</a:t>
            </a:r>
            <a:endParaRPr lang="en-US" sz="1600" smtClean="0">
              <a:ea typeface="Arial Unicode MS" pitchFamily="34" charset="-128"/>
              <a:cs typeface="Arial Unicode MS" pitchFamily="34" charset="-128"/>
            </a:endParaRPr>
          </a:p>
          <a:p>
            <a:pPr marL="285750" indent="-285750" eaLnBrk="1" hangingPunct="1">
              <a:spcBef>
                <a:spcPct val="0"/>
              </a:spcBef>
              <a:buFontTx/>
              <a:buAutoNum type="alphaLcPeriod"/>
            </a:pPr>
            <a:r>
              <a:rPr lang="id-ID" sz="1600" smtClean="0">
                <a:ea typeface="Arial Unicode MS" pitchFamily="34" charset="-128"/>
                <a:cs typeface="Arial Unicode MS" pitchFamily="34" charset="-128"/>
              </a:rPr>
              <a:t>Rancangan dan karya seni rupa adalah rancangan dan karya seni murni yang mempunyai nilai estetik tinggi, seperti seni patung, seni lukis, seni pahat, seni keramik, seni fotografi, dll.</a:t>
            </a:r>
            <a:endParaRPr lang="en-US" sz="1600" smtClean="0">
              <a:ea typeface="Arial Unicode MS" pitchFamily="34" charset="-128"/>
              <a:cs typeface="Arial Unicode MS" pitchFamily="34" charset="-128"/>
            </a:endParaRPr>
          </a:p>
          <a:p>
            <a:pPr marL="285750" indent="-285750" eaLnBrk="1" hangingPunct="1">
              <a:spcBef>
                <a:spcPct val="0"/>
              </a:spcBef>
              <a:buFontTx/>
              <a:buAutoNum type="alphaLcPeriod"/>
            </a:pPr>
            <a:r>
              <a:rPr lang="id-ID" sz="1600" smtClean="0">
                <a:ea typeface="Arial Unicode MS" pitchFamily="34" charset="-128"/>
                <a:cs typeface="Arial Unicode MS" pitchFamily="34" charset="-128"/>
              </a:rPr>
              <a:t>Rancangan dan karya seni kriya adalah rancangan dan karya seni yang mempunyai nilai keterampilan sebagaimana seni kerajinan tangan, seperti membuat keranjang, kukusan, mainan anak-anak, dll.</a:t>
            </a:r>
            <a:endParaRPr lang="en-US" sz="1600" smtClean="0">
              <a:ea typeface="Arial Unicode MS" pitchFamily="34" charset="-128"/>
              <a:cs typeface="Arial Unicode MS" pitchFamily="34" charset="-128"/>
            </a:endParaRPr>
          </a:p>
          <a:p>
            <a:pPr marL="285750" indent="-285750" eaLnBrk="1" hangingPunct="1">
              <a:spcBef>
                <a:spcPct val="0"/>
              </a:spcBef>
              <a:buFontTx/>
              <a:buAutoNum type="alphaLcPeriod"/>
            </a:pPr>
            <a:r>
              <a:rPr lang="id-ID" sz="1600" smtClean="0">
                <a:ea typeface="Arial Unicode MS" pitchFamily="34" charset="-128"/>
                <a:cs typeface="Arial Unicode MS" pitchFamily="34" charset="-128"/>
              </a:rPr>
              <a:t>Rancangan dan karya seni pertunjukan adalah rancangan dan karya seni yang dalam penikmatannya melalui pedalangan, teater, dll.</a:t>
            </a:r>
            <a:endParaRPr lang="en-US" sz="1600" smtClean="0">
              <a:ea typeface="Arial Unicode MS" pitchFamily="34" charset="-128"/>
              <a:cs typeface="Arial Unicode MS" pitchFamily="34" charset="-128"/>
            </a:endParaRPr>
          </a:p>
          <a:p>
            <a:pPr marL="285750" indent="-285750" eaLnBrk="1" hangingPunct="1">
              <a:spcBef>
                <a:spcPct val="0"/>
              </a:spcBef>
              <a:buFontTx/>
              <a:buAutoNum type="alphaLcPeriod"/>
            </a:pPr>
            <a:r>
              <a:rPr lang="id-ID" sz="1600" smtClean="0">
                <a:ea typeface="Arial Unicode MS" pitchFamily="34" charset="-128"/>
                <a:cs typeface="Arial Unicode MS" pitchFamily="34" charset="-128"/>
              </a:rPr>
              <a:t>Karya desain adalah bagian dari karya seni rupa yang diaplikasikan kepada benda-benda kebutuhan sehari-hari yang mempunyai nilai guna, seperti desain komunikasi visual/desain grafis, desain produk, desain interior, desain industri tekstil, dll.</a:t>
            </a:r>
            <a:endParaRPr lang="en-US" sz="1600" smtClean="0">
              <a:ea typeface="Arial Unicode MS" pitchFamily="34" charset="-128"/>
              <a:cs typeface="Arial Unicode MS" pitchFamily="34" charset="-128"/>
            </a:endParaRPr>
          </a:p>
        </p:txBody>
      </p:sp>
      <p:sp>
        <p:nvSpPr>
          <p:cNvPr id="7" name="Title 1"/>
          <p:cNvSpPr txBox="1">
            <a:spLocks noGrp="1"/>
          </p:cNvSpPr>
          <p:nvPr>
            <p:ph type="title"/>
          </p:nvPr>
        </p:nvSpPr>
        <p:spPr>
          <a:extLst>
            <a:ext uri="{909E8E84-426E-40DD-AFC4-6F175D3DCCD1}"/>
            <a:ext uri="{91240B29-F687-4F45-9708-019B960494DF}"/>
          </a:extLst>
        </p:spPr>
        <p:txBody>
          <a:bodyPr>
            <a:normAutofit/>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2800" b="1" dirty="0" smtClean="0">
                <a:solidFill>
                  <a:srgbClr val="191919"/>
                </a:solidFill>
                <a:effectLst>
                  <a:outerShdw blurRad="38100" dist="38100" dir="2700000" algn="tl">
                    <a:srgbClr val="000000">
                      <a:alpha val="43137"/>
                    </a:srgbClr>
                  </a:outerShdw>
                </a:effectLst>
                <a:latin typeface="+mj-lt"/>
              </a:rPr>
              <a:t>HAL-HAL PENTING DALAM KEGIATAN PENELITIAN DAN PUBLIKASI (UNSUR B) </a:t>
            </a:r>
            <a:endParaRPr lang="en-US" altLang="en-US" sz="2800" b="1" dirty="0">
              <a:solidFill>
                <a:srgbClr val="191919"/>
              </a:solidFill>
              <a:effectLst>
                <a:outerShdw blurRad="38100" dist="38100" dir="2700000" algn="tl">
                  <a:srgbClr val="000000">
                    <a:alpha val="43137"/>
                  </a:srgbClr>
                </a:outerShdw>
              </a:effectLst>
              <a:latin typeface="+mj-lt"/>
            </a:endParaRPr>
          </a:p>
        </p:txBody>
      </p:sp>
      <p:sp>
        <p:nvSpPr>
          <p:cNvPr id="103428"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1CE8E33E-314C-442E-8A6B-EDF87B0C8ED8}" type="slidenum">
              <a:rPr lang="en-US" smtClean="0"/>
              <a:pPr/>
              <a:t>90</a:t>
            </a:fld>
            <a:endParaRPr lang="en-US" smtClean="0"/>
          </a:p>
        </p:txBody>
      </p:sp>
    </p:spTree>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50" name="Content Placeholder 6"/>
          <p:cNvSpPr>
            <a:spLocks noGrp="1"/>
          </p:cNvSpPr>
          <p:nvPr>
            <p:ph idx="1"/>
          </p:nvPr>
        </p:nvSpPr>
        <p:spPr>
          <a:xfrm>
            <a:off x="665163" y="1531938"/>
            <a:ext cx="8215312" cy="5032375"/>
          </a:xfrm>
        </p:spPr>
        <p:txBody>
          <a:bodyPr>
            <a:spAutoFit/>
          </a:bodyPr>
          <a:lstStyle/>
          <a:p>
            <a:pPr marL="285750" indent="-285750" eaLnBrk="1" hangingPunct="1">
              <a:spcBef>
                <a:spcPct val="0"/>
              </a:spcBef>
              <a:buFont typeface="Wingdings" pitchFamily="2" charset="2"/>
              <a:buChar char="q"/>
            </a:pPr>
            <a:r>
              <a:rPr lang="id-ID" sz="1700" b="1" smtClean="0">
                <a:solidFill>
                  <a:srgbClr val="C00000"/>
                </a:solidFill>
                <a:ea typeface="Arial Unicode MS" pitchFamily="34" charset="-128"/>
                <a:cs typeface="Arial Unicode MS" pitchFamily="34" charset="-128"/>
              </a:rPr>
              <a:t>Karya sastra </a:t>
            </a:r>
            <a:r>
              <a:rPr lang="id-ID" sz="1700" smtClean="0">
                <a:ea typeface="Arial Unicode MS" pitchFamily="34" charset="-128"/>
                <a:cs typeface="Arial Unicode MS" pitchFamily="34" charset="-128"/>
              </a:rPr>
              <a:t>adalah karya ilmiah atau karya seni yang memenuhi kaidah pengembangan sastra dan mendapat pengakuan dan penilaian oleh pakar sastra ataupun seniman serta mempunyai nilai originalitas yang tinggi. </a:t>
            </a:r>
            <a:endParaRPr lang="en-US" sz="1700" smtClean="0">
              <a:ea typeface="Arial Unicode MS" pitchFamily="34" charset="-128"/>
              <a:cs typeface="Arial Unicode MS" pitchFamily="34" charset="-128"/>
            </a:endParaRPr>
          </a:p>
          <a:p>
            <a:pPr marL="285750" indent="-285750" eaLnBrk="1" hangingPunct="1">
              <a:spcBef>
                <a:spcPct val="0"/>
              </a:spcBef>
              <a:buFont typeface="Wingdings" pitchFamily="2" charset="2"/>
              <a:buChar char="q"/>
            </a:pPr>
            <a:r>
              <a:rPr lang="id-ID" sz="1700" smtClean="0">
                <a:ea typeface="Arial Unicode MS" pitchFamily="34" charset="-128"/>
                <a:cs typeface="Arial Unicode MS" pitchFamily="34" charset="-128"/>
              </a:rPr>
              <a:t>Prosiding yang dipublikasikan harus memenuhi syarat-syarat buku ilmiah yang dipublikasikan, yaitu: </a:t>
            </a:r>
          </a:p>
          <a:p>
            <a:pPr marL="285750" indent="-285750" eaLnBrk="1" hangingPunct="1">
              <a:spcBef>
                <a:spcPct val="0"/>
              </a:spcBef>
              <a:buFontTx/>
              <a:buAutoNum type="alphaLcPeriod"/>
            </a:pPr>
            <a:r>
              <a:rPr lang="id-ID" sz="1700" smtClean="0">
                <a:ea typeface="Arial Unicode MS" pitchFamily="34" charset="-128"/>
                <a:cs typeface="Arial Unicode MS" pitchFamily="34" charset="-128"/>
              </a:rPr>
              <a:t>Untuk Prosiding Seminar Nasional</a:t>
            </a:r>
            <a:endParaRPr lang="en-US" sz="1700" smtClean="0">
              <a:ea typeface="Arial Unicode MS" pitchFamily="34" charset="-128"/>
              <a:cs typeface="Arial Unicode MS" pitchFamily="34" charset="-128"/>
            </a:endParaRPr>
          </a:p>
          <a:p>
            <a:pPr marL="1085850" lvl="1" indent="-342900">
              <a:spcBef>
                <a:spcPct val="0"/>
              </a:spcBef>
              <a:buFontTx/>
              <a:buAutoNum type="arabicParenR"/>
            </a:pPr>
            <a:r>
              <a:rPr lang="id-ID" sz="1500" smtClean="0">
                <a:ea typeface="Arial Unicode MS" pitchFamily="34" charset="-128"/>
                <a:cs typeface="Arial Unicode MS" pitchFamily="34" charset="-128"/>
              </a:rPr>
              <a:t>Memuat makalah lengkap </a:t>
            </a:r>
            <a:endParaRPr lang="en-US" sz="1500" smtClean="0">
              <a:ea typeface="Arial Unicode MS" pitchFamily="34" charset="-128"/>
              <a:cs typeface="Arial Unicode MS" pitchFamily="34" charset="-128"/>
            </a:endParaRPr>
          </a:p>
          <a:p>
            <a:pPr marL="1085850" lvl="1" indent="-342900">
              <a:spcBef>
                <a:spcPct val="0"/>
              </a:spcBef>
              <a:buFontTx/>
              <a:buAutoNum type="arabicParenR"/>
            </a:pPr>
            <a:r>
              <a:rPr lang="id-ID" sz="1700" smtClean="0">
                <a:ea typeface="Arial Unicode MS" pitchFamily="34" charset="-128"/>
                <a:cs typeface="Arial Unicode MS" pitchFamily="34" charset="-128"/>
              </a:rPr>
              <a:t>Ditulis dalam Bahasa Indonesia</a:t>
            </a:r>
            <a:endParaRPr lang="en-US" sz="1700" smtClean="0">
              <a:ea typeface="Arial Unicode MS" pitchFamily="34" charset="-128"/>
              <a:cs typeface="Arial Unicode MS" pitchFamily="34" charset="-128"/>
            </a:endParaRPr>
          </a:p>
          <a:p>
            <a:pPr marL="1085850" lvl="1" indent="-342900">
              <a:spcBef>
                <a:spcPct val="0"/>
              </a:spcBef>
              <a:buFontTx/>
              <a:buAutoNum type="arabicParenR"/>
            </a:pPr>
            <a:r>
              <a:rPr lang="en-US" sz="1700" smtClean="0">
                <a:ea typeface="Arial Unicode MS" pitchFamily="34" charset="-128"/>
                <a:cs typeface="Arial Unicode MS" pitchFamily="34" charset="-128"/>
              </a:rPr>
              <a:t>Penulis dari berbagai institusi</a:t>
            </a:r>
          </a:p>
          <a:p>
            <a:pPr marL="1085850" lvl="1" indent="-342900">
              <a:spcBef>
                <a:spcPct val="0"/>
              </a:spcBef>
              <a:buFontTx/>
              <a:buAutoNum type="arabicParenR"/>
            </a:pPr>
            <a:r>
              <a:rPr lang="en-US" sz="1700" smtClean="0">
                <a:ea typeface="Arial Unicode MS" pitchFamily="34" charset="-128"/>
                <a:cs typeface="Arial Unicode MS" pitchFamily="34" charset="-128"/>
              </a:rPr>
              <a:t>E</a:t>
            </a:r>
            <a:r>
              <a:rPr lang="id-ID" sz="1700" smtClean="0">
                <a:ea typeface="Arial Unicode MS" pitchFamily="34" charset="-128"/>
                <a:cs typeface="Arial Unicode MS" pitchFamily="34" charset="-128"/>
              </a:rPr>
              <a:t>ditor yang sesuai dengan bidang ilmunya</a:t>
            </a:r>
            <a:endParaRPr lang="en-US" sz="1700" smtClean="0">
              <a:ea typeface="Arial Unicode MS" pitchFamily="34" charset="-128"/>
              <a:cs typeface="Arial Unicode MS" pitchFamily="34" charset="-128"/>
            </a:endParaRPr>
          </a:p>
          <a:p>
            <a:pPr marL="1085850" lvl="1" indent="-342900">
              <a:spcBef>
                <a:spcPct val="0"/>
              </a:spcBef>
              <a:buFontTx/>
              <a:buAutoNum type="arabicParenR"/>
            </a:pPr>
            <a:r>
              <a:rPr lang="id-ID" sz="1700" smtClean="0">
                <a:ea typeface="Arial Unicode MS" pitchFamily="34" charset="-128"/>
                <a:cs typeface="Arial Unicode MS" pitchFamily="34" charset="-128"/>
              </a:rPr>
              <a:t>Memiliki ISBN</a:t>
            </a:r>
            <a:endParaRPr lang="en-US" sz="1700" smtClean="0">
              <a:ea typeface="Arial Unicode MS" pitchFamily="34" charset="-128"/>
              <a:cs typeface="Arial Unicode MS" pitchFamily="34" charset="-128"/>
            </a:endParaRPr>
          </a:p>
          <a:p>
            <a:pPr marL="1085850" lvl="1" indent="-342900">
              <a:spcBef>
                <a:spcPct val="0"/>
              </a:spcBef>
              <a:buFontTx/>
              <a:buAutoNum type="arabicParenR"/>
            </a:pPr>
            <a:r>
              <a:rPr lang="id-ID" sz="1700" smtClean="0">
                <a:ea typeface="Arial Unicode MS" pitchFamily="34" charset="-128"/>
                <a:cs typeface="Arial Unicode MS" pitchFamily="34" charset="-128"/>
              </a:rPr>
              <a:t>Diterbitkan oleh lembaga ilmiah yang bereputasi, yaitu organisasi profesi, perguruan tinggi, lembaga penelitian</a:t>
            </a:r>
            <a:endParaRPr lang="en-US" sz="1700" smtClean="0">
              <a:ea typeface="Arial Unicode MS" pitchFamily="34" charset="-128"/>
              <a:cs typeface="Arial Unicode MS" pitchFamily="34" charset="-128"/>
            </a:endParaRPr>
          </a:p>
          <a:p>
            <a:pPr marL="285750" indent="-285750" eaLnBrk="1" hangingPunct="1">
              <a:spcBef>
                <a:spcPct val="0"/>
              </a:spcBef>
              <a:buFontTx/>
              <a:buAutoNum type="alphaLcPeriod" startAt="2"/>
            </a:pPr>
            <a:r>
              <a:rPr lang="id-ID" sz="1700" smtClean="0">
                <a:ea typeface="Arial Unicode MS" pitchFamily="34" charset="-128"/>
                <a:cs typeface="Arial Unicode MS" pitchFamily="34" charset="-128"/>
              </a:rPr>
              <a:t>Untuk Prosiding Seminar Internasional</a:t>
            </a:r>
            <a:endParaRPr lang="en-US" sz="1700" smtClean="0">
              <a:ea typeface="Arial Unicode MS" pitchFamily="34" charset="-128"/>
              <a:cs typeface="Arial Unicode MS" pitchFamily="34" charset="-128"/>
            </a:endParaRPr>
          </a:p>
          <a:p>
            <a:pPr marL="1085850" lvl="1" indent="-342900">
              <a:spcBef>
                <a:spcPct val="0"/>
              </a:spcBef>
              <a:buFontTx/>
              <a:buAutoNum type="arabicParenR"/>
            </a:pPr>
            <a:r>
              <a:rPr lang="id-ID" sz="1700" smtClean="0">
                <a:ea typeface="Arial Unicode MS" pitchFamily="34" charset="-128"/>
                <a:cs typeface="Arial Unicode MS" pitchFamily="34" charset="-128"/>
              </a:rPr>
              <a:t>Ditulis dalam bahasa resmi PBB (Arab, Inggris, Perancis, Rusia, Spanyol, Tiongkok)</a:t>
            </a:r>
            <a:endParaRPr lang="en-US" sz="1700" smtClean="0">
              <a:ea typeface="Arial Unicode MS" pitchFamily="34" charset="-128"/>
              <a:cs typeface="Arial Unicode MS" pitchFamily="34" charset="-128"/>
            </a:endParaRPr>
          </a:p>
          <a:p>
            <a:pPr marL="1085850" lvl="1" indent="-342900">
              <a:spcBef>
                <a:spcPct val="0"/>
              </a:spcBef>
              <a:buFontTx/>
              <a:buAutoNum type="arabicParenR"/>
            </a:pPr>
            <a:r>
              <a:rPr lang="en-US" sz="1700" smtClean="0">
                <a:ea typeface="Arial Unicode MS" pitchFamily="34" charset="-128"/>
                <a:cs typeface="Arial Unicode MS" pitchFamily="34" charset="-128"/>
              </a:rPr>
              <a:t>E</a:t>
            </a:r>
            <a:r>
              <a:rPr lang="id-ID" sz="1700" smtClean="0">
                <a:ea typeface="Arial Unicode MS" pitchFamily="34" charset="-128"/>
                <a:cs typeface="Arial Unicode MS" pitchFamily="34" charset="-128"/>
              </a:rPr>
              <a:t>ditor yang berasal dari berbagai Negara</a:t>
            </a:r>
            <a:endParaRPr lang="en-US" sz="1700" smtClean="0">
              <a:ea typeface="Arial Unicode MS" pitchFamily="34" charset="-128"/>
              <a:cs typeface="Arial Unicode MS" pitchFamily="34" charset="-128"/>
            </a:endParaRPr>
          </a:p>
          <a:p>
            <a:pPr marL="1085850" lvl="1" indent="-342900">
              <a:spcBef>
                <a:spcPct val="0"/>
              </a:spcBef>
              <a:buFontTx/>
              <a:buAutoNum type="arabicParenR"/>
            </a:pPr>
            <a:r>
              <a:rPr lang="id-ID" sz="1700" smtClean="0">
                <a:ea typeface="Arial Unicode MS" pitchFamily="34" charset="-128"/>
                <a:cs typeface="Arial Unicode MS" pitchFamily="34" charset="-128"/>
              </a:rPr>
              <a:t>Penulis berasal dari </a:t>
            </a:r>
            <a:r>
              <a:rPr lang="en-US" sz="1700" smtClean="0">
                <a:ea typeface="Arial Unicode MS" pitchFamily="34" charset="-128"/>
                <a:cs typeface="Arial Unicode MS" pitchFamily="34" charset="-128"/>
              </a:rPr>
              <a:t>minimal 4 (empat)</a:t>
            </a:r>
            <a:r>
              <a:rPr lang="id-ID" sz="1700" smtClean="0">
                <a:ea typeface="Arial Unicode MS" pitchFamily="34" charset="-128"/>
                <a:cs typeface="Arial Unicode MS" pitchFamily="34" charset="-128"/>
              </a:rPr>
              <a:t> Negara</a:t>
            </a:r>
            <a:endParaRPr lang="en-US" sz="1700" smtClean="0">
              <a:ea typeface="Arial Unicode MS" pitchFamily="34" charset="-128"/>
              <a:cs typeface="Arial Unicode MS" pitchFamily="34" charset="-128"/>
            </a:endParaRPr>
          </a:p>
          <a:p>
            <a:pPr marL="1085850" lvl="1" indent="-342900">
              <a:spcBef>
                <a:spcPct val="0"/>
              </a:spcBef>
              <a:buFontTx/>
              <a:buAutoNum type="arabicParenR"/>
            </a:pPr>
            <a:r>
              <a:rPr lang="id-ID" sz="1700" smtClean="0">
                <a:ea typeface="Arial Unicode MS" pitchFamily="34" charset="-128"/>
                <a:cs typeface="Arial Unicode MS" pitchFamily="34" charset="-128"/>
              </a:rPr>
              <a:t>Memiliki ISBN</a:t>
            </a:r>
            <a:endParaRPr lang="en-US" sz="1700" smtClean="0">
              <a:ea typeface="Arial Unicode MS" pitchFamily="34" charset="-128"/>
              <a:cs typeface="Arial Unicode MS" pitchFamily="34" charset="-128"/>
            </a:endParaRPr>
          </a:p>
        </p:txBody>
      </p:sp>
      <p:sp>
        <p:nvSpPr>
          <p:cNvPr id="5" name="Title 1"/>
          <p:cNvSpPr txBox="1">
            <a:spLocks noGrp="1"/>
          </p:cNvSpPr>
          <p:nvPr>
            <p:ph type="title"/>
          </p:nvPr>
        </p:nvSpPr>
        <p:spPr>
          <a:extLst>
            <a:ext uri="{909E8E84-426E-40DD-AFC4-6F175D3DCCD1}"/>
            <a:ext uri="{91240B29-F687-4F45-9708-019B960494DF}"/>
          </a:extLst>
        </p:spPr>
        <p:txBody>
          <a:bodyPr>
            <a:normAutofit/>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2800" b="1" dirty="0" smtClean="0">
                <a:solidFill>
                  <a:srgbClr val="191919"/>
                </a:solidFill>
                <a:effectLst>
                  <a:outerShdw blurRad="38100" dist="38100" dir="2700000" algn="tl">
                    <a:srgbClr val="000000">
                      <a:alpha val="43137"/>
                    </a:srgbClr>
                  </a:outerShdw>
                </a:effectLst>
                <a:latin typeface="+mj-lt"/>
              </a:rPr>
              <a:t>HAL-HAL PENTING DALAM KEGIATAN PENELITIAN DAN PUBLIKASI (UNSUR B) </a:t>
            </a:r>
            <a:endParaRPr lang="en-US" altLang="en-US" sz="2800" b="1" dirty="0">
              <a:solidFill>
                <a:srgbClr val="191919"/>
              </a:solidFill>
              <a:effectLst>
                <a:outerShdw blurRad="38100" dist="38100" dir="2700000" algn="tl">
                  <a:srgbClr val="000000">
                    <a:alpha val="43137"/>
                  </a:srgbClr>
                </a:outerShdw>
              </a:effectLst>
              <a:latin typeface="+mj-lt"/>
            </a:endParaRPr>
          </a:p>
        </p:txBody>
      </p:sp>
      <p:sp>
        <p:nvSpPr>
          <p:cNvPr id="104452"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6B5A028B-06BD-474B-A5E7-5D4A5956EA24}" type="slidenum">
              <a:rPr lang="en-US" smtClean="0"/>
              <a:pPr/>
              <a:t>91</a:t>
            </a:fld>
            <a:endParaRPr lang="en-US" smtClean="0"/>
          </a:p>
        </p:txBody>
      </p:sp>
    </p:spTree>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474" name="Content Placeholder 4"/>
          <p:cNvSpPr>
            <a:spLocks noGrp="1"/>
          </p:cNvSpPr>
          <p:nvPr>
            <p:ph idx="1"/>
          </p:nvPr>
        </p:nvSpPr>
        <p:spPr>
          <a:xfrm>
            <a:off x="457200" y="1603375"/>
            <a:ext cx="8229600" cy="5164138"/>
          </a:xfrm>
        </p:spPr>
        <p:txBody>
          <a:bodyPr>
            <a:spAutoFit/>
          </a:bodyPr>
          <a:lstStyle/>
          <a:p>
            <a:pPr eaLnBrk="1" hangingPunct="1">
              <a:spcBef>
                <a:spcPct val="0"/>
              </a:spcBef>
            </a:pPr>
            <a:r>
              <a:rPr lang="id-ID" sz="1600" smtClean="0">
                <a:ea typeface="Arial Unicode MS" pitchFamily="34" charset="-128"/>
                <a:cs typeface="Arial Unicode MS" pitchFamily="34" charset="-128"/>
              </a:rPr>
              <a:t>Kriteria untuk seminar/simposium/lokakarya internasional dan nasional adalah sebagai berikut:</a:t>
            </a:r>
            <a:endParaRPr lang="en-US" sz="1600" smtClean="0">
              <a:ea typeface="Arial Unicode MS" pitchFamily="34" charset="-128"/>
              <a:cs typeface="Arial Unicode MS" pitchFamily="34" charset="-128"/>
            </a:endParaRPr>
          </a:p>
          <a:p>
            <a:pPr marL="800100" lvl="1" indent="-342900">
              <a:spcBef>
                <a:spcPct val="0"/>
              </a:spcBef>
              <a:buFontTx/>
              <a:buAutoNum type="alphaLcPeriod"/>
            </a:pPr>
            <a:r>
              <a:rPr lang="id-ID" sz="1600" smtClean="0">
                <a:ea typeface="Arial Unicode MS" pitchFamily="34" charset="-128"/>
                <a:cs typeface="Arial Unicode MS" pitchFamily="34" charset="-128"/>
              </a:rPr>
              <a:t>Internasional</a:t>
            </a:r>
            <a:endParaRPr lang="en-US" sz="1600" smtClean="0">
              <a:ea typeface="Arial Unicode MS" pitchFamily="34" charset="-128"/>
              <a:cs typeface="Arial Unicode MS" pitchFamily="34" charset="-128"/>
            </a:endParaRPr>
          </a:p>
          <a:p>
            <a:pPr lvl="2"/>
            <a:r>
              <a:rPr lang="id-ID" sz="1600" smtClean="0"/>
              <a:t>Diselenggarakan oleh asosiasi profesi, atau perguruan tinggi, atau  lembaga ilmiah yang bereputasi.</a:t>
            </a:r>
            <a:endParaRPr lang="en-US" sz="1600" smtClean="0"/>
          </a:p>
          <a:p>
            <a:pPr lvl="2"/>
            <a:r>
              <a:rPr lang="id-ID" sz="1600" i="1" smtClean="0"/>
              <a:t>Steering committee </a:t>
            </a:r>
            <a:r>
              <a:rPr lang="en-US" sz="1600" smtClean="0"/>
              <a:t>(Panitia Pengarah)</a:t>
            </a:r>
            <a:r>
              <a:rPr lang="id-ID" sz="1600" smtClean="0"/>
              <a:t> terdiri dari para pakar yang berasal dari berbagai negara.</a:t>
            </a:r>
            <a:r>
              <a:rPr lang="en-US" sz="1600" smtClean="0"/>
              <a:t>b</a:t>
            </a:r>
            <a:r>
              <a:rPr lang="id-ID" sz="1600" smtClean="0"/>
              <a:t>ahasa pengantar yang digunakan adalah bahasa resmi PBB (Arab, Inggris, Perancis, Rusia, Spanyol dan Tiongkok)</a:t>
            </a:r>
            <a:endParaRPr lang="en-US" sz="1600" smtClean="0"/>
          </a:p>
          <a:p>
            <a:pPr lvl="2"/>
            <a:r>
              <a:rPr lang="id-ID" sz="1600" smtClean="0"/>
              <a:t>Pemakalah dan peserta berasal dari berbagai negara (paling sedikit 4 (empat) negara)</a:t>
            </a:r>
            <a:endParaRPr lang="en-US" sz="1600" smtClean="0">
              <a:ea typeface="Arial Unicode MS" pitchFamily="34" charset="-128"/>
              <a:cs typeface="Arial Unicode MS" pitchFamily="34" charset="-128"/>
            </a:endParaRPr>
          </a:p>
          <a:p>
            <a:pPr marL="800100" lvl="1" indent="-342900">
              <a:spcBef>
                <a:spcPct val="0"/>
              </a:spcBef>
              <a:buFontTx/>
              <a:buAutoNum type="alphaLcPeriod"/>
            </a:pPr>
            <a:r>
              <a:rPr lang="en-US" sz="1600" smtClean="0">
                <a:ea typeface="Arial Unicode MS" pitchFamily="34" charset="-128"/>
                <a:cs typeface="Arial Unicode MS" pitchFamily="34" charset="-128"/>
              </a:rPr>
              <a:t>Nasional</a:t>
            </a:r>
          </a:p>
          <a:p>
            <a:pPr lvl="2">
              <a:spcBef>
                <a:spcPct val="0"/>
              </a:spcBef>
            </a:pPr>
            <a:r>
              <a:rPr lang="id-ID" sz="1600" smtClean="0"/>
              <a:t>Diselenggarakan oleh asosiasi profesi, atau perguruan tinggi, atau lembaga ilmiah yang bereputasi.</a:t>
            </a:r>
            <a:r>
              <a:rPr lang="en-US" sz="1600" smtClean="0"/>
              <a:t> Panitia Pengarah</a:t>
            </a:r>
          </a:p>
          <a:p>
            <a:pPr lvl="2">
              <a:spcBef>
                <a:spcPct val="0"/>
              </a:spcBef>
            </a:pPr>
            <a:r>
              <a:rPr lang="id-ID" sz="1600" i="1" smtClean="0"/>
              <a:t>Steering committee </a:t>
            </a:r>
            <a:r>
              <a:rPr lang="en-US" sz="1600" smtClean="0"/>
              <a:t>(Panitia Pengarah)</a:t>
            </a:r>
            <a:r>
              <a:rPr lang="id-ID" sz="1600" smtClean="0"/>
              <a:t> yang terdiri dari para pakar</a:t>
            </a:r>
            <a:endParaRPr lang="en-US" sz="1600" smtClean="0"/>
          </a:p>
          <a:p>
            <a:pPr lvl="2">
              <a:spcBef>
                <a:spcPct val="0"/>
              </a:spcBef>
            </a:pPr>
            <a:r>
              <a:rPr lang="id-ID" sz="1600" smtClean="0"/>
              <a:t>Bahasa pengantar yang digunakan adalah bahasa Indonesia</a:t>
            </a:r>
            <a:endParaRPr lang="en-US" sz="1600" smtClean="0"/>
          </a:p>
          <a:p>
            <a:pPr lvl="2">
              <a:spcBef>
                <a:spcPct val="0"/>
              </a:spcBef>
            </a:pPr>
            <a:r>
              <a:rPr lang="id-ID" sz="1600" smtClean="0"/>
              <a:t>Pemakalah dan peserta berasal dari berbagai perguruan tinggi/lembaga ilmiah lingkup nasional.</a:t>
            </a:r>
            <a:endParaRPr lang="en-US" sz="1600" smtClean="0">
              <a:ea typeface="Arial Unicode MS" pitchFamily="34" charset="-128"/>
              <a:cs typeface="Arial Unicode MS" pitchFamily="34" charset="-128"/>
            </a:endParaRPr>
          </a:p>
          <a:p>
            <a:pPr marL="800100" lvl="1" indent="-342900">
              <a:spcBef>
                <a:spcPct val="0"/>
              </a:spcBef>
            </a:pPr>
            <a:endParaRPr lang="en-US" sz="1600" smtClean="0">
              <a:ea typeface="Arial Unicode MS" pitchFamily="34" charset="-128"/>
              <a:cs typeface="Arial Unicode MS" pitchFamily="34" charset="-128"/>
            </a:endParaRPr>
          </a:p>
          <a:p>
            <a:pPr lvl="2">
              <a:spcBef>
                <a:spcPct val="0"/>
              </a:spcBef>
            </a:pPr>
            <a:r>
              <a:rPr lang="id-ID" sz="1600" smtClean="0">
                <a:ea typeface="Arial Unicode MS" pitchFamily="34" charset="-128"/>
                <a:cs typeface="Arial Unicode MS" pitchFamily="34" charset="-128"/>
              </a:rPr>
              <a:t>Penulis pertama dan penulis korespondensi disebut sebagai penulis utama</a:t>
            </a:r>
            <a:endParaRPr lang="en-US" sz="1600" smtClean="0">
              <a:ea typeface="Arial Unicode MS" pitchFamily="34" charset="-128"/>
              <a:cs typeface="Arial Unicode MS" pitchFamily="34" charset="-128"/>
            </a:endParaRPr>
          </a:p>
          <a:p>
            <a:pPr eaLnBrk="1" hangingPunct="1">
              <a:spcBef>
                <a:spcPct val="0"/>
              </a:spcBef>
            </a:pPr>
            <a:endParaRPr lang="en-US" sz="1600" smtClean="0">
              <a:ea typeface="Arial Unicode MS" pitchFamily="34" charset="-128"/>
              <a:cs typeface="Arial Unicode MS" pitchFamily="34" charset="-128"/>
            </a:endParaRPr>
          </a:p>
        </p:txBody>
      </p:sp>
      <p:sp>
        <p:nvSpPr>
          <p:cNvPr id="7" name="Title 1"/>
          <p:cNvSpPr txBox="1">
            <a:spLocks noGrp="1"/>
          </p:cNvSpPr>
          <p:nvPr>
            <p:ph type="title"/>
          </p:nvPr>
        </p:nvSpPr>
        <p:spPr>
          <a:extLst>
            <a:ext uri="{909E8E84-426E-40DD-AFC4-6F175D3DCCD1}"/>
            <a:ext uri="{91240B29-F687-4F45-9708-019B960494DF}"/>
          </a:extLst>
        </p:spPr>
        <p:txBody>
          <a:bodyPr>
            <a:normAutofit/>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altLang="en-US" sz="3200" b="1" dirty="0" smtClean="0">
                <a:solidFill>
                  <a:srgbClr val="191919"/>
                </a:solidFill>
                <a:effectLst>
                  <a:outerShdw blurRad="38100" dist="38100" dir="2700000" algn="tl">
                    <a:srgbClr val="000000">
                      <a:alpha val="43137"/>
                    </a:srgbClr>
                  </a:outerShdw>
                </a:effectLst>
                <a:latin typeface="+mj-lt"/>
              </a:rPr>
              <a:t>HAL-HAL PENTING DALAM KEGIATAN PENELITIAN DAN PUBLIKASI (UNSUR B) </a:t>
            </a:r>
            <a:endParaRPr lang="en-US" altLang="en-US" sz="3200" b="1" dirty="0">
              <a:solidFill>
                <a:srgbClr val="191919"/>
              </a:solidFill>
              <a:effectLst>
                <a:outerShdw blurRad="38100" dist="38100" dir="2700000" algn="tl">
                  <a:srgbClr val="000000">
                    <a:alpha val="43137"/>
                  </a:srgbClr>
                </a:outerShdw>
              </a:effectLst>
              <a:latin typeface="+mj-lt"/>
            </a:endParaRPr>
          </a:p>
        </p:txBody>
      </p:sp>
      <p:sp>
        <p:nvSpPr>
          <p:cNvPr id="105476"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1281BD9B-E1E0-4EC6-A4F7-BBC6C42AC88A}" type="slidenum">
              <a:rPr lang="en-US" smtClean="0"/>
              <a:pPr/>
              <a:t>92</a:t>
            </a:fld>
            <a:endParaRPr lang="en-US" smtClean="0"/>
          </a:p>
        </p:txBody>
      </p:sp>
    </p:spTree>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498" name="Slide Number Placeholder 3"/>
          <p:cNvSpPr>
            <a:spLocks noGrp="1"/>
          </p:cNvSpPr>
          <p:nvPr>
            <p:ph type="sldNum" sz="quarter" idx="4294967295"/>
          </p:nvPr>
        </p:nvSpPr>
        <p:spPr>
          <a:xfrm>
            <a:off x="6705600" y="6356350"/>
            <a:ext cx="1476375" cy="365125"/>
          </a:xfrm>
          <a:noFill/>
          <a:ln>
            <a:miter lim="800000"/>
            <a:headEnd/>
            <a:tailEnd/>
          </a:ln>
        </p:spPr>
        <p:txBody>
          <a:bodyPr/>
          <a:lstStyle/>
          <a:p>
            <a:fld id="{9673969F-D5EB-468E-8D15-81A2D50D9E05}" type="slidenum">
              <a:rPr lang="en-US" smtClean="0"/>
              <a:pPr/>
              <a:t>93</a:t>
            </a:fld>
            <a:endParaRPr lang="en-US" smtClean="0"/>
          </a:p>
        </p:txBody>
      </p:sp>
      <p:sp>
        <p:nvSpPr>
          <p:cNvPr id="5" name="Title 1"/>
          <p:cNvSpPr txBox="1">
            <a:spLocks noGrp="1"/>
          </p:cNvSpPr>
          <p:nvPr>
            <p:ph type="title"/>
          </p:nvPr>
        </p:nvSpPr>
        <p:spPr>
          <a:extLst>
            <a:ext uri="{909E8E84-426E-40DD-AFC4-6F175D3DCCD1}"/>
            <a:ext uri="{91240B29-F687-4F45-9708-019B960494DF}"/>
          </a:extLst>
        </p:spPr>
        <p:txBody>
          <a:bodyPr rtlCol="0">
            <a:normAutofit/>
          </a:bodyPr>
          <a:lstStyle>
            <a:lvl1pPr algn="l" defTabSz="914400" rtl="0" eaLnBrk="1" latinLnBrk="0" hangingPunct="1">
              <a:lnSpc>
                <a:spcPct val="95000"/>
              </a:lnSpc>
              <a:spcBef>
                <a:spcPct val="0"/>
              </a:spcBef>
              <a:buNone/>
              <a:defRPr sz="3000" kern="1200">
                <a:solidFill>
                  <a:schemeClr val="tx1"/>
                </a:solidFill>
                <a:latin typeface="Lucida Sans Unicode" panose="020B0602030504020204" pitchFamily="34" charset="0"/>
                <a:ea typeface="+mj-ea"/>
                <a:cs typeface="+mj-cs"/>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algn="ctr">
              <a:defRPr/>
            </a:pPr>
            <a:r>
              <a:rPr lang="en-US" altLang="en-US" sz="3200" b="1" dirty="0" smtClean="0">
                <a:solidFill>
                  <a:srgbClr val="191919"/>
                </a:solidFill>
                <a:effectLst>
                  <a:outerShdw blurRad="38100" dist="38100" dir="2700000" algn="tl">
                    <a:srgbClr val="000000">
                      <a:alpha val="43137"/>
                    </a:srgbClr>
                  </a:outerShdw>
                </a:effectLst>
                <a:latin typeface="+mj-lt"/>
              </a:rPr>
              <a:t>PENGANGKATAN PERTAMA </a:t>
            </a:r>
            <a:br>
              <a:rPr lang="en-US" altLang="en-US" sz="3200" b="1" dirty="0" smtClean="0">
                <a:solidFill>
                  <a:srgbClr val="191919"/>
                </a:solidFill>
                <a:effectLst>
                  <a:outerShdw blurRad="38100" dist="38100" dir="2700000" algn="tl">
                    <a:srgbClr val="000000">
                      <a:alpha val="43137"/>
                    </a:srgbClr>
                  </a:outerShdw>
                </a:effectLst>
                <a:latin typeface="+mj-lt"/>
              </a:rPr>
            </a:br>
            <a:r>
              <a:rPr lang="en-US" altLang="en-US" sz="3200" b="1" dirty="0" smtClean="0">
                <a:solidFill>
                  <a:srgbClr val="191919"/>
                </a:solidFill>
                <a:effectLst>
                  <a:outerShdw blurRad="38100" dist="38100" dir="2700000" algn="tl">
                    <a:srgbClr val="000000">
                      <a:alpha val="43137"/>
                    </a:srgbClr>
                  </a:outerShdw>
                </a:effectLst>
                <a:latin typeface="+mj-lt"/>
              </a:rPr>
              <a:t>DALAM JABATAN AKADEMIK</a:t>
            </a:r>
            <a:endParaRPr lang="en-US" altLang="en-US" sz="3200" b="1" dirty="0">
              <a:solidFill>
                <a:srgbClr val="191919"/>
              </a:solidFill>
              <a:effectLst>
                <a:outerShdw blurRad="38100" dist="38100" dir="2700000" algn="tl">
                  <a:srgbClr val="000000">
                    <a:alpha val="43137"/>
                  </a:srgbClr>
                </a:outerShdw>
              </a:effectLst>
              <a:latin typeface="+mj-lt"/>
            </a:endParaRPr>
          </a:p>
        </p:txBody>
      </p:sp>
      <p:sp>
        <p:nvSpPr>
          <p:cNvPr id="106500" name="Rectangle 2"/>
          <p:cNvSpPr>
            <a:spLocks noGrp="1" noChangeArrowheads="1"/>
          </p:cNvSpPr>
          <p:nvPr>
            <p:ph idx="1"/>
          </p:nvPr>
        </p:nvSpPr>
        <p:spPr>
          <a:xfrm>
            <a:off x="457200" y="1758950"/>
            <a:ext cx="8459788" cy="4597400"/>
          </a:xfrm>
        </p:spPr>
        <p:txBody>
          <a:bodyPr anchor="ctr">
            <a:spAutoFit/>
          </a:bodyPr>
          <a:lstStyle/>
          <a:p>
            <a:r>
              <a:rPr lang="en-US" sz="2400" smtClean="0"/>
              <a:t>Pasal-pasal yang ada pada Permendikbud Nomor 92 Tahun 2014 mengenai</a:t>
            </a:r>
            <a:r>
              <a:rPr lang="id-ID" sz="2400" smtClean="0"/>
              <a:t> </a:t>
            </a:r>
            <a:r>
              <a:rPr lang="en-US" sz="2400" smtClean="0"/>
              <a:t>pengangkatan pertama dalam jabatan akademik dosen sudah cukup jelas. </a:t>
            </a:r>
            <a:r>
              <a:rPr lang="id-ID" sz="2400" smtClean="0"/>
              <a:t>Ketentuan tentang </a:t>
            </a:r>
            <a:r>
              <a:rPr lang="en-US" sz="2400" smtClean="0"/>
              <a:t>yang dimaksud dengan memiliki ijazah magister atau yang sederajat</a:t>
            </a:r>
            <a:r>
              <a:rPr lang="id-ID" sz="2400" smtClean="0"/>
              <a:t> dan memiliki ijazah doktor atau sederajat mengacu pada</a:t>
            </a:r>
            <a:r>
              <a:rPr lang="en-US" sz="2400" smtClean="0"/>
              <a:t> Kerangka Kualifikasi Nasional Indonesia (KKNI).</a:t>
            </a:r>
          </a:p>
          <a:p>
            <a:r>
              <a:rPr lang="en-US" sz="2400" smtClean="0"/>
              <a:t>K</a:t>
            </a:r>
            <a:r>
              <a:rPr lang="id-ID" sz="2400" smtClean="0"/>
              <a:t>arya ilmiah di jurnal internasional, pros</a:t>
            </a:r>
            <a:r>
              <a:rPr lang="en-US" sz="2400" smtClean="0"/>
              <a:t>i</a:t>
            </a:r>
            <a:r>
              <a:rPr lang="id-ID" sz="2400" smtClean="0"/>
              <a:t>ding terindeks database internasional bereputasi dan jurnal internasional bereputasi selama menempuh pendidikan S2 dan S3 dapat dipergunakan untuk pengangkatan pertama dalam jabatan A</a:t>
            </a:r>
            <a:r>
              <a:rPr lang="en-US" sz="2400" smtClean="0"/>
              <a:t>sisten </a:t>
            </a:r>
            <a:r>
              <a:rPr lang="id-ID" sz="2400" smtClean="0"/>
              <a:t>A</a:t>
            </a:r>
            <a:r>
              <a:rPr lang="en-US" sz="2400" smtClean="0"/>
              <a:t>hli</a:t>
            </a:r>
            <a:r>
              <a:rPr lang="id-ID" sz="2400" smtClean="0"/>
              <a:t> dan Lektor. </a:t>
            </a:r>
            <a:endParaRPr lang="en-US" sz="2400" smtClean="0"/>
          </a:p>
        </p:txBody>
      </p:sp>
    </p:spTree>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2"/>
          <p:cNvSpPr>
            <a:spLocks noGrp="1" noChangeArrowheads="1"/>
          </p:cNvSpPr>
          <p:nvPr>
            <p:ph idx="1"/>
          </p:nvPr>
        </p:nvSpPr>
        <p:spPr>
          <a:xfrm>
            <a:off x="519113" y="1858963"/>
            <a:ext cx="8215312" cy="3786187"/>
          </a:xfrm>
        </p:spPr>
        <p:txBody>
          <a:bodyPr anchor="ctr">
            <a:spAutoFit/>
          </a:bodyPr>
          <a:lstStyle/>
          <a:p>
            <a:pPr marL="0" indent="0" algn="just" eaLnBrk="1" hangingPunct="1">
              <a:spcBef>
                <a:spcPct val="0"/>
              </a:spcBef>
              <a:buFontTx/>
              <a:buNone/>
              <a:defRPr/>
            </a:pPr>
            <a:r>
              <a:rPr lang="en-US" sz="2000" dirty="0" err="1" smtClean="0">
                <a:solidFill>
                  <a:srgbClr val="000000"/>
                </a:solidFill>
                <a:latin typeface="+mj-lt"/>
                <a:ea typeface="Calibri" pitchFamily="34" charset="0"/>
                <a:cs typeface="Arial" pitchFamily="34" charset="0"/>
              </a:rPr>
              <a:t>Dengan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berlakunya</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pedoman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operasional</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ini</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maka</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jenjang</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jabatan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fungsional</a:t>
            </a:r>
            <a:r>
              <a:rPr lang="en-US" sz="2000" dirty="0" smtClean="0">
                <a:solidFill>
                  <a:srgbClr val="000000"/>
                </a:solidFill>
                <a:latin typeface="+mj-lt"/>
                <a:ea typeface="Calibri" pitchFamily="34" charset="0"/>
                <a:cs typeface="Arial" pitchFamily="34" charset="0"/>
              </a:rPr>
              <a:t>/</a:t>
            </a:r>
            <a:r>
              <a:rPr lang="en-US" sz="2000" dirty="0" err="1" smtClean="0">
                <a:solidFill>
                  <a:srgbClr val="000000"/>
                </a:solidFill>
                <a:latin typeface="+mj-lt"/>
                <a:ea typeface="Calibri" pitchFamily="34" charset="0"/>
                <a:cs typeface="Arial" pitchFamily="34" charset="0"/>
              </a:rPr>
              <a:t>akademik</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Dosen</a:t>
            </a:r>
            <a:r>
              <a:rPr lang="en-US" sz="2000" dirty="0" smtClean="0">
                <a:solidFill>
                  <a:srgbClr val="000000"/>
                </a:solidFill>
                <a:latin typeface="+mj-lt"/>
                <a:ea typeface="Calibri" pitchFamily="34" charset="0"/>
                <a:cs typeface="Arial" pitchFamily="34" charset="0"/>
              </a:rPr>
              <a:t> yang </a:t>
            </a:r>
            <a:r>
              <a:rPr lang="en-US" sz="2000" dirty="0" err="1" smtClean="0">
                <a:solidFill>
                  <a:srgbClr val="000000"/>
                </a:solidFill>
                <a:latin typeface="+mj-lt"/>
                <a:ea typeface="Calibri" pitchFamily="34" charset="0"/>
                <a:cs typeface="Arial" pitchFamily="34" charset="0"/>
              </a:rPr>
              <a:t>telah</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ditetapkan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dengan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keputusan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pejabat</a:t>
            </a:r>
            <a:r>
              <a:rPr lang="en-US" sz="2000" dirty="0" smtClean="0">
                <a:solidFill>
                  <a:srgbClr val="000000"/>
                </a:solidFill>
                <a:latin typeface="+mj-lt"/>
                <a:ea typeface="Calibri" pitchFamily="34" charset="0"/>
                <a:cs typeface="Arial" pitchFamily="34" charset="0"/>
              </a:rPr>
              <a:t> yang </a:t>
            </a:r>
            <a:r>
              <a:rPr lang="en-US" sz="2000" dirty="0" err="1" smtClean="0">
                <a:solidFill>
                  <a:srgbClr val="000000"/>
                </a:solidFill>
                <a:latin typeface="+mj-lt"/>
                <a:ea typeface="Calibri" pitchFamily="34" charset="0"/>
                <a:cs typeface="Arial" pitchFamily="34" charset="0"/>
              </a:rPr>
              <a:t>berwenang</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sebelumnya</a:t>
            </a:r>
            <a:r>
              <a:rPr lang="en-US" sz="2000" dirty="0" smtClean="0">
                <a:solidFill>
                  <a:srgbClr val="000000"/>
                </a:solidFill>
                <a:latin typeface="+mj-lt"/>
                <a:ea typeface="Calibri" pitchFamily="34" charset="0"/>
                <a:cs typeface="Arial" pitchFamily="34" charset="0"/>
              </a:rPr>
              <a:t>/yang </a:t>
            </a:r>
            <a:r>
              <a:rPr lang="en-US" sz="2000" dirty="0" err="1" smtClean="0">
                <a:solidFill>
                  <a:srgbClr val="000000"/>
                </a:solidFill>
                <a:latin typeface="+mj-lt"/>
                <a:ea typeface="Calibri" pitchFamily="34" charset="0"/>
                <a:cs typeface="Arial" pitchFamily="34" charset="0"/>
              </a:rPr>
              <a:t>terakhir</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disesuaikan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dengan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Permenpan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dan</a:t>
            </a:r>
            <a:r>
              <a:rPr lang="en-US" sz="2000" dirty="0" smtClean="0">
                <a:solidFill>
                  <a:srgbClr val="000000"/>
                </a:solidFill>
                <a:latin typeface="+mj-lt"/>
                <a:ea typeface="Calibri" pitchFamily="34" charset="0"/>
                <a:cs typeface="Arial" pitchFamily="34" charset="0"/>
              </a:rPr>
              <a:t> RB </a:t>
            </a:r>
            <a:r>
              <a:rPr lang="en-US" sz="2000" dirty="0" err="1" smtClean="0">
                <a:solidFill>
                  <a:srgbClr val="000000"/>
                </a:solidFill>
                <a:latin typeface="+mj-lt"/>
                <a:ea typeface="Calibri" pitchFamily="34" charset="0"/>
                <a:cs typeface="Arial" pitchFamily="34" charset="0"/>
              </a:rPr>
              <a:t>nomor</a:t>
            </a:r>
            <a:r>
              <a:rPr lang="en-US" sz="2000" dirty="0" smtClean="0">
                <a:solidFill>
                  <a:srgbClr val="000000"/>
                </a:solidFill>
                <a:latin typeface="+mj-lt"/>
                <a:ea typeface="Calibri" pitchFamily="34" charset="0"/>
                <a:cs typeface="Arial" pitchFamily="34" charset="0"/>
              </a:rPr>
              <a:t> 17 </a:t>
            </a:r>
            <a:r>
              <a:rPr lang="en-US" sz="2000" dirty="0" err="1" smtClean="0">
                <a:solidFill>
                  <a:srgbClr val="000000"/>
                </a:solidFill>
                <a:latin typeface="+mj-lt"/>
                <a:ea typeface="Calibri" pitchFamily="34" charset="0"/>
                <a:cs typeface="Arial" pitchFamily="34" charset="0"/>
              </a:rPr>
              <a:t>Tahun</a:t>
            </a:r>
            <a:r>
              <a:rPr lang="en-US" sz="2000" dirty="0" smtClean="0">
                <a:solidFill>
                  <a:srgbClr val="000000"/>
                </a:solidFill>
                <a:latin typeface="+mj-lt"/>
                <a:ea typeface="Calibri" pitchFamily="34" charset="0"/>
                <a:cs typeface="Arial" pitchFamily="34" charset="0"/>
              </a:rPr>
              <a:t> 2013 </a:t>
            </a:r>
            <a:r>
              <a:rPr lang="en-US" sz="2000" dirty="0" err="1" smtClean="0">
                <a:solidFill>
                  <a:srgbClr val="000000"/>
                </a:solidFill>
                <a:latin typeface="+mj-lt"/>
                <a:ea typeface="Calibri" pitchFamily="34" charset="0"/>
                <a:cs typeface="Arial" pitchFamily="34" charset="0"/>
              </a:rPr>
              <a:t>tentang</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Jabatan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Fungsional</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Dosen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Angka</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Kreditnya</a:t>
            </a:r>
            <a:r>
              <a:rPr lang="en-US" sz="2000" dirty="0" smtClean="0">
                <a:solidFill>
                  <a:srgbClr val="000000"/>
                </a:solidFill>
                <a:latin typeface="+mj-lt"/>
                <a:ea typeface="Calibri" pitchFamily="34" charset="0"/>
                <a:cs typeface="Arial" pitchFamily="34" charset="0"/>
              </a:rPr>
              <a:t> Jo </a:t>
            </a:r>
            <a:r>
              <a:rPr lang="en-US" sz="2000" dirty="0" err="1" smtClean="0">
                <a:solidFill>
                  <a:srgbClr val="000000"/>
                </a:solidFill>
                <a:latin typeface="+mj-lt"/>
                <a:ea typeface="Calibri" pitchFamily="34" charset="0"/>
                <a:cs typeface="Arial" pitchFamily="34" charset="0"/>
              </a:rPr>
              <a:t>Permenpan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dan</a:t>
            </a:r>
            <a:r>
              <a:rPr lang="en-US" sz="2000" dirty="0" smtClean="0">
                <a:solidFill>
                  <a:srgbClr val="000000"/>
                </a:solidFill>
                <a:latin typeface="+mj-lt"/>
                <a:ea typeface="Calibri" pitchFamily="34" charset="0"/>
                <a:cs typeface="Arial" pitchFamily="34" charset="0"/>
              </a:rPr>
              <a:t> RB </a:t>
            </a:r>
            <a:r>
              <a:rPr lang="en-US" sz="2000" dirty="0" err="1" smtClean="0">
                <a:solidFill>
                  <a:srgbClr val="000000"/>
                </a:solidFill>
                <a:latin typeface="+mj-lt"/>
                <a:ea typeface="Calibri" pitchFamily="34" charset="0"/>
                <a:cs typeface="Arial" pitchFamily="34" charset="0"/>
              </a:rPr>
              <a:t>nomor</a:t>
            </a:r>
            <a:r>
              <a:rPr lang="en-US" sz="2000" dirty="0" smtClean="0">
                <a:solidFill>
                  <a:srgbClr val="000000"/>
                </a:solidFill>
                <a:latin typeface="+mj-lt"/>
                <a:ea typeface="Calibri" pitchFamily="34" charset="0"/>
                <a:cs typeface="Arial" pitchFamily="34" charset="0"/>
              </a:rPr>
              <a:t> 46 </a:t>
            </a:r>
            <a:r>
              <a:rPr lang="en-US" sz="2000" dirty="0" err="1" smtClean="0">
                <a:solidFill>
                  <a:srgbClr val="000000"/>
                </a:solidFill>
                <a:latin typeface="+mj-lt"/>
                <a:ea typeface="Calibri" pitchFamily="34" charset="0"/>
                <a:cs typeface="Arial" pitchFamily="34" charset="0"/>
              </a:rPr>
              <a:t>Tahun</a:t>
            </a:r>
            <a:r>
              <a:rPr lang="en-US" sz="2000" dirty="0" smtClean="0">
                <a:solidFill>
                  <a:srgbClr val="000000"/>
                </a:solidFill>
                <a:latin typeface="+mj-lt"/>
                <a:ea typeface="Calibri" pitchFamily="34" charset="0"/>
                <a:cs typeface="Arial" pitchFamily="34" charset="0"/>
              </a:rPr>
              <a:t> 2013. </a:t>
            </a:r>
          </a:p>
          <a:p>
            <a:pPr marL="0" indent="0" algn="just">
              <a:spcBef>
                <a:spcPct val="0"/>
              </a:spcBef>
              <a:buFontTx/>
              <a:buNone/>
              <a:defRPr/>
            </a:pPr>
            <a:r>
              <a:rPr lang="en-US" sz="2000" dirty="0" err="1" smtClean="0">
                <a:solidFill>
                  <a:srgbClr val="000000"/>
                </a:solidFill>
                <a:latin typeface="+mj-lt"/>
                <a:ea typeface="Calibri" pitchFamily="34" charset="0"/>
                <a:cs typeface="Arial" pitchFamily="34" charset="0"/>
              </a:rPr>
              <a:t>Angka</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kredit</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kumulatif</a:t>
            </a:r>
            <a:r>
              <a:rPr lang="en-US" sz="2000" dirty="0" smtClean="0">
                <a:solidFill>
                  <a:srgbClr val="000000"/>
                </a:solidFill>
                <a:latin typeface="+mj-lt"/>
                <a:ea typeface="Calibri" pitchFamily="34" charset="0"/>
                <a:cs typeface="Arial" pitchFamily="34" charset="0"/>
              </a:rPr>
              <a:t> yang </a:t>
            </a:r>
            <a:r>
              <a:rPr lang="en-US" sz="2000" dirty="0" err="1" smtClean="0">
                <a:solidFill>
                  <a:srgbClr val="000000"/>
                </a:solidFill>
                <a:latin typeface="+mj-lt"/>
                <a:ea typeface="Calibri" pitchFamily="34" charset="0"/>
                <a:cs typeface="Arial" pitchFamily="34" charset="0"/>
              </a:rPr>
              <a:t>diperoleh</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pada</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jenjang</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jabatan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pangkat</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berdasarkan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keputusan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pejabat</a:t>
            </a:r>
            <a:r>
              <a:rPr lang="en-US" sz="2000" dirty="0" smtClean="0">
                <a:solidFill>
                  <a:srgbClr val="000000"/>
                </a:solidFill>
                <a:latin typeface="+mj-lt"/>
                <a:ea typeface="Calibri" pitchFamily="34" charset="0"/>
                <a:cs typeface="Arial" pitchFamily="34" charset="0"/>
              </a:rPr>
              <a:t> yang </a:t>
            </a:r>
            <a:r>
              <a:rPr lang="en-US" sz="2000" dirty="0" err="1" smtClean="0">
                <a:solidFill>
                  <a:srgbClr val="000000"/>
                </a:solidFill>
                <a:latin typeface="+mj-lt"/>
                <a:ea typeface="Calibri" pitchFamily="34" charset="0"/>
                <a:cs typeface="Arial" pitchFamily="34" charset="0"/>
              </a:rPr>
              <a:t>berwenang</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sebelumnya</a:t>
            </a:r>
            <a:r>
              <a:rPr lang="en-US" sz="2000" dirty="0" smtClean="0">
                <a:solidFill>
                  <a:srgbClr val="000000"/>
                </a:solidFill>
                <a:latin typeface="+mj-lt"/>
                <a:ea typeface="Calibri" pitchFamily="34" charset="0"/>
                <a:cs typeface="Arial" pitchFamily="34" charset="0"/>
              </a:rPr>
              <a:t>/yang </a:t>
            </a:r>
            <a:r>
              <a:rPr lang="en-US" sz="2000" dirty="0" err="1" smtClean="0">
                <a:solidFill>
                  <a:srgbClr val="000000"/>
                </a:solidFill>
                <a:latin typeface="+mj-lt"/>
                <a:ea typeface="Calibri" pitchFamily="34" charset="0"/>
                <a:cs typeface="Arial" pitchFamily="34" charset="0"/>
              </a:rPr>
              <a:t>terakhir</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proporsinya</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disesuaikan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dengan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Lampiran</a:t>
            </a:r>
            <a:r>
              <a:rPr lang="en-US" sz="2000" dirty="0" smtClean="0">
                <a:solidFill>
                  <a:srgbClr val="000000"/>
                </a:solidFill>
                <a:latin typeface="+mj-lt"/>
                <a:ea typeface="Calibri" pitchFamily="34" charset="0"/>
                <a:cs typeface="Arial" pitchFamily="34" charset="0"/>
              </a:rPr>
              <a:t> IV </a:t>
            </a:r>
            <a:r>
              <a:rPr lang="en-US" sz="2000" dirty="0" err="1" smtClean="0">
                <a:solidFill>
                  <a:srgbClr val="000000"/>
                </a:solidFill>
                <a:latin typeface="+mj-lt"/>
                <a:ea typeface="Calibri" pitchFamily="34" charset="0"/>
                <a:cs typeface="Arial" pitchFamily="34" charset="0"/>
              </a:rPr>
              <a:t>Permenpan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dan</a:t>
            </a:r>
            <a:r>
              <a:rPr lang="en-US" sz="2000" dirty="0" smtClean="0">
                <a:solidFill>
                  <a:srgbClr val="000000"/>
                </a:solidFill>
                <a:latin typeface="+mj-lt"/>
                <a:ea typeface="Calibri" pitchFamily="34" charset="0"/>
                <a:cs typeface="Arial" pitchFamily="34" charset="0"/>
              </a:rPr>
              <a:t> RB </a:t>
            </a:r>
            <a:r>
              <a:rPr lang="en-US" sz="2000" dirty="0" err="1" smtClean="0">
                <a:solidFill>
                  <a:srgbClr val="000000"/>
                </a:solidFill>
                <a:latin typeface="+mj-lt"/>
                <a:ea typeface="Calibri" pitchFamily="34" charset="0"/>
                <a:cs typeface="Arial" pitchFamily="34" charset="0"/>
              </a:rPr>
              <a:t>nomor</a:t>
            </a:r>
            <a:r>
              <a:rPr lang="en-US" sz="2000" dirty="0" smtClean="0">
                <a:solidFill>
                  <a:srgbClr val="000000"/>
                </a:solidFill>
                <a:latin typeface="+mj-lt"/>
                <a:ea typeface="Calibri" pitchFamily="34" charset="0"/>
                <a:cs typeface="Arial" pitchFamily="34" charset="0"/>
              </a:rPr>
              <a:t> 17 </a:t>
            </a:r>
            <a:r>
              <a:rPr lang="en-US" sz="2000" dirty="0" err="1" smtClean="0">
                <a:solidFill>
                  <a:srgbClr val="000000"/>
                </a:solidFill>
                <a:latin typeface="+mj-lt"/>
                <a:ea typeface="Calibri" pitchFamily="34" charset="0"/>
                <a:cs typeface="Arial" pitchFamily="34" charset="0"/>
              </a:rPr>
              <a:t>Tahun</a:t>
            </a:r>
            <a:r>
              <a:rPr lang="en-US" sz="2000" dirty="0" smtClean="0">
                <a:solidFill>
                  <a:srgbClr val="000000"/>
                </a:solidFill>
                <a:latin typeface="+mj-lt"/>
                <a:ea typeface="Calibri" pitchFamily="34" charset="0"/>
                <a:cs typeface="Arial" pitchFamily="34" charset="0"/>
              </a:rPr>
              <a:t> 2013 </a:t>
            </a:r>
            <a:r>
              <a:rPr lang="en-US" sz="2000" dirty="0" err="1" smtClean="0">
                <a:solidFill>
                  <a:srgbClr val="000000"/>
                </a:solidFill>
                <a:latin typeface="+mj-lt"/>
                <a:ea typeface="Calibri" pitchFamily="34" charset="0"/>
                <a:cs typeface="Arial" pitchFamily="34" charset="0"/>
              </a:rPr>
              <a:t>tentang</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Jabatan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Fungsional</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Dosen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tanpa</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memperhitungkan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kelebihan</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angka</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kredit</a:t>
            </a:r>
            <a:r>
              <a:rPr lang="en-US" sz="2000" dirty="0" smtClean="0">
                <a:solidFill>
                  <a:srgbClr val="000000"/>
                </a:solidFill>
                <a:latin typeface="+mj-lt"/>
                <a:ea typeface="Calibri" pitchFamily="34" charset="0"/>
                <a:cs typeface="Arial" pitchFamily="34" charset="0"/>
              </a:rPr>
              <a:t> yang </a:t>
            </a:r>
            <a:r>
              <a:rPr lang="en-US" sz="2000" dirty="0" err="1" smtClean="0">
                <a:solidFill>
                  <a:srgbClr val="000000"/>
                </a:solidFill>
                <a:latin typeface="+mj-lt"/>
                <a:ea typeface="Calibri" pitchFamily="34" charset="0"/>
                <a:cs typeface="Arial" pitchFamily="34" charset="0"/>
              </a:rPr>
              <a:t>telah</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diperoleh</a:t>
            </a:r>
            <a:r>
              <a:rPr lang="en-US" sz="2000" dirty="0" smtClean="0">
                <a:solidFill>
                  <a:srgbClr val="000000"/>
                </a:solidFill>
                <a:latin typeface="+mj-lt"/>
                <a:ea typeface="Calibri" pitchFamily="34" charset="0"/>
                <a:cs typeface="Arial" pitchFamily="34" charset="0"/>
              </a:rPr>
              <a:t> </a:t>
            </a:r>
            <a:r>
              <a:rPr lang="en-US" sz="2000" dirty="0" err="1" smtClean="0">
                <a:solidFill>
                  <a:srgbClr val="000000"/>
                </a:solidFill>
                <a:latin typeface="+mj-lt"/>
                <a:ea typeface="Calibri" pitchFamily="34" charset="0"/>
                <a:cs typeface="Arial" pitchFamily="34" charset="0"/>
              </a:rPr>
              <a:t>sebelumnya</a:t>
            </a:r>
            <a:r>
              <a:rPr lang="en-US" sz="2000" dirty="0" smtClean="0">
                <a:solidFill>
                  <a:srgbClr val="000000"/>
                </a:solidFill>
                <a:latin typeface="+mj-lt"/>
                <a:ea typeface="Calibri" pitchFamily="34" charset="0"/>
                <a:cs typeface="Arial" pitchFamily="34" charset="0"/>
              </a:rPr>
              <a:t>/</a:t>
            </a:r>
            <a:r>
              <a:rPr lang="en-US" sz="2000" dirty="0" err="1" smtClean="0">
                <a:solidFill>
                  <a:srgbClr val="000000"/>
                </a:solidFill>
                <a:latin typeface="+mj-lt"/>
                <a:ea typeface="Calibri" pitchFamily="34" charset="0"/>
                <a:cs typeface="Arial" pitchFamily="34" charset="0"/>
              </a:rPr>
              <a:t>terakhir</a:t>
            </a:r>
            <a:r>
              <a:rPr lang="en-US" sz="2000" dirty="0" smtClean="0">
                <a:solidFill>
                  <a:srgbClr val="000000"/>
                </a:solidFill>
                <a:latin typeface="+mj-lt"/>
                <a:ea typeface="Calibri" pitchFamily="34" charset="0"/>
                <a:cs typeface="Arial" pitchFamily="34" charset="0"/>
              </a:rPr>
              <a:t>.</a:t>
            </a:r>
            <a:r>
              <a:rPr lang="id-ID" sz="2000" dirty="0" smtClean="0">
                <a:latin typeface="+mj-lt"/>
                <a:cs typeface="Arial" pitchFamily="34" charset="0"/>
              </a:rPr>
              <a:t> </a:t>
            </a:r>
          </a:p>
        </p:txBody>
      </p:sp>
      <p:sp>
        <p:nvSpPr>
          <p:cNvPr id="6" name="Title 1"/>
          <p:cNvSpPr txBox="1">
            <a:spLocks noGrp="1"/>
          </p:cNvSpPr>
          <p:nvPr>
            <p:ph type="title"/>
          </p:nvPr>
        </p:nvSpPr>
        <p:spPr>
          <a:xfrm>
            <a:off x="519113" y="466725"/>
            <a:ext cx="8215312" cy="917575"/>
          </a:xfrm>
          <a:extLst>
            <a:ext uri="{909E8E84-426E-40DD-AFC4-6F175D3DCCD1}"/>
            <a:ext uri="{91240B29-F687-4F45-9708-019B960494DF}"/>
          </a:extLst>
        </p:spPr>
        <p:txBody>
          <a:bodyPr rtlCol="0">
            <a:normAutofit fontScale="90000"/>
          </a:bodyPr>
          <a:lstStyle>
            <a:lvl1pPr algn="l" defTabSz="914400" rtl="0" eaLnBrk="1" latinLnBrk="0" hangingPunct="1">
              <a:lnSpc>
                <a:spcPct val="95000"/>
              </a:lnSpc>
              <a:spcBef>
                <a:spcPct val="0"/>
              </a:spcBef>
              <a:buNone/>
              <a:defRPr sz="3000" kern="1200">
                <a:solidFill>
                  <a:schemeClr val="tx1"/>
                </a:solidFill>
                <a:latin typeface="Lucida Sans Unicode" panose="020B0602030504020204" pitchFamily="34" charset="0"/>
                <a:ea typeface="+mj-ea"/>
                <a:cs typeface="+mj-cs"/>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algn="ctr">
              <a:defRPr/>
            </a:pPr>
            <a:r>
              <a:rPr lang="en-US" altLang="en-US" sz="4400" b="1" dirty="0" smtClean="0">
                <a:solidFill>
                  <a:srgbClr val="191919"/>
                </a:solidFill>
                <a:effectLst>
                  <a:outerShdw blurRad="38100" dist="38100" dir="2700000" algn="tl">
                    <a:srgbClr val="000000">
                      <a:alpha val="43137"/>
                    </a:srgbClr>
                  </a:outerShdw>
                </a:effectLst>
                <a:latin typeface="+mj-lt"/>
              </a:rPr>
              <a:t>PENYESUAIAN ANGKA KREDIT</a:t>
            </a:r>
            <a:endParaRPr lang="en-US" altLang="en-US" sz="4400" b="1" dirty="0">
              <a:solidFill>
                <a:srgbClr val="191919"/>
              </a:solidFill>
              <a:effectLst>
                <a:outerShdw blurRad="38100" dist="38100" dir="2700000" algn="tl">
                  <a:srgbClr val="000000">
                    <a:alpha val="43137"/>
                  </a:srgbClr>
                </a:outerShdw>
              </a:effectLst>
              <a:latin typeface="+mj-lt"/>
            </a:endParaRPr>
          </a:p>
        </p:txBody>
      </p:sp>
      <p:sp>
        <p:nvSpPr>
          <p:cNvPr id="107524"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1115C710-C590-4A2E-A091-4D3D283531EB}" type="slidenum">
              <a:rPr lang="en-US" smtClean="0"/>
              <a:pPr/>
              <a:t>94</a:t>
            </a:fld>
            <a:endParaRPr lang="en-US" smtClean="0"/>
          </a:p>
        </p:txBody>
      </p:sp>
    </p:spTree>
  </p:cSld>
  <p:clrMapOvr>
    <a:masterClrMapping/>
  </p:clrMapOvr>
  <p:transition spd="med">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202113"/>
          </a:xfrm>
        </p:spPr>
        <p:txBody>
          <a:bodyPr>
            <a:normAutofit fontScale="62500" lnSpcReduction="20000"/>
          </a:bodyPr>
          <a:lstStyle/>
          <a:p>
            <a:pPr>
              <a:defRPr/>
            </a:pPr>
            <a:r>
              <a:rPr lang="en-US" dirty="0" err="1"/>
              <a:t>Kelebihan</a:t>
            </a:r>
            <a:r>
              <a:rPr lang="en-US" dirty="0"/>
              <a:t> </a:t>
            </a:r>
            <a:r>
              <a:rPr lang="en-US" dirty="0" err="1"/>
              <a:t>angka</a:t>
            </a:r>
            <a:r>
              <a:rPr lang="en-US" dirty="0"/>
              <a:t> </a:t>
            </a:r>
            <a:r>
              <a:rPr lang="en-US" dirty="0" err="1"/>
              <a:t>kredit</a:t>
            </a:r>
            <a:r>
              <a:rPr lang="en-US" dirty="0"/>
              <a:t> </a:t>
            </a:r>
            <a:r>
              <a:rPr lang="en-US" dirty="0" err="1"/>
              <a:t>pada</a:t>
            </a:r>
            <a:r>
              <a:rPr lang="en-US" dirty="0"/>
              <a:t> </a:t>
            </a:r>
            <a:r>
              <a:rPr lang="en-US" dirty="0" err="1"/>
              <a:t>unsur</a:t>
            </a:r>
            <a:r>
              <a:rPr lang="en-US" dirty="0"/>
              <a:t> </a:t>
            </a:r>
            <a:r>
              <a:rPr lang="en-US" dirty="0" err="1"/>
              <a:t>penelitian</a:t>
            </a:r>
            <a:r>
              <a:rPr lang="en-US" dirty="0"/>
              <a:t> yang </a:t>
            </a:r>
            <a:r>
              <a:rPr lang="en-US" dirty="0" err="1"/>
              <a:t>diperoleh</a:t>
            </a:r>
            <a:r>
              <a:rPr lang="en-US" dirty="0"/>
              <a:t> </a:t>
            </a:r>
            <a:r>
              <a:rPr lang="en-US" dirty="0" err="1"/>
              <a:t>pada</a:t>
            </a:r>
            <a:r>
              <a:rPr lang="en-US" dirty="0"/>
              <a:t> </a:t>
            </a:r>
            <a:r>
              <a:rPr lang="en-US" dirty="0" err="1"/>
              <a:t>kenaikan</a:t>
            </a:r>
            <a:r>
              <a:rPr lang="en-US" dirty="0"/>
              <a:t> </a:t>
            </a:r>
            <a:r>
              <a:rPr lang="en-US" dirty="0" err="1"/>
              <a:t>jabatan</a:t>
            </a:r>
            <a:r>
              <a:rPr lang="en-US" dirty="0"/>
              <a:t> </a:t>
            </a:r>
            <a:r>
              <a:rPr lang="en-US" dirty="0" err="1"/>
              <a:t>dan</a:t>
            </a:r>
            <a:r>
              <a:rPr lang="en-US" dirty="0"/>
              <a:t>/</a:t>
            </a:r>
            <a:r>
              <a:rPr lang="en-US" dirty="0" err="1"/>
              <a:t>atau</a:t>
            </a:r>
            <a:r>
              <a:rPr lang="en-US" dirty="0"/>
              <a:t> </a:t>
            </a:r>
            <a:r>
              <a:rPr lang="en-US" dirty="0" err="1"/>
              <a:t>kenaikan</a:t>
            </a:r>
            <a:r>
              <a:rPr lang="en-US" dirty="0"/>
              <a:t> </a:t>
            </a:r>
            <a:r>
              <a:rPr lang="en-US" dirty="0" err="1"/>
              <a:t>pangkat</a:t>
            </a:r>
            <a:r>
              <a:rPr lang="en-US" dirty="0"/>
              <a:t> </a:t>
            </a:r>
            <a:r>
              <a:rPr lang="en-US" dirty="0" err="1"/>
              <a:t>terakhir</a:t>
            </a:r>
            <a:r>
              <a:rPr lang="en-US" dirty="0"/>
              <a:t> </a:t>
            </a:r>
            <a:r>
              <a:rPr lang="en-US" dirty="0" err="1"/>
              <a:t>dapat</a:t>
            </a:r>
            <a:r>
              <a:rPr lang="en-US" dirty="0"/>
              <a:t> </a:t>
            </a:r>
            <a:r>
              <a:rPr lang="en-US" dirty="0" err="1"/>
              <a:t>dipergunakan</a:t>
            </a:r>
            <a:r>
              <a:rPr lang="en-US" dirty="0"/>
              <a:t> </a:t>
            </a:r>
            <a:r>
              <a:rPr lang="en-US" dirty="0" err="1"/>
              <a:t>untuk</a:t>
            </a:r>
            <a:r>
              <a:rPr lang="en-US" dirty="0"/>
              <a:t> </a:t>
            </a:r>
            <a:r>
              <a:rPr lang="en-US" dirty="0" err="1"/>
              <a:t>kenaikan</a:t>
            </a:r>
            <a:r>
              <a:rPr lang="en-US" dirty="0"/>
              <a:t> </a:t>
            </a:r>
            <a:r>
              <a:rPr lang="en-US" dirty="0" err="1"/>
              <a:t>jabatan</a:t>
            </a:r>
            <a:r>
              <a:rPr lang="en-US" dirty="0"/>
              <a:t> </a:t>
            </a:r>
            <a:r>
              <a:rPr lang="en-US" dirty="0" err="1"/>
              <a:t>dan</a:t>
            </a:r>
            <a:r>
              <a:rPr lang="en-US" dirty="0"/>
              <a:t>/</a:t>
            </a:r>
            <a:r>
              <a:rPr lang="en-US" dirty="0" err="1"/>
              <a:t>atau</a:t>
            </a:r>
            <a:r>
              <a:rPr lang="en-US" dirty="0"/>
              <a:t> </a:t>
            </a:r>
            <a:r>
              <a:rPr lang="en-US" dirty="0" err="1"/>
              <a:t>pangkat</a:t>
            </a:r>
            <a:r>
              <a:rPr lang="en-US" dirty="0"/>
              <a:t> </a:t>
            </a:r>
            <a:r>
              <a:rPr lang="en-US" dirty="0" err="1"/>
              <a:t>berikutnya</a:t>
            </a:r>
            <a:r>
              <a:rPr lang="en-US" dirty="0"/>
              <a:t> </a:t>
            </a:r>
            <a:r>
              <a:rPr lang="en-US" dirty="0" err="1"/>
              <a:t>jika</a:t>
            </a:r>
            <a:r>
              <a:rPr lang="en-US" dirty="0"/>
              <a:t> </a:t>
            </a:r>
            <a:r>
              <a:rPr lang="en-US" dirty="0" err="1"/>
              <a:t>kebutuhan</a:t>
            </a:r>
            <a:r>
              <a:rPr lang="en-US" dirty="0"/>
              <a:t> minimal </a:t>
            </a:r>
            <a:r>
              <a:rPr lang="en-US" dirty="0" err="1"/>
              <a:t>angka</a:t>
            </a:r>
            <a:r>
              <a:rPr lang="en-US" dirty="0"/>
              <a:t> </a:t>
            </a:r>
            <a:r>
              <a:rPr lang="en-US" dirty="0" err="1"/>
              <a:t>kredit</a:t>
            </a:r>
            <a:r>
              <a:rPr lang="en-US" dirty="0"/>
              <a:t> </a:t>
            </a:r>
            <a:r>
              <a:rPr lang="en-US" dirty="0" err="1"/>
              <a:t>unsur</a:t>
            </a:r>
            <a:r>
              <a:rPr lang="en-US" dirty="0"/>
              <a:t> </a:t>
            </a:r>
            <a:r>
              <a:rPr lang="en-US" dirty="0" err="1"/>
              <a:t>penelitian</a:t>
            </a:r>
            <a:r>
              <a:rPr lang="en-US" dirty="0"/>
              <a:t> </a:t>
            </a:r>
            <a:r>
              <a:rPr lang="en-US" dirty="0" err="1"/>
              <a:t>pada</a:t>
            </a:r>
            <a:r>
              <a:rPr lang="en-US" dirty="0"/>
              <a:t> </a:t>
            </a:r>
            <a:r>
              <a:rPr lang="en-US" dirty="0" err="1"/>
              <a:t>saat</a:t>
            </a:r>
            <a:r>
              <a:rPr lang="en-US" dirty="0"/>
              <a:t> </a:t>
            </a:r>
            <a:r>
              <a:rPr lang="en-US" dirty="0" err="1"/>
              <a:t>diusulkan</a:t>
            </a:r>
            <a:r>
              <a:rPr lang="en-US" dirty="0"/>
              <a:t> </a:t>
            </a:r>
            <a:r>
              <a:rPr lang="id-ID" dirty="0"/>
              <a:t>oleh Tim Penilai Jabatan Akademik (PJA) Pusat ke Direktur Jenderal Dikti untuk jabatan ke Lektor Kepala dan Profesor </a:t>
            </a:r>
            <a:r>
              <a:rPr lang="en-US" dirty="0" err="1"/>
              <a:t>sudah</a:t>
            </a:r>
            <a:r>
              <a:rPr lang="en-US" dirty="0"/>
              <a:t> </a:t>
            </a:r>
            <a:r>
              <a:rPr lang="en-US" dirty="0" err="1"/>
              <a:t>terpenuhi</a:t>
            </a:r>
            <a:r>
              <a:rPr lang="en-US" dirty="0"/>
              <a:t>. </a:t>
            </a:r>
            <a:r>
              <a:rPr lang="id-ID" dirty="0"/>
              <a:t>Untuk jabatan akademik Asisten Ahli dan Lektor diusulkan oleh Tim Penilai Jabatan Akademik (PJA) Perguruan Tinggi kepada Rektor/Ketua/Direktur dan Ketua/Kepala Lembaga Layanan Perguruan Tinggi (Koordinator Kopertis</a:t>
            </a:r>
            <a:r>
              <a:rPr lang="id-ID" dirty="0" smtClean="0"/>
              <a:t>).</a:t>
            </a:r>
            <a:endParaRPr lang="en-US" dirty="0" smtClean="0"/>
          </a:p>
          <a:p>
            <a:pPr>
              <a:defRPr/>
            </a:pPr>
            <a:r>
              <a:rPr lang="en-US" dirty="0" err="1"/>
              <a:t>Kelebihan</a:t>
            </a:r>
            <a:r>
              <a:rPr lang="en-US" dirty="0"/>
              <a:t> </a:t>
            </a:r>
            <a:r>
              <a:rPr lang="en-US" dirty="0" err="1"/>
              <a:t>angka</a:t>
            </a:r>
            <a:r>
              <a:rPr lang="en-US" dirty="0"/>
              <a:t> </a:t>
            </a:r>
            <a:r>
              <a:rPr lang="en-US" dirty="0" err="1"/>
              <a:t>kredit</a:t>
            </a:r>
            <a:r>
              <a:rPr lang="en-US" dirty="0"/>
              <a:t> </a:t>
            </a:r>
            <a:r>
              <a:rPr lang="en-US" dirty="0" err="1"/>
              <a:t>pada</a:t>
            </a:r>
            <a:r>
              <a:rPr lang="en-US" dirty="0"/>
              <a:t> </a:t>
            </a:r>
            <a:r>
              <a:rPr lang="en-US" dirty="0" err="1"/>
              <a:t>unsur</a:t>
            </a:r>
            <a:r>
              <a:rPr lang="en-US" dirty="0"/>
              <a:t> </a:t>
            </a:r>
            <a:r>
              <a:rPr lang="en-US" dirty="0" err="1"/>
              <a:t>penelitian</a:t>
            </a:r>
            <a:r>
              <a:rPr lang="en-US" dirty="0"/>
              <a:t> </a:t>
            </a:r>
            <a:r>
              <a:rPr lang="en-US" dirty="0" err="1"/>
              <a:t>sebagaimana</a:t>
            </a:r>
            <a:r>
              <a:rPr lang="en-US" dirty="0"/>
              <a:t> </a:t>
            </a:r>
            <a:r>
              <a:rPr lang="en-US" dirty="0" err="1"/>
              <a:t>dimaksud</a:t>
            </a:r>
            <a:r>
              <a:rPr lang="en-US" dirty="0"/>
              <a:t> </a:t>
            </a:r>
            <a:r>
              <a:rPr lang="en-US" dirty="0" err="1"/>
              <a:t>pada</a:t>
            </a:r>
            <a:r>
              <a:rPr lang="en-US" dirty="0"/>
              <a:t> </a:t>
            </a:r>
            <a:r>
              <a:rPr lang="en-US" dirty="0" err="1"/>
              <a:t>ayat</a:t>
            </a:r>
            <a:r>
              <a:rPr lang="en-US" dirty="0"/>
              <a:t> (2) </a:t>
            </a:r>
            <a:r>
              <a:rPr lang="en-US" dirty="0" err="1"/>
              <a:t>dapat</a:t>
            </a:r>
            <a:r>
              <a:rPr lang="en-US" dirty="0"/>
              <a:t> </a:t>
            </a:r>
            <a:r>
              <a:rPr lang="en-US" dirty="0" err="1"/>
              <a:t>dipergunakan</a:t>
            </a:r>
            <a:r>
              <a:rPr lang="en-US" dirty="0"/>
              <a:t> paling </a:t>
            </a:r>
            <a:r>
              <a:rPr lang="en-US" dirty="0" err="1"/>
              <a:t>banyak</a:t>
            </a:r>
            <a:r>
              <a:rPr lang="en-US" dirty="0"/>
              <a:t> 80% (</a:t>
            </a:r>
            <a:r>
              <a:rPr lang="en-US" dirty="0" err="1"/>
              <a:t>delapan</a:t>
            </a:r>
            <a:r>
              <a:rPr lang="en-US" dirty="0"/>
              <a:t> </a:t>
            </a:r>
            <a:r>
              <a:rPr lang="en-US" dirty="0" err="1"/>
              <a:t>puluh</a:t>
            </a:r>
            <a:r>
              <a:rPr lang="en-US" dirty="0"/>
              <a:t> </a:t>
            </a:r>
            <a:r>
              <a:rPr lang="en-US" dirty="0" err="1"/>
              <a:t>persen</a:t>
            </a:r>
            <a:r>
              <a:rPr lang="en-US" dirty="0"/>
              <a:t>) </a:t>
            </a:r>
            <a:r>
              <a:rPr lang="en-US" dirty="0" err="1"/>
              <a:t>dari</a:t>
            </a:r>
            <a:r>
              <a:rPr lang="en-US" dirty="0"/>
              <a:t> </a:t>
            </a:r>
            <a:r>
              <a:rPr lang="en-US" dirty="0" err="1"/>
              <a:t>kebutuhan</a:t>
            </a:r>
            <a:r>
              <a:rPr lang="en-US" dirty="0"/>
              <a:t> minimal </a:t>
            </a:r>
            <a:r>
              <a:rPr lang="en-US" dirty="0" err="1"/>
              <a:t>unsur</a:t>
            </a:r>
            <a:r>
              <a:rPr lang="en-US" dirty="0"/>
              <a:t> </a:t>
            </a:r>
            <a:r>
              <a:rPr lang="en-US" dirty="0" err="1"/>
              <a:t>penelitian</a:t>
            </a:r>
            <a:r>
              <a:rPr lang="en-US" dirty="0"/>
              <a:t> </a:t>
            </a:r>
            <a:r>
              <a:rPr lang="en-US" dirty="0" err="1"/>
              <a:t>untuk</a:t>
            </a:r>
            <a:r>
              <a:rPr lang="en-US" dirty="0"/>
              <a:t> </a:t>
            </a:r>
            <a:r>
              <a:rPr lang="en-US" dirty="0" err="1"/>
              <a:t>kenaikan</a:t>
            </a:r>
            <a:r>
              <a:rPr lang="en-US" dirty="0"/>
              <a:t> </a:t>
            </a:r>
            <a:r>
              <a:rPr lang="en-US" dirty="0" err="1"/>
              <a:t>jabatan</a:t>
            </a:r>
            <a:r>
              <a:rPr lang="en-US" dirty="0"/>
              <a:t> </a:t>
            </a:r>
            <a:r>
              <a:rPr lang="en-US" dirty="0" err="1"/>
              <a:t>akademik</a:t>
            </a:r>
            <a:r>
              <a:rPr lang="en-US" dirty="0"/>
              <a:t>/</a:t>
            </a:r>
            <a:r>
              <a:rPr lang="en-US" dirty="0" err="1"/>
              <a:t>pangkat</a:t>
            </a:r>
            <a:r>
              <a:rPr lang="en-US" dirty="0"/>
              <a:t> </a:t>
            </a:r>
            <a:r>
              <a:rPr lang="en-US" dirty="0" err="1"/>
              <a:t>berikutnya</a:t>
            </a:r>
            <a:r>
              <a:rPr lang="id-ID" dirty="0"/>
              <a:t>.</a:t>
            </a:r>
            <a:endParaRPr lang="en-US" dirty="0"/>
          </a:p>
        </p:txBody>
      </p:sp>
      <p:sp>
        <p:nvSpPr>
          <p:cNvPr id="108547" name="Slide Number Placeholder 3"/>
          <p:cNvSpPr>
            <a:spLocks noGrp="1"/>
          </p:cNvSpPr>
          <p:nvPr>
            <p:ph type="sldNum" sz="quarter" idx="4294967295"/>
          </p:nvPr>
        </p:nvSpPr>
        <p:spPr>
          <a:xfrm>
            <a:off x="6705600" y="6356350"/>
            <a:ext cx="1476375" cy="365125"/>
          </a:xfrm>
          <a:noFill/>
          <a:ln>
            <a:miter lim="800000"/>
            <a:headEnd/>
            <a:tailEnd/>
          </a:ln>
        </p:spPr>
        <p:txBody>
          <a:bodyPr/>
          <a:lstStyle/>
          <a:p>
            <a:fld id="{E195E8EA-834C-4C2A-94C1-9577D9E382C3}" type="slidenum">
              <a:rPr lang="en-US" smtClean="0"/>
              <a:pPr/>
              <a:t>95</a:t>
            </a:fld>
            <a:endParaRPr lang="en-US" smtClean="0"/>
          </a:p>
        </p:txBody>
      </p:sp>
      <p:sp>
        <p:nvSpPr>
          <p:cNvPr id="5" name="Title 1"/>
          <p:cNvSpPr txBox="1">
            <a:spLocks noGrp="1"/>
          </p:cNvSpPr>
          <p:nvPr>
            <p:ph type="title"/>
          </p:nvPr>
        </p:nvSpPr>
        <p:spPr>
          <a:extLst>
            <a:ext uri="{909E8E84-426E-40DD-AFC4-6F175D3DCCD1}"/>
            <a:ext uri="{91240B29-F687-4F45-9708-019B960494DF}"/>
          </a:extLst>
        </p:spPr>
        <p:txBody>
          <a:bodyPr rtlCol="0">
            <a:normAutofit/>
          </a:bodyPr>
          <a:lstStyle>
            <a:lvl1pPr algn="l" defTabSz="914400" rtl="0" eaLnBrk="1" latinLnBrk="0" hangingPunct="1">
              <a:lnSpc>
                <a:spcPct val="95000"/>
              </a:lnSpc>
              <a:spcBef>
                <a:spcPct val="0"/>
              </a:spcBef>
              <a:buNone/>
              <a:defRPr sz="3000" kern="1200">
                <a:solidFill>
                  <a:schemeClr val="tx1"/>
                </a:solidFill>
                <a:latin typeface="Lucida Sans Unicode" panose="020B0602030504020204" pitchFamily="34" charset="0"/>
                <a:ea typeface="+mj-ea"/>
                <a:cs typeface="+mj-cs"/>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algn="ctr">
              <a:defRPr/>
            </a:pPr>
            <a:r>
              <a:rPr lang="en-US" altLang="en-US" sz="3200" b="1" dirty="0" smtClean="0">
                <a:solidFill>
                  <a:srgbClr val="191919"/>
                </a:solidFill>
                <a:effectLst>
                  <a:outerShdw blurRad="38100" dist="38100" dir="2700000" algn="tl">
                    <a:srgbClr val="000000">
                      <a:alpha val="43137"/>
                    </a:srgbClr>
                  </a:outerShdw>
                </a:effectLst>
                <a:latin typeface="+mj-lt"/>
              </a:rPr>
              <a:t>KELEBIHAN ANGKA KREDIT</a:t>
            </a:r>
            <a:endParaRPr lang="en-US" altLang="en-US" sz="3200" b="1" dirty="0">
              <a:solidFill>
                <a:srgbClr val="191919"/>
              </a:solidFill>
              <a:effectLst>
                <a:outerShdw blurRad="38100" dist="38100" dir="2700000" algn="tl">
                  <a:srgbClr val="000000">
                    <a:alpha val="43137"/>
                  </a:srgbClr>
                </a:outerShdw>
              </a:effectLst>
              <a:latin typeface="+mj-lt"/>
            </a:endParaRPr>
          </a:p>
        </p:txBody>
      </p:sp>
    </p:spTree>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70" name="Content Placeholder 2"/>
          <p:cNvSpPr>
            <a:spLocks noGrp="1"/>
          </p:cNvSpPr>
          <p:nvPr>
            <p:ph idx="1"/>
          </p:nvPr>
        </p:nvSpPr>
        <p:spPr>
          <a:xfrm>
            <a:off x="1176338" y="1600200"/>
            <a:ext cx="7510462" cy="3700463"/>
          </a:xfrm>
        </p:spPr>
        <p:txBody>
          <a:bodyPr/>
          <a:lstStyle/>
          <a:p>
            <a:pPr marL="0" indent="0">
              <a:buFontTx/>
              <a:buNone/>
            </a:pPr>
            <a:r>
              <a:rPr lang="id-ID" sz="2000" smtClean="0"/>
              <a:t>Seorang dosen A sesuai dengan ketentuan baru mempunyai jabatan akademik Lektor 300, dengan lebihan kum penelitian 60. </a:t>
            </a:r>
            <a:endParaRPr lang="en-US" sz="2000" smtClean="0"/>
          </a:p>
          <a:p>
            <a:pPr marL="0" indent="0">
              <a:buFontTx/>
              <a:buNone/>
            </a:pPr>
            <a:r>
              <a:rPr lang="id-ID" sz="2000" smtClean="0"/>
              <a:t>Dosen A diusulkan kenaikan jabatan ke Lektor Kepala 400. Sesuai dengan </a:t>
            </a:r>
            <a:r>
              <a:rPr lang="en-US" sz="2000" smtClean="0"/>
              <a:t>T</a:t>
            </a:r>
            <a:r>
              <a:rPr lang="id-ID" sz="2000" smtClean="0"/>
              <a:t>abel </a:t>
            </a:r>
            <a:r>
              <a:rPr lang="en-US" sz="2000" smtClean="0"/>
              <a:t>1</a:t>
            </a:r>
            <a:r>
              <a:rPr lang="id-ID" sz="2000" smtClean="0"/>
              <a:t> Dosen A membutuhkan angka kredit bidang penelitian 40% x (400-300) = 40.</a:t>
            </a:r>
            <a:endParaRPr lang="en-US" sz="2000" smtClean="0"/>
          </a:p>
          <a:p>
            <a:pPr marL="0" indent="0">
              <a:buFontTx/>
              <a:buNone/>
            </a:pPr>
            <a:r>
              <a:rPr lang="id-ID" sz="2000" smtClean="0"/>
              <a:t>Berdasarkan penilaian Tim PJA Pusat Dosen A mendapatkan angka kredit 30, masih diperlukan kum angka kredit 10. Lebihan angka kredit 60 tidak dapat digunakan jika usulan angka kredit yang disetujui oleh Tim PJA Pusat belum mencapai 40. </a:t>
            </a:r>
            <a:endParaRPr lang="en-US" sz="2000" smtClean="0"/>
          </a:p>
          <a:p>
            <a:pPr marL="0" indent="0">
              <a:buFontTx/>
              <a:buNone/>
            </a:pPr>
            <a:r>
              <a:rPr lang="id-ID" sz="2000" smtClean="0"/>
              <a:t>Jika angka kredit bidang penelitian yang diusulkan sudah disetujui adalah 40, maka lebihan angka kredit dapat dipergunakan 80% x 40 = 32 meskipun lebihannya 60. Kalau lebihan angka kredit dibawah 32 maka semua lebihan dapat dipergunakan.</a:t>
            </a:r>
            <a:endParaRPr lang="en-US" sz="2000" smtClean="0"/>
          </a:p>
        </p:txBody>
      </p:sp>
      <p:sp>
        <p:nvSpPr>
          <p:cNvPr id="109571" name="Slide Number Placeholder 3"/>
          <p:cNvSpPr>
            <a:spLocks noGrp="1"/>
          </p:cNvSpPr>
          <p:nvPr>
            <p:ph type="sldNum" sz="quarter" idx="4294967295"/>
          </p:nvPr>
        </p:nvSpPr>
        <p:spPr>
          <a:xfrm>
            <a:off x="6705600" y="6356350"/>
            <a:ext cx="1476375" cy="365125"/>
          </a:xfrm>
          <a:noFill/>
          <a:ln>
            <a:miter lim="800000"/>
            <a:headEnd/>
            <a:tailEnd/>
          </a:ln>
        </p:spPr>
        <p:txBody>
          <a:bodyPr/>
          <a:lstStyle/>
          <a:p>
            <a:fld id="{B98D4C60-B719-4D55-92E1-99EAC1FAF7BD}" type="slidenum">
              <a:rPr lang="en-US" smtClean="0"/>
              <a:pPr/>
              <a:t>96</a:t>
            </a:fld>
            <a:endParaRPr lang="en-US" smtClean="0"/>
          </a:p>
        </p:txBody>
      </p:sp>
      <p:sp>
        <p:nvSpPr>
          <p:cNvPr id="5" name="Title 1"/>
          <p:cNvSpPr txBox="1">
            <a:spLocks noGrp="1"/>
          </p:cNvSpPr>
          <p:nvPr>
            <p:ph type="title"/>
          </p:nvPr>
        </p:nvSpPr>
        <p:spPr>
          <a:extLst>
            <a:ext uri="{909E8E84-426E-40DD-AFC4-6F175D3DCCD1}"/>
            <a:ext uri="{91240B29-F687-4F45-9708-019B960494DF}"/>
          </a:extLst>
        </p:spPr>
        <p:txBody>
          <a:bodyPr rtlCol="0">
            <a:normAutofit/>
          </a:bodyPr>
          <a:lstStyle>
            <a:lvl1pPr algn="l" defTabSz="914400" rtl="0" eaLnBrk="1" latinLnBrk="0" hangingPunct="1">
              <a:lnSpc>
                <a:spcPct val="95000"/>
              </a:lnSpc>
              <a:spcBef>
                <a:spcPct val="0"/>
              </a:spcBef>
              <a:buNone/>
              <a:defRPr sz="3000" kern="1200">
                <a:solidFill>
                  <a:schemeClr val="tx1"/>
                </a:solidFill>
                <a:latin typeface="Lucida Sans Unicode" panose="020B0602030504020204" pitchFamily="34" charset="0"/>
                <a:ea typeface="+mj-ea"/>
                <a:cs typeface="+mj-cs"/>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algn="ctr">
              <a:defRPr/>
            </a:pPr>
            <a:r>
              <a:rPr lang="en-US" altLang="en-US" sz="4400" b="1" dirty="0" smtClean="0">
                <a:solidFill>
                  <a:srgbClr val="191919"/>
                </a:solidFill>
                <a:effectLst>
                  <a:outerShdw blurRad="38100" dist="38100" dir="2700000" algn="tl">
                    <a:srgbClr val="000000">
                      <a:alpha val="43137"/>
                    </a:srgbClr>
                  </a:outerShdw>
                </a:effectLst>
                <a:latin typeface="+mj-lt"/>
              </a:rPr>
              <a:t>KELEBIHAN ANGKA KREDIT</a:t>
            </a:r>
            <a:endParaRPr lang="en-US" altLang="en-US" sz="4400" b="1" dirty="0">
              <a:solidFill>
                <a:srgbClr val="191919"/>
              </a:solidFill>
              <a:effectLst>
                <a:outerShdw blurRad="38100" dist="38100" dir="2700000" algn="tl">
                  <a:srgbClr val="000000">
                    <a:alpha val="43137"/>
                  </a:srgbClr>
                </a:outerShdw>
              </a:effectLst>
              <a:latin typeface="+mj-lt"/>
            </a:endParaRPr>
          </a:p>
        </p:txBody>
      </p:sp>
      <p:sp>
        <p:nvSpPr>
          <p:cNvPr id="6" name="TextBox 5"/>
          <p:cNvSpPr txBox="1"/>
          <p:nvPr/>
        </p:nvSpPr>
        <p:spPr>
          <a:xfrm>
            <a:off x="409518" y="1968480"/>
            <a:ext cx="786369" cy="3732689"/>
          </a:xfrm>
          <a:prstGeom prst="rect">
            <a:avLst/>
          </a:prstGeom>
          <a:noFill/>
        </p:spPr>
        <p:txBody>
          <a:bodyPr vert="wordArtVert"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en-US" sz="3600" b="1" spc="50" dirty="0">
                <a:ln w="11430">
                  <a:solidFill>
                    <a:srgbClr val="FF0000"/>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CONTOH</a:t>
            </a:r>
          </a:p>
        </p:txBody>
      </p:sp>
    </p:spTree>
  </p:cSld>
  <p:clrMapOvr>
    <a:masterClrMapping/>
  </p:clrMapOvr>
  <p:transition spd="med">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438" y="1712913"/>
            <a:ext cx="7726362" cy="4032250"/>
          </a:xfrm>
        </p:spPr>
        <p:txBody>
          <a:bodyPr>
            <a:spAutoFit/>
          </a:bodyPr>
          <a:lstStyle/>
          <a:p>
            <a:pPr marL="0" indent="0" algn="just">
              <a:buFontTx/>
              <a:buNone/>
              <a:defRPr/>
            </a:pPr>
            <a:r>
              <a:rPr lang="id-ID" dirty="0" smtClean="0">
                <a:latin typeface="+mj-lt"/>
              </a:rPr>
              <a:t>Sejalan dengan tuntutan perkembangan kemajuan ilmu pengetahuan, teknologi dan kesenian dalam kerangka peningkatan kualitas dosen Direktur Jenderal Pendidikan Tinggi dapat membuat ketentuan baru tentang kenaikan jabatan dan pangkat melalui surat edaran.</a:t>
            </a:r>
            <a:endParaRPr lang="id-ID" dirty="0">
              <a:latin typeface="+mj-lt"/>
            </a:endParaRPr>
          </a:p>
        </p:txBody>
      </p:sp>
      <p:sp>
        <p:nvSpPr>
          <p:cNvPr id="6" name="Title 1"/>
          <p:cNvSpPr txBox="1">
            <a:spLocks noGrp="1"/>
          </p:cNvSpPr>
          <p:nvPr>
            <p:ph type="title"/>
          </p:nvPr>
        </p:nvSpPr>
        <p:spPr>
          <a:extLst>
            <a:ext uri="{909E8E84-426E-40DD-AFC4-6F175D3DCCD1}"/>
            <a:ext uri="{91240B29-F687-4F45-9708-019B960494DF}"/>
          </a:extLst>
        </p:spPr>
        <p:txBody>
          <a:bodyPr rtlCol="0">
            <a:normAutofit/>
          </a:bodyPr>
          <a:lstStyle>
            <a:lvl1pPr algn="l" defTabSz="914400" rtl="0" eaLnBrk="1" latinLnBrk="0" hangingPunct="1">
              <a:lnSpc>
                <a:spcPct val="95000"/>
              </a:lnSpc>
              <a:spcBef>
                <a:spcPct val="0"/>
              </a:spcBef>
              <a:buNone/>
              <a:defRPr sz="3000" kern="1200">
                <a:solidFill>
                  <a:schemeClr val="tx1"/>
                </a:solidFill>
                <a:latin typeface="Lucida Sans Unicode" panose="020B0602030504020204" pitchFamily="34" charset="0"/>
                <a:ea typeface="+mj-ea"/>
                <a:cs typeface="+mj-cs"/>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algn="ctr">
              <a:defRPr/>
            </a:pPr>
            <a:r>
              <a:rPr lang="en-US" altLang="en-US" sz="4400" b="1" dirty="0" smtClean="0">
                <a:solidFill>
                  <a:srgbClr val="191919"/>
                </a:solidFill>
                <a:effectLst>
                  <a:outerShdw blurRad="38100" dist="38100" dir="2700000" algn="tl">
                    <a:srgbClr val="000000">
                      <a:alpha val="43137"/>
                    </a:srgbClr>
                  </a:outerShdw>
                </a:effectLst>
                <a:latin typeface="+mj-lt"/>
              </a:rPr>
              <a:t>PERSYARATAN TAMBAHAN</a:t>
            </a:r>
            <a:endParaRPr lang="en-US" altLang="en-US" sz="4400" b="1" dirty="0">
              <a:solidFill>
                <a:srgbClr val="191919"/>
              </a:solidFill>
              <a:effectLst>
                <a:outerShdw blurRad="38100" dist="38100" dir="2700000" algn="tl">
                  <a:srgbClr val="000000">
                    <a:alpha val="43137"/>
                  </a:srgbClr>
                </a:outerShdw>
              </a:effectLst>
              <a:latin typeface="+mj-lt"/>
            </a:endParaRPr>
          </a:p>
        </p:txBody>
      </p:sp>
      <p:sp>
        <p:nvSpPr>
          <p:cNvPr id="110596" name="Slide Number Placeholder 1"/>
          <p:cNvSpPr>
            <a:spLocks noGrp="1"/>
          </p:cNvSpPr>
          <p:nvPr>
            <p:ph type="sldNum" sz="quarter" idx="4294967295"/>
          </p:nvPr>
        </p:nvSpPr>
        <p:spPr>
          <a:xfrm>
            <a:off x="6705600" y="6356350"/>
            <a:ext cx="1476375" cy="365125"/>
          </a:xfrm>
          <a:noFill/>
          <a:ln>
            <a:miter lim="800000"/>
            <a:headEnd/>
            <a:tailEnd/>
          </a:ln>
        </p:spPr>
        <p:txBody>
          <a:bodyPr/>
          <a:lstStyle/>
          <a:p>
            <a:fld id="{01B4C952-3F33-4569-B953-703784E2E593}" type="slidenum">
              <a:rPr lang="en-US" smtClean="0"/>
              <a:pPr/>
              <a:t>97</a:t>
            </a:fld>
            <a:endParaRPr lang="en-US" smtClean="0"/>
          </a:p>
        </p:txBody>
      </p:sp>
    </p:spTree>
  </p:cSld>
  <p:clrMapOvr>
    <a:masterClrMapping/>
  </p:clrMapOvr>
  <p:transition spd="med">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8" name="Content Placeholder 2"/>
          <p:cNvSpPr>
            <a:spLocks noGrp="1"/>
          </p:cNvSpPr>
          <p:nvPr>
            <p:ph idx="1"/>
          </p:nvPr>
        </p:nvSpPr>
        <p:spPr>
          <a:xfrm>
            <a:off x="457200" y="1198563"/>
            <a:ext cx="8358188" cy="696912"/>
          </a:xfrm>
        </p:spPr>
        <p:txBody>
          <a:bodyPr/>
          <a:lstStyle/>
          <a:p>
            <a:r>
              <a:rPr lang="en-US" sz="2600" smtClean="0"/>
              <a:t>Beberapa laman yang perlu diketahui dosen:</a:t>
            </a:r>
          </a:p>
          <a:p>
            <a:pPr lvl="1">
              <a:buFontTx/>
              <a:buNone/>
            </a:pPr>
            <a:endParaRPr lang="id-ID" sz="2600" smtClean="0"/>
          </a:p>
        </p:txBody>
      </p:sp>
      <p:sp>
        <p:nvSpPr>
          <p:cNvPr id="111619" name="Slide Number Placeholder 3"/>
          <p:cNvSpPr>
            <a:spLocks noGrp="1"/>
          </p:cNvSpPr>
          <p:nvPr>
            <p:ph type="sldNum" sz="quarter" idx="4294967295"/>
          </p:nvPr>
        </p:nvSpPr>
        <p:spPr>
          <a:xfrm>
            <a:off x="6705600" y="6356350"/>
            <a:ext cx="1476375" cy="365125"/>
          </a:xfrm>
          <a:noFill/>
          <a:ln>
            <a:miter lim="800000"/>
            <a:headEnd/>
            <a:tailEnd/>
          </a:ln>
        </p:spPr>
        <p:txBody>
          <a:bodyPr/>
          <a:lstStyle/>
          <a:p>
            <a:fld id="{B56886CC-C0C9-40C4-A1F1-248D1A4FAB6E}" type="slidenum">
              <a:rPr lang="id-ID" smtClean="0"/>
              <a:pPr/>
              <a:t>98</a:t>
            </a:fld>
            <a:endParaRPr lang="id-ID" smtClean="0"/>
          </a:p>
        </p:txBody>
      </p:sp>
      <p:sp>
        <p:nvSpPr>
          <p:cNvPr id="5" name="Title 1"/>
          <p:cNvSpPr txBox="1">
            <a:spLocks noGrp="1"/>
          </p:cNvSpPr>
          <p:nvPr>
            <p:ph type="title"/>
          </p:nvPr>
        </p:nvSpPr>
        <p:spPr>
          <a:extLst>
            <a:ext uri="{909E8E84-426E-40DD-AFC4-6F175D3DCCD1}"/>
            <a:ext uri="{91240B29-F687-4F45-9708-019B960494DF}"/>
          </a:extLst>
        </p:spPr>
        <p:txBody>
          <a:bodyPr rtlCol="0">
            <a:normAutofit/>
          </a:bodyPr>
          <a:lstStyle>
            <a:lvl1pPr algn="l" defTabSz="914400" rtl="0" eaLnBrk="1" latinLnBrk="0" hangingPunct="1">
              <a:lnSpc>
                <a:spcPct val="95000"/>
              </a:lnSpc>
              <a:spcBef>
                <a:spcPct val="0"/>
              </a:spcBef>
              <a:buNone/>
              <a:defRPr sz="3000" kern="1200">
                <a:solidFill>
                  <a:schemeClr val="tx1"/>
                </a:solidFill>
                <a:latin typeface="Lucida Sans Unicode" panose="020B0602030504020204" pitchFamily="34" charset="0"/>
                <a:ea typeface="+mj-ea"/>
                <a:cs typeface="+mj-cs"/>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algn="r">
              <a:defRPr/>
            </a:pPr>
            <a:r>
              <a:rPr lang="en-US" altLang="en-US" sz="4400" b="1" dirty="0" smtClean="0">
                <a:solidFill>
                  <a:srgbClr val="191919"/>
                </a:solidFill>
                <a:effectLst>
                  <a:outerShdw blurRad="38100" dist="38100" dir="2700000" algn="tl">
                    <a:srgbClr val="000000">
                      <a:alpha val="43137"/>
                    </a:srgbClr>
                  </a:outerShdw>
                </a:effectLst>
                <a:latin typeface="+mj-lt"/>
              </a:rPr>
              <a:t>INFORMASI</a:t>
            </a:r>
            <a:endParaRPr lang="en-US" altLang="en-US" sz="4400" b="1" dirty="0">
              <a:solidFill>
                <a:srgbClr val="191919"/>
              </a:solidFill>
              <a:effectLst>
                <a:outerShdw blurRad="38100" dist="38100" dir="2700000" algn="tl">
                  <a:srgbClr val="000000">
                    <a:alpha val="43137"/>
                  </a:srgbClr>
                </a:outerShdw>
              </a:effectLst>
              <a:latin typeface="+mj-lt"/>
            </a:endParaRPr>
          </a:p>
        </p:txBody>
      </p:sp>
      <p:graphicFrame>
        <p:nvGraphicFramePr>
          <p:cNvPr id="6" name="Table 5"/>
          <p:cNvGraphicFramePr>
            <a:graphicFrameLocks noGrp="1"/>
          </p:cNvGraphicFramePr>
          <p:nvPr/>
        </p:nvGraphicFramePr>
        <p:xfrm>
          <a:off x="457200" y="1765300"/>
          <a:ext cx="8358188" cy="4894263"/>
        </p:xfrm>
        <a:graphic>
          <a:graphicData uri="http://schemas.openxmlformats.org/drawingml/2006/table">
            <a:tbl>
              <a:tblPr firstRow="1" bandRow="1">
                <a:tableStyleId>{BDBED569-4797-4DF1-A0F4-6AAB3CD982D8}</a:tableStyleId>
              </a:tblPr>
              <a:tblGrid>
                <a:gridCol w="536526"/>
                <a:gridCol w="3979916"/>
                <a:gridCol w="3841745"/>
              </a:tblGrid>
              <a:tr h="337138">
                <a:tc>
                  <a:txBody>
                    <a:bodyPr/>
                    <a:lstStyle/>
                    <a:p>
                      <a:pPr algn="ctr"/>
                      <a:r>
                        <a:rPr lang="en-US" sz="1800" dirty="0" smtClean="0"/>
                        <a:t>No</a:t>
                      </a:r>
                      <a:endParaRPr lang="id-ID" sz="1800" dirty="0">
                        <a:solidFill>
                          <a:schemeClr val="tx1"/>
                        </a:solidFill>
                      </a:endParaRPr>
                    </a:p>
                  </a:txBody>
                  <a:tcPr marL="68580" marR="68580">
                    <a:solidFill>
                      <a:schemeClr val="accent1">
                        <a:lumMod val="60000"/>
                        <a:lumOff val="40000"/>
                      </a:schemeClr>
                    </a:solidFill>
                  </a:tcPr>
                </a:tc>
                <a:tc>
                  <a:txBody>
                    <a:bodyPr/>
                    <a:lstStyle/>
                    <a:p>
                      <a:pPr algn="ctr"/>
                      <a:r>
                        <a:rPr lang="en-US" sz="1800" dirty="0" err="1" smtClean="0"/>
                        <a:t>Laman</a:t>
                      </a:r>
                      <a:endParaRPr lang="id-ID" sz="1800" dirty="0">
                        <a:solidFill>
                          <a:schemeClr val="tx1"/>
                        </a:solidFill>
                      </a:endParaRPr>
                    </a:p>
                  </a:txBody>
                  <a:tcPr marL="68580" marR="68580">
                    <a:solidFill>
                      <a:schemeClr val="accent1">
                        <a:lumMod val="60000"/>
                        <a:lumOff val="40000"/>
                      </a:schemeClr>
                    </a:solidFill>
                  </a:tcPr>
                </a:tc>
                <a:tc>
                  <a:txBody>
                    <a:bodyPr/>
                    <a:lstStyle/>
                    <a:p>
                      <a:pPr algn="ctr"/>
                      <a:r>
                        <a:rPr lang="en-US" sz="1800" dirty="0" err="1" smtClean="0"/>
                        <a:t>Keterangan</a:t>
                      </a:r>
                      <a:endParaRPr lang="id-ID" sz="1800" dirty="0">
                        <a:solidFill>
                          <a:schemeClr val="tx1"/>
                        </a:solidFill>
                      </a:endParaRPr>
                    </a:p>
                  </a:txBody>
                  <a:tcPr marL="68580" marR="68580">
                    <a:solidFill>
                      <a:schemeClr val="accent1">
                        <a:lumMod val="60000"/>
                        <a:lumOff val="40000"/>
                      </a:schemeClr>
                    </a:solidFill>
                  </a:tcPr>
                </a:tc>
              </a:tr>
              <a:tr h="596475">
                <a:tc>
                  <a:txBody>
                    <a:bodyPr/>
                    <a:lstStyle/>
                    <a:p>
                      <a:pPr algn="ctr"/>
                      <a:r>
                        <a:rPr lang="en-US" sz="1800" dirty="0" smtClean="0">
                          <a:solidFill>
                            <a:schemeClr val="tx1"/>
                          </a:solidFill>
                        </a:rPr>
                        <a:t>1</a:t>
                      </a:r>
                      <a:endParaRPr lang="id-ID" sz="1800" dirty="0">
                        <a:solidFill>
                          <a:schemeClr val="tx1"/>
                        </a:solidFill>
                      </a:endParaRPr>
                    </a:p>
                  </a:txBody>
                  <a:tcPr marL="68580" marR="68580" anchor="ctr"/>
                </a:tc>
                <a:tc>
                  <a:txBody>
                    <a:bodyPr/>
                    <a:lstStyle/>
                    <a:p>
                      <a:r>
                        <a:rPr lang="en-US" sz="1800" dirty="0" smtClean="0">
                          <a:hlinkClick r:id=""/>
                        </a:rPr>
                        <a:t>www.scimagojr.com</a:t>
                      </a:r>
                      <a:r>
                        <a:rPr lang="en-US" sz="1800" dirty="0" smtClean="0"/>
                        <a:t> </a:t>
                      </a:r>
                      <a:endParaRPr lang="id-ID" sz="1800" dirty="0">
                        <a:solidFill>
                          <a:schemeClr val="tx1"/>
                        </a:solidFill>
                      </a:endParaRPr>
                    </a:p>
                  </a:txBody>
                  <a:tcPr marL="68580" marR="68580"/>
                </a:tc>
                <a:tc>
                  <a:txBody>
                    <a:bodyPr/>
                    <a:lstStyle/>
                    <a:p>
                      <a:r>
                        <a:rPr lang="en-US" sz="1800" dirty="0" err="1" smtClean="0">
                          <a:sym typeface="Wingdings" pitchFamily="2" charset="2"/>
                        </a:rPr>
                        <a:t>untuk</a:t>
                      </a:r>
                      <a:r>
                        <a:rPr lang="en-US" sz="1800" dirty="0" smtClean="0">
                          <a:sym typeface="Wingdings" pitchFamily="2" charset="2"/>
                        </a:rPr>
                        <a:t> </a:t>
                      </a:r>
                      <a:r>
                        <a:rPr lang="en-US" sz="1800" dirty="0" err="1" smtClean="0">
                          <a:sym typeface="Wingdings" pitchFamily="2" charset="2"/>
                        </a:rPr>
                        <a:t>melihat</a:t>
                      </a:r>
                      <a:r>
                        <a:rPr lang="en-US" sz="1800" dirty="0" smtClean="0">
                          <a:sym typeface="Wingdings" pitchFamily="2" charset="2"/>
                        </a:rPr>
                        <a:t> </a:t>
                      </a:r>
                      <a:r>
                        <a:rPr lang="en-US" sz="1800" dirty="0" err="1" smtClean="0">
                          <a:sym typeface="Wingdings" pitchFamily="2" charset="2"/>
                        </a:rPr>
                        <a:t>jurnal</a:t>
                      </a:r>
                      <a:r>
                        <a:rPr lang="en-US" sz="1800" dirty="0" smtClean="0">
                          <a:sym typeface="Wingdings" pitchFamily="2" charset="2"/>
                        </a:rPr>
                        <a:t> </a:t>
                      </a:r>
                      <a:r>
                        <a:rPr lang="en-US" sz="1800" dirty="0" err="1" smtClean="0">
                          <a:sym typeface="Wingdings" pitchFamily="2" charset="2"/>
                        </a:rPr>
                        <a:t>internasional</a:t>
                      </a:r>
                      <a:r>
                        <a:rPr lang="en-US" sz="1800" dirty="0" smtClean="0">
                          <a:sym typeface="Wingdings" pitchFamily="2" charset="2"/>
                        </a:rPr>
                        <a:t> </a:t>
                      </a:r>
                      <a:r>
                        <a:rPr lang="en-US" sz="1800" dirty="0" err="1" smtClean="0">
                          <a:sym typeface="Wingdings" pitchFamily="2" charset="2"/>
                        </a:rPr>
                        <a:t>bereputasi</a:t>
                      </a:r>
                      <a:r>
                        <a:rPr lang="en-US" sz="1800" dirty="0" smtClean="0">
                          <a:sym typeface="Wingdings" pitchFamily="2" charset="2"/>
                        </a:rPr>
                        <a:t> </a:t>
                      </a:r>
                      <a:endParaRPr lang="id-ID" sz="1800" dirty="0">
                        <a:solidFill>
                          <a:schemeClr val="tx1"/>
                        </a:solidFill>
                      </a:endParaRPr>
                    </a:p>
                  </a:txBody>
                  <a:tcPr marL="68580" marR="68580"/>
                </a:tc>
              </a:tr>
              <a:tr h="596475">
                <a:tc>
                  <a:txBody>
                    <a:bodyPr/>
                    <a:lstStyle/>
                    <a:p>
                      <a:pPr algn="ctr"/>
                      <a:r>
                        <a:rPr lang="en-US" sz="1800" dirty="0" smtClean="0">
                          <a:solidFill>
                            <a:schemeClr val="tx1"/>
                          </a:solidFill>
                        </a:rPr>
                        <a:t>2</a:t>
                      </a:r>
                      <a:endParaRPr lang="id-ID" sz="1800" dirty="0">
                        <a:solidFill>
                          <a:schemeClr val="tx1"/>
                        </a:solidFill>
                      </a:endParaRPr>
                    </a:p>
                  </a:txBody>
                  <a:tcPr marL="68580" marR="68580" anchor="ctr"/>
                </a:tc>
                <a:tc>
                  <a:txBody>
                    <a:bodyPr/>
                    <a:lstStyle/>
                    <a:p>
                      <a:r>
                        <a:rPr lang="en-US" sz="1800" dirty="0" smtClean="0">
                          <a:hlinkClick r:id=""/>
                        </a:rPr>
                        <a:t>http://scholarlyoa.com/publishers/</a:t>
                      </a:r>
                      <a:r>
                        <a:rPr lang="en-US" sz="1800" dirty="0" smtClean="0"/>
                        <a:t> </a:t>
                      </a:r>
                      <a:endParaRPr lang="id-ID" sz="1800" dirty="0">
                        <a:solidFill>
                          <a:schemeClr val="tx1"/>
                        </a:solidFill>
                      </a:endParaRPr>
                    </a:p>
                  </a:txBody>
                  <a:tcPr marL="68580" marR="68580"/>
                </a:tc>
                <a:tc>
                  <a:txBody>
                    <a:bodyPr/>
                    <a:lstStyle/>
                    <a:p>
                      <a:r>
                        <a:rPr lang="en-US" sz="1800" dirty="0" err="1" smtClean="0">
                          <a:sym typeface="Wingdings" pitchFamily="2" charset="2"/>
                        </a:rPr>
                        <a:t>melihat</a:t>
                      </a:r>
                      <a:r>
                        <a:rPr lang="en-US" sz="1800" dirty="0" smtClean="0">
                          <a:sym typeface="Wingdings" pitchFamily="2" charset="2"/>
                        </a:rPr>
                        <a:t> </a:t>
                      </a:r>
                      <a:r>
                        <a:rPr lang="en-US" sz="1800" i="1" dirty="0" smtClean="0">
                          <a:sym typeface="Wingdings" pitchFamily="2" charset="2"/>
                        </a:rPr>
                        <a:t>questionable journal</a:t>
                      </a:r>
                      <a:r>
                        <a:rPr lang="en-US" sz="1800" dirty="0" smtClean="0">
                          <a:sym typeface="Wingdings" pitchFamily="2" charset="2"/>
                        </a:rPr>
                        <a:t> </a:t>
                      </a:r>
                      <a:r>
                        <a:rPr lang="en-US" sz="1800" dirty="0" err="1" smtClean="0">
                          <a:sym typeface="Wingdings" pitchFamily="2" charset="2"/>
                        </a:rPr>
                        <a:t>dan</a:t>
                      </a:r>
                      <a:r>
                        <a:rPr lang="en-US" sz="1800" dirty="0" smtClean="0">
                          <a:sym typeface="Wingdings" pitchFamily="2" charset="2"/>
                        </a:rPr>
                        <a:t> </a:t>
                      </a:r>
                      <a:r>
                        <a:rPr lang="en-US" sz="1800" i="1" dirty="0" smtClean="0">
                          <a:sym typeface="Wingdings" pitchFamily="2" charset="2"/>
                        </a:rPr>
                        <a:t>publisher</a:t>
                      </a:r>
                      <a:r>
                        <a:rPr lang="en-US" sz="1800" dirty="0" smtClean="0">
                          <a:sym typeface="Wingdings" pitchFamily="2" charset="2"/>
                        </a:rPr>
                        <a:t> </a:t>
                      </a:r>
                      <a:endParaRPr lang="id-ID" sz="1800" dirty="0">
                        <a:solidFill>
                          <a:schemeClr val="tx1"/>
                        </a:solidFill>
                      </a:endParaRPr>
                    </a:p>
                  </a:txBody>
                  <a:tcPr marL="68580" marR="68580"/>
                </a:tc>
              </a:tr>
              <a:tr h="596475">
                <a:tc>
                  <a:txBody>
                    <a:bodyPr/>
                    <a:lstStyle/>
                    <a:p>
                      <a:pPr algn="ctr"/>
                      <a:r>
                        <a:rPr lang="en-US" sz="1800" dirty="0" smtClean="0">
                          <a:solidFill>
                            <a:schemeClr val="tx1"/>
                          </a:solidFill>
                        </a:rPr>
                        <a:t>3</a:t>
                      </a:r>
                      <a:endParaRPr lang="id-ID" sz="1800" dirty="0">
                        <a:solidFill>
                          <a:schemeClr val="tx1"/>
                        </a:solidFill>
                      </a:endParaRPr>
                    </a:p>
                  </a:txBody>
                  <a:tcPr marL="68580" marR="68580" anchor="ctr"/>
                </a:tc>
                <a:tc>
                  <a:txBody>
                    <a:bodyPr/>
                    <a:lstStyle/>
                    <a:p>
                      <a:r>
                        <a:rPr lang="en-US" sz="1800" dirty="0" smtClean="0">
                          <a:hlinkClick r:id=""/>
                        </a:rPr>
                        <a:t>www.microsoftacademicsearch.com</a:t>
                      </a:r>
                      <a:endParaRPr lang="id-ID" sz="1800" dirty="0">
                        <a:solidFill>
                          <a:schemeClr val="tx1"/>
                        </a:solidFill>
                      </a:endParaRPr>
                    </a:p>
                  </a:txBody>
                  <a:tcPr marL="68580" marR="68580"/>
                </a:tc>
                <a:tc>
                  <a:txBody>
                    <a:bodyPr/>
                    <a:lstStyle/>
                    <a:p>
                      <a:r>
                        <a:rPr lang="en-US" sz="1800" dirty="0" err="1" smtClean="0">
                          <a:sym typeface="Wingdings" pitchFamily="2" charset="2"/>
                        </a:rPr>
                        <a:t>melihat</a:t>
                      </a:r>
                      <a:r>
                        <a:rPr lang="en-US" sz="1800" dirty="0" smtClean="0">
                          <a:sym typeface="Wingdings" pitchFamily="2" charset="2"/>
                        </a:rPr>
                        <a:t> </a:t>
                      </a:r>
                      <a:r>
                        <a:rPr lang="en-US" sz="1800" dirty="0" err="1" smtClean="0">
                          <a:sym typeface="Wingdings" pitchFamily="2" charset="2"/>
                        </a:rPr>
                        <a:t>jurnal</a:t>
                      </a:r>
                      <a:r>
                        <a:rPr lang="en-US" sz="1800" dirty="0" smtClean="0">
                          <a:sym typeface="Wingdings" pitchFamily="2" charset="2"/>
                        </a:rPr>
                        <a:t> </a:t>
                      </a:r>
                      <a:r>
                        <a:rPr lang="en-US" sz="1800" dirty="0" err="1" smtClean="0">
                          <a:sym typeface="Wingdings" pitchFamily="2" charset="2"/>
                        </a:rPr>
                        <a:t>internasional</a:t>
                      </a:r>
                      <a:endParaRPr lang="id-ID" sz="1800" dirty="0">
                        <a:solidFill>
                          <a:schemeClr val="tx1"/>
                        </a:solidFill>
                      </a:endParaRPr>
                    </a:p>
                  </a:txBody>
                  <a:tcPr marL="68580" marR="68580"/>
                </a:tc>
              </a:tr>
              <a:tr h="337138">
                <a:tc>
                  <a:txBody>
                    <a:bodyPr/>
                    <a:lstStyle/>
                    <a:p>
                      <a:pPr algn="ctr"/>
                      <a:r>
                        <a:rPr lang="en-US" sz="1800" dirty="0" smtClean="0">
                          <a:solidFill>
                            <a:schemeClr val="tx1"/>
                          </a:solidFill>
                        </a:rPr>
                        <a:t>4</a:t>
                      </a:r>
                      <a:endParaRPr lang="id-ID" sz="1800" dirty="0">
                        <a:solidFill>
                          <a:schemeClr val="tx1"/>
                        </a:solidFill>
                      </a:endParaRPr>
                    </a:p>
                  </a:txBody>
                  <a:tcPr marL="68580" marR="68580" anchor="ctr"/>
                </a:tc>
                <a:tc>
                  <a:txBody>
                    <a:bodyPr/>
                    <a:lstStyle/>
                    <a:p>
                      <a:r>
                        <a:rPr lang="en-US" sz="1800" dirty="0" smtClean="0">
                          <a:hlinkClick r:id=""/>
                        </a:rPr>
                        <a:t>http://issn.lipi.go.id/</a:t>
                      </a:r>
                      <a:r>
                        <a:rPr lang="en-US" sz="1800" dirty="0" smtClean="0"/>
                        <a:t> </a:t>
                      </a:r>
                      <a:endParaRPr lang="id-ID" sz="1800" dirty="0">
                        <a:solidFill>
                          <a:schemeClr val="tx1"/>
                        </a:solidFill>
                      </a:endParaRPr>
                    </a:p>
                  </a:txBody>
                  <a:tcPr marL="68580" marR="68580"/>
                </a:tc>
                <a:tc>
                  <a:txBody>
                    <a:bodyPr/>
                    <a:lstStyle/>
                    <a:p>
                      <a:r>
                        <a:rPr lang="en-US" sz="1800" dirty="0" err="1" smtClean="0">
                          <a:sym typeface="Wingdings" pitchFamily="2" charset="2"/>
                        </a:rPr>
                        <a:t>cek</a:t>
                      </a:r>
                      <a:r>
                        <a:rPr lang="en-US" sz="1800" dirty="0" smtClean="0">
                          <a:sym typeface="Wingdings" pitchFamily="2" charset="2"/>
                        </a:rPr>
                        <a:t> </a:t>
                      </a:r>
                      <a:r>
                        <a:rPr lang="en-US" sz="1800" dirty="0" err="1" smtClean="0">
                          <a:sym typeface="Wingdings" pitchFamily="2" charset="2"/>
                        </a:rPr>
                        <a:t>issn</a:t>
                      </a:r>
                      <a:endParaRPr lang="id-ID" sz="1800" dirty="0">
                        <a:solidFill>
                          <a:schemeClr val="tx1"/>
                        </a:solidFill>
                      </a:endParaRPr>
                    </a:p>
                  </a:txBody>
                  <a:tcPr marL="68580" marR="68580"/>
                </a:tc>
              </a:tr>
              <a:tr h="337138">
                <a:tc>
                  <a:txBody>
                    <a:bodyPr/>
                    <a:lstStyle/>
                    <a:p>
                      <a:pPr algn="ctr"/>
                      <a:r>
                        <a:rPr lang="en-US" sz="1800" dirty="0" smtClean="0">
                          <a:solidFill>
                            <a:schemeClr val="tx1"/>
                          </a:solidFill>
                        </a:rPr>
                        <a:t>5</a:t>
                      </a:r>
                      <a:endParaRPr lang="id-ID" sz="1800" dirty="0">
                        <a:solidFill>
                          <a:schemeClr val="tx1"/>
                        </a:solidFill>
                      </a:endParaRPr>
                    </a:p>
                  </a:txBody>
                  <a:tcPr marL="68580" marR="68580" anchor="ctr"/>
                </a:tc>
                <a:tc>
                  <a:txBody>
                    <a:bodyPr/>
                    <a:lstStyle/>
                    <a:p>
                      <a:r>
                        <a:rPr lang="en-US" sz="1800" dirty="0" smtClean="0">
                          <a:hlinkClick r:id=""/>
                        </a:rPr>
                        <a:t>www.doaj.com</a:t>
                      </a:r>
                      <a:endParaRPr lang="id-ID" sz="1800" dirty="0">
                        <a:solidFill>
                          <a:schemeClr val="tx1"/>
                        </a:solidFill>
                      </a:endParaRPr>
                    </a:p>
                  </a:txBody>
                  <a:tcPr marL="68580" marR="68580"/>
                </a:tc>
                <a:tc>
                  <a:txBody>
                    <a:bodyPr/>
                    <a:lstStyle/>
                    <a:p>
                      <a:r>
                        <a:rPr lang="en-US" sz="1800" dirty="0" err="1" smtClean="0">
                          <a:sym typeface="Wingdings" pitchFamily="2" charset="2"/>
                        </a:rPr>
                        <a:t>melihat</a:t>
                      </a:r>
                      <a:r>
                        <a:rPr lang="en-US" sz="1800" dirty="0" smtClean="0">
                          <a:sym typeface="Wingdings" pitchFamily="2" charset="2"/>
                        </a:rPr>
                        <a:t> </a:t>
                      </a:r>
                      <a:r>
                        <a:rPr lang="en-US" sz="1800" dirty="0" err="1" smtClean="0">
                          <a:sym typeface="Wingdings" pitchFamily="2" charset="2"/>
                        </a:rPr>
                        <a:t>jurnal</a:t>
                      </a:r>
                      <a:r>
                        <a:rPr lang="en-US" sz="1800" dirty="0" smtClean="0">
                          <a:sym typeface="Wingdings" pitchFamily="2" charset="2"/>
                        </a:rPr>
                        <a:t> INA </a:t>
                      </a:r>
                      <a:r>
                        <a:rPr lang="en-US" sz="1800" dirty="0" err="1" smtClean="0">
                          <a:sym typeface="Wingdings" pitchFamily="2" charset="2"/>
                        </a:rPr>
                        <a:t>masuk</a:t>
                      </a:r>
                      <a:r>
                        <a:rPr lang="en-US" sz="1800" dirty="0" smtClean="0">
                          <a:sym typeface="Wingdings" pitchFamily="2" charset="2"/>
                        </a:rPr>
                        <a:t> list</a:t>
                      </a:r>
                      <a:r>
                        <a:rPr lang="en-US" sz="1800" dirty="0" smtClean="0"/>
                        <a:t> </a:t>
                      </a:r>
                      <a:endParaRPr lang="id-ID" sz="1800" dirty="0">
                        <a:solidFill>
                          <a:schemeClr val="tx1"/>
                        </a:solidFill>
                      </a:endParaRPr>
                    </a:p>
                  </a:txBody>
                  <a:tcPr marL="68580" marR="68580"/>
                </a:tc>
              </a:tr>
              <a:tr h="596475">
                <a:tc>
                  <a:txBody>
                    <a:bodyPr/>
                    <a:lstStyle/>
                    <a:p>
                      <a:pPr algn="ctr"/>
                      <a:r>
                        <a:rPr lang="en-US" sz="1800" dirty="0" smtClean="0">
                          <a:solidFill>
                            <a:schemeClr val="tx1"/>
                          </a:solidFill>
                        </a:rPr>
                        <a:t>6</a:t>
                      </a:r>
                      <a:endParaRPr lang="id-ID" sz="1800" dirty="0">
                        <a:solidFill>
                          <a:schemeClr val="tx1"/>
                        </a:solidFill>
                      </a:endParaRPr>
                    </a:p>
                  </a:txBody>
                  <a:tcPr marL="68580" marR="68580" anchor="ctr"/>
                </a:tc>
                <a:tc>
                  <a:txBody>
                    <a:bodyPr/>
                    <a:lstStyle/>
                    <a:p>
                      <a:r>
                        <a:rPr lang="en-US" sz="1800" dirty="0" smtClean="0">
                          <a:hlinkClick r:id=""/>
                        </a:rPr>
                        <a:t>www.plagiarisma.net</a:t>
                      </a:r>
                      <a:endParaRPr lang="id-ID" sz="1800" dirty="0">
                        <a:solidFill>
                          <a:schemeClr val="tx1"/>
                        </a:solidFill>
                      </a:endParaRPr>
                    </a:p>
                  </a:txBody>
                  <a:tcPr marL="68580" marR="68580"/>
                </a:tc>
                <a:tc>
                  <a:txBody>
                    <a:bodyPr/>
                    <a:lstStyle/>
                    <a:p>
                      <a:r>
                        <a:rPr lang="en-US" sz="1800" dirty="0" err="1" smtClean="0">
                          <a:sym typeface="Wingdings" pitchFamily="2" charset="2"/>
                        </a:rPr>
                        <a:t>cek</a:t>
                      </a:r>
                      <a:r>
                        <a:rPr lang="en-US" sz="1800" dirty="0" smtClean="0">
                          <a:sym typeface="Wingdings" pitchFamily="2" charset="2"/>
                        </a:rPr>
                        <a:t> </a:t>
                      </a:r>
                      <a:r>
                        <a:rPr lang="en-US" sz="1800" dirty="0" err="1" smtClean="0">
                          <a:sym typeface="Wingdings" pitchFamily="2" charset="2"/>
                        </a:rPr>
                        <a:t>plagiat</a:t>
                      </a:r>
                      <a:r>
                        <a:rPr lang="en-US" sz="1800" dirty="0" smtClean="0">
                          <a:sym typeface="Wingdings" pitchFamily="2" charset="2"/>
                        </a:rPr>
                        <a:t> </a:t>
                      </a:r>
                      <a:r>
                        <a:rPr lang="en-US" sz="1800" dirty="0" err="1" smtClean="0">
                          <a:sym typeface="Wingdings" pitchFamily="2" charset="2"/>
                        </a:rPr>
                        <a:t>karya</a:t>
                      </a:r>
                      <a:r>
                        <a:rPr lang="en-US" sz="1800" dirty="0" smtClean="0">
                          <a:sym typeface="Wingdings" pitchFamily="2" charset="2"/>
                        </a:rPr>
                        <a:t> </a:t>
                      </a:r>
                      <a:r>
                        <a:rPr lang="en-US" sz="1800" dirty="0" err="1" smtClean="0">
                          <a:sym typeface="Wingdings" pitchFamily="2" charset="2"/>
                        </a:rPr>
                        <a:t>ilmiah</a:t>
                      </a:r>
                      <a:r>
                        <a:rPr lang="en-US" sz="1800" dirty="0" smtClean="0">
                          <a:sym typeface="Wingdings" pitchFamily="2" charset="2"/>
                        </a:rPr>
                        <a:t> </a:t>
                      </a:r>
                      <a:r>
                        <a:rPr lang="en-US" sz="1800" dirty="0" err="1" smtClean="0">
                          <a:sym typeface="Wingdings" pitchFamily="2" charset="2"/>
                        </a:rPr>
                        <a:t>di</a:t>
                      </a:r>
                      <a:r>
                        <a:rPr lang="en-US" sz="1800" dirty="0" smtClean="0">
                          <a:sym typeface="Wingdings" pitchFamily="2" charset="2"/>
                        </a:rPr>
                        <a:t> </a:t>
                      </a:r>
                      <a:r>
                        <a:rPr lang="en-US" sz="1800" dirty="0" err="1" smtClean="0">
                          <a:sym typeface="Wingdings" pitchFamily="2" charset="2"/>
                        </a:rPr>
                        <a:t>laman</a:t>
                      </a:r>
                      <a:r>
                        <a:rPr lang="en-US" sz="1800" dirty="0" smtClean="0">
                          <a:sym typeface="Wingdings" pitchFamily="2" charset="2"/>
                        </a:rPr>
                        <a:t> </a:t>
                      </a:r>
                      <a:r>
                        <a:rPr lang="en-US" sz="1800" i="1" dirty="0" smtClean="0">
                          <a:sym typeface="Wingdings" pitchFamily="2" charset="2"/>
                        </a:rPr>
                        <a:t>open access</a:t>
                      </a:r>
                    </a:p>
                  </a:txBody>
                  <a:tcPr marL="68580" marR="68580"/>
                </a:tc>
              </a:tr>
              <a:tr h="596475">
                <a:tc>
                  <a:txBody>
                    <a:bodyPr/>
                    <a:lstStyle/>
                    <a:p>
                      <a:pPr algn="ctr"/>
                      <a:r>
                        <a:rPr lang="en-US" sz="1800" dirty="0" smtClean="0">
                          <a:solidFill>
                            <a:schemeClr val="tx1"/>
                          </a:solidFill>
                        </a:rPr>
                        <a:t>7</a:t>
                      </a:r>
                      <a:endParaRPr lang="id-ID" sz="1800" dirty="0">
                        <a:solidFill>
                          <a:schemeClr val="tx1"/>
                        </a:solidFill>
                      </a:endParaRPr>
                    </a:p>
                  </a:txBody>
                  <a:tcPr marL="68580" marR="68580" anchor="ctr"/>
                </a:tc>
                <a:tc>
                  <a:txBody>
                    <a:bodyPr/>
                    <a:lstStyle/>
                    <a:p>
                      <a:r>
                        <a:rPr lang="en-US" sz="1800" dirty="0" smtClean="0">
                          <a:hlinkClick r:id=""/>
                        </a:rPr>
                        <a:t>http://www.duplichecker.com/</a:t>
                      </a:r>
                      <a:r>
                        <a:rPr lang="en-US" sz="1800" dirty="0" smtClean="0"/>
                        <a:t> </a:t>
                      </a:r>
                      <a:endParaRPr lang="id-ID" sz="1800" dirty="0">
                        <a:solidFill>
                          <a:schemeClr val="tx1"/>
                        </a:solidFill>
                      </a:endParaRPr>
                    </a:p>
                  </a:txBody>
                  <a:tcPr marL="68580" marR="68580"/>
                </a:tc>
                <a:tc>
                  <a:txBody>
                    <a:bodyPr/>
                    <a:lstStyle/>
                    <a:p>
                      <a:r>
                        <a:rPr lang="en-US" sz="1800" dirty="0" err="1" smtClean="0">
                          <a:sym typeface="Wingdings" pitchFamily="2" charset="2"/>
                        </a:rPr>
                        <a:t>cek</a:t>
                      </a:r>
                      <a:r>
                        <a:rPr lang="en-US" sz="1800" dirty="0" smtClean="0">
                          <a:sym typeface="Wingdings" pitchFamily="2" charset="2"/>
                        </a:rPr>
                        <a:t> </a:t>
                      </a:r>
                      <a:r>
                        <a:rPr lang="en-US" sz="1800" dirty="0" err="1" smtClean="0">
                          <a:sym typeface="Wingdings" pitchFamily="2" charset="2"/>
                        </a:rPr>
                        <a:t>plagiat</a:t>
                      </a:r>
                      <a:r>
                        <a:rPr lang="en-US" sz="1800" dirty="0" smtClean="0">
                          <a:sym typeface="Wingdings" pitchFamily="2" charset="2"/>
                        </a:rPr>
                        <a:t> </a:t>
                      </a:r>
                      <a:r>
                        <a:rPr lang="en-US" sz="1800" dirty="0" err="1" smtClean="0">
                          <a:sym typeface="Wingdings" pitchFamily="2" charset="2"/>
                        </a:rPr>
                        <a:t>karya</a:t>
                      </a:r>
                      <a:r>
                        <a:rPr lang="en-US" sz="1800" dirty="0" smtClean="0">
                          <a:sym typeface="Wingdings" pitchFamily="2" charset="2"/>
                        </a:rPr>
                        <a:t> </a:t>
                      </a:r>
                      <a:r>
                        <a:rPr lang="en-US" sz="1800" dirty="0" err="1" smtClean="0">
                          <a:sym typeface="Wingdings" pitchFamily="2" charset="2"/>
                        </a:rPr>
                        <a:t>ilmiah</a:t>
                      </a:r>
                      <a:r>
                        <a:rPr lang="en-US" sz="1800" dirty="0" smtClean="0">
                          <a:sym typeface="Wingdings" pitchFamily="2" charset="2"/>
                        </a:rPr>
                        <a:t> </a:t>
                      </a:r>
                      <a:r>
                        <a:rPr lang="en-US" sz="1800" dirty="0" err="1" smtClean="0">
                          <a:sym typeface="Wingdings" pitchFamily="2" charset="2"/>
                        </a:rPr>
                        <a:t>dI</a:t>
                      </a:r>
                      <a:r>
                        <a:rPr lang="en-US" sz="1800" dirty="0" smtClean="0">
                          <a:sym typeface="Wingdings" pitchFamily="2" charset="2"/>
                        </a:rPr>
                        <a:t> </a:t>
                      </a:r>
                      <a:r>
                        <a:rPr lang="en-US" sz="1800" dirty="0" err="1" smtClean="0">
                          <a:sym typeface="Wingdings" pitchFamily="2" charset="2"/>
                        </a:rPr>
                        <a:t>laman</a:t>
                      </a:r>
                      <a:r>
                        <a:rPr lang="en-US" sz="1800" dirty="0" smtClean="0">
                          <a:sym typeface="Wingdings" pitchFamily="2" charset="2"/>
                        </a:rPr>
                        <a:t>  </a:t>
                      </a:r>
                      <a:r>
                        <a:rPr lang="en-US" sz="1800" i="1" dirty="0" smtClean="0">
                          <a:sym typeface="Wingdings" pitchFamily="2" charset="2"/>
                        </a:rPr>
                        <a:t>open access</a:t>
                      </a:r>
                    </a:p>
                  </a:txBody>
                  <a:tcPr marL="68580" marR="68580"/>
                </a:tc>
              </a:tr>
              <a:tr h="596475">
                <a:tc>
                  <a:txBody>
                    <a:bodyPr/>
                    <a:lstStyle/>
                    <a:p>
                      <a:pPr algn="ctr"/>
                      <a:r>
                        <a:rPr lang="en-US" sz="1800" dirty="0" smtClean="0">
                          <a:solidFill>
                            <a:schemeClr val="tx1"/>
                          </a:solidFill>
                        </a:rPr>
                        <a:t>8</a:t>
                      </a:r>
                      <a:endParaRPr lang="id-ID" sz="1800" dirty="0">
                        <a:solidFill>
                          <a:schemeClr val="tx1"/>
                        </a:solidFill>
                      </a:endParaRPr>
                    </a:p>
                  </a:txBody>
                  <a:tcPr marL="68580" marR="68580" anchor="ctr"/>
                </a:tc>
                <a:tc>
                  <a:txBody>
                    <a:bodyPr/>
                    <a:lstStyle/>
                    <a:p>
                      <a:r>
                        <a:rPr lang="en-US" sz="1800" dirty="0" smtClean="0">
                          <a:hlinkClick r:id=""/>
                        </a:rPr>
                        <a:t>www.ithenticate.com</a:t>
                      </a:r>
                      <a:r>
                        <a:rPr lang="en-US" sz="1800" dirty="0" smtClean="0"/>
                        <a:t> </a:t>
                      </a:r>
                      <a:endParaRPr lang="id-ID" sz="1800" dirty="0">
                        <a:solidFill>
                          <a:schemeClr val="tx1"/>
                        </a:solidFill>
                      </a:endParaRPr>
                    </a:p>
                  </a:txBody>
                  <a:tcPr marL="68580" marR="68580"/>
                </a:tc>
                <a:tc>
                  <a:txBody>
                    <a:bodyPr/>
                    <a:lstStyle/>
                    <a:p>
                      <a:r>
                        <a:rPr lang="en-US" sz="1800" dirty="0" smtClean="0">
                          <a:sym typeface="Wingdings" pitchFamily="2" charset="2"/>
                        </a:rPr>
                        <a:t>idem no. 7 </a:t>
                      </a:r>
                      <a:r>
                        <a:rPr lang="en-US" sz="1800" dirty="0" err="1" smtClean="0">
                          <a:sym typeface="Wingdings" pitchFamily="2" charset="2"/>
                        </a:rPr>
                        <a:t>tapi</a:t>
                      </a:r>
                      <a:r>
                        <a:rPr lang="en-US" sz="1800" dirty="0" smtClean="0">
                          <a:sym typeface="Wingdings" pitchFamily="2" charset="2"/>
                        </a:rPr>
                        <a:t> </a:t>
                      </a:r>
                      <a:r>
                        <a:rPr lang="en-US" sz="1800" dirty="0" err="1" smtClean="0">
                          <a:sym typeface="Wingdings" pitchFamily="2" charset="2"/>
                        </a:rPr>
                        <a:t>termasuk</a:t>
                      </a:r>
                      <a:r>
                        <a:rPr lang="en-US" sz="1800" dirty="0" smtClean="0">
                          <a:sym typeface="Wingdings" pitchFamily="2" charset="2"/>
                        </a:rPr>
                        <a:t>  </a:t>
                      </a:r>
                      <a:r>
                        <a:rPr lang="en-US" sz="1800" dirty="0" err="1" smtClean="0">
                          <a:sym typeface="Wingdings" pitchFamily="2" charset="2"/>
                        </a:rPr>
                        <a:t>laman</a:t>
                      </a:r>
                      <a:r>
                        <a:rPr lang="en-US" sz="1800" dirty="0" smtClean="0">
                          <a:sym typeface="Wingdings" pitchFamily="2" charset="2"/>
                        </a:rPr>
                        <a:t> subscribe</a:t>
                      </a:r>
                    </a:p>
                  </a:txBody>
                  <a:tcPr marL="68580" marR="68580"/>
                </a:tc>
              </a:tr>
            </a:tbl>
          </a:graphicData>
        </a:graphic>
      </p:graphicFrame>
    </p:spTree>
  </p:cSld>
  <p:clrMapOvr>
    <a:masterClrMapping/>
  </p:clrMapOvr>
  <p:transition spd="med">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42" name="Content Placeholder 2"/>
          <p:cNvSpPr>
            <a:spLocks noGrp="1"/>
          </p:cNvSpPr>
          <p:nvPr>
            <p:ph idx="1"/>
          </p:nvPr>
        </p:nvSpPr>
        <p:spPr>
          <a:xfrm>
            <a:off x="457200" y="1601788"/>
            <a:ext cx="7854950" cy="585787"/>
          </a:xfrm>
        </p:spPr>
        <p:txBody>
          <a:bodyPr/>
          <a:lstStyle/>
          <a:p>
            <a:r>
              <a:rPr lang="en-US" sz="2600" smtClean="0"/>
              <a:t>Beberapa laman yang perlu diketahui dosen:</a:t>
            </a:r>
          </a:p>
          <a:p>
            <a:pPr lvl="1">
              <a:buFontTx/>
              <a:buNone/>
            </a:pPr>
            <a:endParaRPr lang="id-ID" sz="2600" smtClean="0"/>
          </a:p>
        </p:txBody>
      </p:sp>
      <p:sp>
        <p:nvSpPr>
          <p:cNvPr id="112643" name="Slide Number Placeholder 3"/>
          <p:cNvSpPr>
            <a:spLocks noGrp="1"/>
          </p:cNvSpPr>
          <p:nvPr>
            <p:ph type="sldNum" sz="quarter" idx="4294967295"/>
          </p:nvPr>
        </p:nvSpPr>
        <p:spPr>
          <a:xfrm>
            <a:off x="6705600" y="6356350"/>
            <a:ext cx="1476375" cy="365125"/>
          </a:xfrm>
          <a:noFill/>
          <a:ln>
            <a:miter lim="800000"/>
            <a:headEnd/>
            <a:tailEnd/>
          </a:ln>
        </p:spPr>
        <p:txBody>
          <a:bodyPr/>
          <a:lstStyle/>
          <a:p>
            <a:fld id="{A160E9D2-1020-40F4-8E3D-AF9AFA715FC0}" type="slidenum">
              <a:rPr lang="id-ID" smtClean="0"/>
              <a:pPr/>
              <a:t>99</a:t>
            </a:fld>
            <a:endParaRPr lang="id-ID" smtClean="0"/>
          </a:p>
        </p:txBody>
      </p:sp>
      <p:sp>
        <p:nvSpPr>
          <p:cNvPr id="5" name="Title 1"/>
          <p:cNvSpPr txBox="1">
            <a:spLocks noGrp="1"/>
          </p:cNvSpPr>
          <p:nvPr>
            <p:ph type="title"/>
          </p:nvPr>
        </p:nvSpPr>
        <p:spPr>
          <a:extLst>
            <a:ext uri="{909E8E84-426E-40DD-AFC4-6F175D3DCCD1}"/>
            <a:ext uri="{91240B29-F687-4F45-9708-019B960494DF}"/>
          </a:extLst>
        </p:spPr>
        <p:txBody>
          <a:bodyPr rtlCol="0">
            <a:normAutofit/>
          </a:bodyPr>
          <a:lstStyle>
            <a:lvl1pPr algn="l" defTabSz="914400" rtl="0" eaLnBrk="1" latinLnBrk="0" hangingPunct="1">
              <a:lnSpc>
                <a:spcPct val="95000"/>
              </a:lnSpc>
              <a:spcBef>
                <a:spcPct val="0"/>
              </a:spcBef>
              <a:buNone/>
              <a:defRPr sz="3000" kern="1200">
                <a:solidFill>
                  <a:schemeClr val="tx1"/>
                </a:solidFill>
                <a:latin typeface="Lucida Sans Unicode" panose="020B0602030504020204" pitchFamily="34" charset="0"/>
                <a:ea typeface="+mj-ea"/>
                <a:cs typeface="+mj-cs"/>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algn="r">
              <a:defRPr/>
            </a:pPr>
            <a:r>
              <a:rPr lang="en-US" altLang="en-US" sz="4400" b="1" dirty="0" smtClean="0">
                <a:solidFill>
                  <a:srgbClr val="191919"/>
                </a:solidFill>
                <a:effectLst>
                  <a:outerShdw blurRad="38100" dist="38100" dir="2700000" algn="tl">
                    <a:srgbClr val="000000">
                      <a:alpha val="43137"/>
                    </a:srgbClr>
                  </a:outerShdw>
                </a:effectLst>
                <a:latin typeface="+mj-lt"/>
              </a:rPr>
              <a:t>INFORMASI</a:t>
            </a:r>
            <a:endParaRPr lang="en-US" altLang="en-US" sz="4400" b="1" dirty="0">
              <a:solidFill>
                <a:srgbClr val="191919"/>
              </a:solidFill>
              <a:effectLst>
                <a:outerShdw blurRad="38100" dist="38100" dir="2700000" algn="tl">
                  <a:srgbClr val="000000">
                    <a:alpha val="43137"/>
                  </a:srgbClr>
                </a:outerShdw>
              </a:effectLst>
              <a:latin typeface="+mj-lt"/>
            </a:endParaRPr>
          </a:p>
        </p:txBody>
      </p:sp>
      <p:graphicFrame>
        <p:nvGraphicFramePr>
          <p:cNvPr id="6" name="Table 5"/>
          <p:cNvGraphicFramePr>
            <a:graphicFrameLocks noGrp="1"/>
          </p:cNvGraphicFramePr>
          <p:nvPr/>
        </p:nvGraphicFramePr>
        <p:xfrm>
          <a:off x="457200" y="2187575"/>
          <a:ext cx="8450263" cy="3946525"/>
        </p:xfrm>
        <a:graphic>
          <a:graphicData uri="http://schemas.openxmlformats.org/drawingml/2006/table">
            <a:tbl>
              <a:tblPr firstRow="1" bandRow="1">
                <a:tableStyleId>{BDBED569-4797-4DF1-A0F4-6AAB3CD982D8}</a:tableStyleId>
              </a:tblPr>
              <a:tblGrid>
                <a:gridCol w="443898"/>
                <a:gridCol w="3524483"/>
                <a:gridCol w="4481935"/>
              </a:tblGrid>
              <a:tr h="370840">
                <a:tc>
                  <a:txBody>
                    <a:bodyPr/>
                    <a:lstStyle/>
                    <a:p>
                      <a:pPr algn="ctr"/>
                      <a:r>
                        <a:rPr lang="en-US" sz="1800" dirty="0" smtClean="0"/>
                        <a:t>No</a:t>
                      </a:r>
                      <a:endParaRPr lang="id-ID" sz="1800" dirty="0">
                        <a:solidFill>
                          <a:schemeClr val="tx1"/>
                        </a:solidFill>
                      </a:endParaRPr>
                    </a:p>
                  </a:txBody>
                  <a:tcPr marL="68580" marR="68580">
                    <a:solidFill>
                      <a:schemeClr val="accent1">
                        <a:lumMod val="60000"/>
                        <a:lumOff val="40000"/>
                      </a:schemeClr>
                    </a:solidFill>
                  </a:tcPr>
                </a:tc>
                <a:tc>
                  <a:txBody>
                    <a:bodyPr/>
                    <a:lstStyle/>
                    <a:p>
                      <a:pPr algn="ctr"/>
                      <a:r>
                        <a:rPr lang="en-US" sz="1800" dirty="0" err="1" smtClean="0"/>
                        <a:t>Laman</a:t>
                      </a:r>
                      <a:endParaRPr lang="id-ID" sz="1800" dirty="0">
                        <a:solidFill>
                          <a:schemeClr val="tx1"/>
                        </a:solidFill>
                      </a:endParaRPr>
                    </a:p>
                  </a:txBody>
                  <a:tcPr marL="68580" marR="68580">
                    <a:solidFill>
                      <a:schemeClr val="accent1">
                        <a:lumMod val="60000"/>
                        <a:lumOff val="40000"/>
                      </a:schemeClr>
                    </a:solidFill>
                  </a:tcPr>
                </a:tc>
                <a:tc>
                  <a:txBody>
                    <a:bodyPr/>
                    <a:lstStyle/>
                    <a:p>
                      <a:pPr algn="ctr"/>
                      <a:r>
                        <a:rPr lang="en-US" sz="1800" dirty="0" err="1" smtClean="0"/>
                        <a:t>Keterangan</a:t>
                      </a:r>
                      <a:endParaRPr lang="id-ID" sz="1800" dirty="0">
                        <a:solidFill>
                          <a:schemeClr val="tx1"/>
                        </a:solidFill>
                      </a:endParaRPr>
                    </a:p>
                  </a:txBody>
                  <a:tcPr marL="68580" marR="68580">
                    <a:solidFill>
                      <a:schemeClr val="accent1">
                        <a:lumMod val="60000"/>
                        <a:lumOff val="40000"/>
                      </a:schemeClr>
                    </a:solidFill>
                  </a:tcPr>
                </a:tc>
              </a:tr>
              <a:tr h="370840">
                <a:tc>
                  <a:txBody>
                    <a:bodyPr/>
                    <a:lstStyle/>
                    <a:p>
                      <a:pPr algn="ctr"/>
                      <a:r>
                        <a:rPr lang="en-US" sz="1800" dirty="0" smtClean="0">
                          <a:solidFill>
                            <a:schemeClr val="tx1"/>
                          </a:solidFill>
                        </a:rPr>
                        <a:t>9</a:t>
                      </a:r>
                      <a:endParaRPr lang="id-ID" sz="1800" dirty="0">
                        <a:solidFill>
                          <a:schemeClr val="tx1"/>
                        </a:solidFill>
                      </a:endParaRPr>
                    </a:p>
                  </a:txBody>
                  <a:tcPr marL="68580" marR="68580" anchor="ctr"/>
                </a:tc>
                <a:tc>
                  <a:txBody>
                    <a:bodyPr/>
                    <a:lstStyle/>
                    <a:p>
                      <a:r>
                        <a:rPr lang="en-US" sz="1800" dirty="0" smtClean="0">
                          <a:hlinkClick r:id=""/>
                        </a:rPr>
                        <a:t>http://www.mendeley.com/</a:t>
                      </a:r>
                      <a:r>
                        <a:rPr lang="en-US" sz="1800" dirty="0" smtClean="0"/>
                        <a:t> </a:t>
                      </a:r>
                      <a:endParaRPr lang="id-ID" sz="1800" dirty="0">
                        <a:solidFill>
                          <a:schemeClr val="tx1"/>
                        </a:solidFill>
                      </a:endParaRPr>
                    </a:p>
                  </a:txBody>
                  <a:tcPr marL="68580" marR="68580"/>
                </a:tc>
                <a:tc>
                  <a:txBody>
                    <a:bodyPr/>
                    <a:lstStyle/>
                    <a:p>
                      <a:r>
                        <a:rPr lang="en-US" sz="1800" i="1" dirty="0" smtClean="0">
                          <a:sym typeface="Wingdings" pitchFamily="2" charset="2"/>
                        </a:rPr>
                        <a:t>one of Reference management software</a:t>
                      </a:r>
                    </a:p>
                  </a:txBody>
                  <a:tcPr marL="68580" marR="68580"/>
                </a:tc>
              </a:tr>
              <a:tr h="370840">
                <a:tc>
                  <a:txBody>
                    <a:bodyPr/>
                    <a:lstStyle/>
                    <a:p>
                      <a:pPr algn="ctr"/>
                      <a:r>
                        <a:rPr lang="en-US" sz="1800" dirty="0" smtClean="0">
                          <a:solidFill>
                            <a:schemeClr val="tx1"/>
                          </a:solidFill>
                        </a:rPr>
                        <a:t>10</a:t>
                      </a:r>
                      <a:endParaRPr lang="id-ID" sz="1800" dirty="0">
                        <a:solidFill>
                          <a:schemeClr val="tx1"/>
                        </a:solidFill>
                      </a:endParaRPr>
                    </a:p>
                  </a:txBody>
                  <a:tcPr marL="68580" marR="68580" anchor="ctr"/>
                </a:tc>
                <a:tc>
                  <a:txBody>
                    <a:bodyPr/>
                    <a:lstStyle/>
                    <a:p>
                      <a:r>
                        <a:rPr lang="en-US" sz="1800" dirty="0" smtClean="0">
                          <a:hlinkClick r:id=""/>
                        </a:rPr>
                        <a:t>www.pubmed.com</a:t>
                      </a:r>
                      <a:endParaRPr lang="id-ID" sz="1800" dirty="0">
                        <a:solidFill>
                          <a:schemeClr val="tx1"/>
                        </a:solidFill>
                      </a:endParaRPr>
                    </a:p>
                  </a:txBody>
                  <a:tcPr marL="68580" marR="68580"/>
                </a:tc>
                <a:tc>
                  <a:txBody>
                    <a:bodyPr/>
                    <a:lstStyle/>
                    <a:p>
                      <a:r>
                        <a:rPr lang="en-US" sz="1800" dirty="0" err="1" smtClean="0">
                          <a:sym typeface="Wingdings" pitchFamily="2" charset="2"/>
                        </a:rPr>
                        <a:t>laman</a:t>
                      </a:r>
                      <a:r>
                        <a:rPr lang="en-US" sz="1800" dirty="0" smtClean="0">
                          <a:sym typeface="Wingdings" pitchFamily="2" charset="2"/>
                        </a:rPr>
                        <a:t> </a:t>
                      </a:r>
                      <a:r>
                        <a:rPr lang="en-US" sz="1800" dirty="0" err="1" smtClean="0">
                          <a:sym typeface="Wingdings" pitchFamily="2" charset="2"/>
                        </a:rPr>
                        <a:t>jurnal</a:t>
                      </a:r>
                      <a:r>
                        <a:rPr lang="en-US" sz="1800" dirty="0" smtClean="0">
                          <a:sym typeface="Wingdings" pitchFamily="2" charset="2"/>
                        </a:rPr>
                        <a:t> </a:t>
                      </a:r>
                      <a:r>
                        <a:rPr lang="en-US" sz="1800" dirty="0" err="1" smtClean="0">
                          <a:sym typeface="Wingdings" pitchFamily="2" charset="2"/>
                        </a:rPr>
                        <a:t>ilmiah</a:t>
                      </a:r>
                      <a:r>
                        <a:rPr lang="en-US" sz="1800" dirty="0" smtClean="0">
                          <a:sym typeface="Wingdings" pitchFamily="2" charset="2"/>
                        </a:rPr>
                        <a:t> </a:t>
                      </a:r>
                      <a:r>
                        <a:rPr lang="en-US" sz="1800" dirty="0" err="1" smtClean="0">
                          <a:sym typeface="Wingdings" pitchFamily="2" charset="2"/>
                        </a:rPr>
                        <a:t>bidang</a:t>
                      </a:r>
                      <a:r>
                        <a:rPr lang="en-US" sz="1800" dirty="0" smtClean="0">
                          <a:sym typeface="Wingdings" pitchFamily="2" charset="2"/>
                        </a:rPr>
                        <a:t> </a:t>
                      </a:r>
                      <a:r>
                        <a:rPr lang="en-US" sz="1800" dirty="0" err="1" smtClean="0">
                          <a:sym typeface="Wingdings" pitchFamily="2" charset="2"/>
                        </a:rPr>
                        <a:t>Kesehatan</a:t>
                      </a:r>
                      <a:endParaRPr lang="en-US" sz="1800" dirty="0" smtClean="0">
                        <a:sym typeface="Wingdings" pitchFamily="2" charset="2"/>
                      </a:endParaRPr>
                    </a:p>
                  </a:txBody>
                  <a:tcPr marL="68580" marR="68580"/>
                </a:tc>
              </a:tr>
              <a:tr h="370840">
                <a:tc>
                  <a:txBody>
                    <a:bodyPr/>
                    <a:lstStyle/>
                    <a:p>
                      <a:pPr algn="ctr"/>
                      <a:r>
                        <a:rPr lang="en-US" sz="1800" dirty="0" smtClean="0">
                          <a:solidFill>
                            <a:schemeClr val="tx1"/>
                          </a:solidFill>
                        </a:rPr>
                        <a:t>11</a:t>
                      </a:r>
                      <a:endParaRPr lang="id-ID" sz="1800" dirty="0">
                        <a:solidFill>
                          <a:schemeClr val="tx1"/>
                        </a:solidFill>
                      </a:endParaRPr>
                    </a:p>
                  </a:txBody>
                  <a:tcPr marL="68580" marR="6858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hlinkClick r:id=""/>
                        </a:rPr>
                        <a:t>http://www.elsevier.com/journal-authors/home#find-a-journal</a:t>
                      </a:r>
                      <a:r>
                        <a:rPr lang="en-US" sz="1800" dirty="0" smtClean="0">
                          <a:sym typeface="Wingdings" pitchFamily="2" charset="2"/>
                        </a:rPr>
                        <a:t> </a:t>
                      </a:r>
                      <a:endParaRPr lang="en-US" sz="1800" dirty="0" smtClean="0"/>
                    </a:p>
                  </a:txBody>
                  <a:tcPr marL="68580" marR="68580"/>
                </a:tc>
                <a:tc>
                  <a:txBody>
                    <a:bodyPr/>
                    <a:lstStyle/>
                    <a:p>
                      <a:r>
                        <a:rPr lang="en-US" sz="1800" dirty="0" err="1" smtClean="0">
                          <a:sym typeface="Wingdings" pitchFamily="2" charset="2"/>
                        </a:rPr>
                        <a:t>melihat</a:t>
                      </a:r>
                      <a:r>
                        <a:rPr lang="en-US" sz="1800" dirty="0" smtClean="0">
                          <a:sym typeface="Wingdings" pitchFamily="2" charset="2"/>
                        </a:rPr>
                        <a:t> </a:t>
                      </a:r>
                      <a:r>
                        <a:rPr lang="en-US" sz="1800" dirty="0" err="1" smtClean="0">
                          <a:sym typeface="Wingdings" pitchFamily="2" charset="2"/>
                        </a:rPr>
                        <a:t>cara</a:t>
                      </a:r>
                      <a:r>
                        <a:rPr lang="en-US" sz="1800" dirty="0" smtClean="0">
                          <a:sym typeface="Wingdings" pitchFamily="2" charset="2"/>
                        </a:rPr>
                        <a:t> </a:t>
                      </a:r>
                      <a:r>
                        <a:rPr lang="en-US" sz="1800" dirty="0" err="1" smtClean="0">
                          <a:sym typeface="Wingdings" pitchFamily="2" charset="2"/>
                        </a:rPr>
                        <a:t>penulisan</a:t>
                      </a:r>
                      <a:r>
                        <a:rPr lang="en-US" sz="1800" dirty="0" smtClean="0">
                          <a:sym typeface="Wingdings" pitchFamily="2" charset="2"/>
                        </a:rPr>
                        <a:t> </a:t>
                      </a:r>
                      <a:r>
                        <a:rPr lang="en-US" sz="1800" dirty="0" err="1" smtClean="0">
                          <a:sym typeface="Wingdings" pitchFamily="2" charset="2"/>
                        </a:rPr>
                        <a:t>artikel</a:t>
                      </a:r>
                      <a:r>
                        <a:rPr lang="en-US" sz="1800" dirty="0" smtClean="0">
                          <a:sym typeface="Wingdings" pitchFamily="2" charset="2"/>
                        </a:rPr>
                        <a:t> </a:t>
                      </a:r>
                    </a:p>
                  </a:txBody>
                  <a:tcPr marL="68580" marR="68580"/>
                </a:tc>
              </a:tr>
              <a:tr h="370840">
                <a:tc>
                  <a:txBody>
                    <a:bodyPr/>
                    <a:lstStyle/>
                    <a:p>
                      <a:pPr algn="ctr"/>
                      <a:r>
                        <a:rPr lang="en-US" sz="1800" dirty="0" smtClean="0">
                          <a:solidFill>
                            <a:schemeClr val="tx1"/>
                          </a:solidFill>
                        </a:rPr>
                        <a:t>12</a:t>
                      </a:r>
                      <a:endParaRPr lang="id-ID" sz="1800" dirty="0">
                        <a:solidFill>
                          <a:schemeClr val="tx1"/>
                        </a:solidFill>
                      </a:endParaRPr>
                    </a:p>
                  </a:txBody>
                  <a:tcPr marL="68580" marR="68580" anchor="ctr"/>
                </a:tc>
                <a:tc>
                  <a:txBody>
                    <a:bodyPr/>
                    <a:lstStyle/>
                    <a:p>
                      <a:r>
                        <a:rPr lang="en-US" sz="1800" dirty="0" smtClean="0">
                          <a:hlinkClick r:id=""/>
                        </a:rPr>
                        <a:t>http://www.elsevier.com/elsevier-products/procedia</a:t>
                      </a:r>
                      <a:r>
                        <a:rPr lang="en-US" sz="1800" dirty="0" smtClean="0"/>
                        <a:t> </a:t>
                      </a:r>
                      <a:endParaRPr lang="id-ID" sz="1800" dirty="0">
                        <a:solidFill>
                          <a:schemeClr val="tx1"/>
                        </a:solidFill>
                      </a:endParaRPr>
                    </a:p>
                  </a:txBody>
                  <a:tcPr marL="68580" marR="68580"/>
                </a:tc>
                <a:tc>
                  <a:txBody>
                    <a:bodyPr/>
                    <a:lstStyle/>
                    <a:p>
                      <a:r>
                        <a:rPr lang="en-US" sz="1800" dirty="0" err="1" smtClean="0">
                          <a:sym typeface="Wingdings" pitchFamily="2" charset="2"/>
                        </a:rPr>
                        <a:t>melihat</a:t>
                      </a:r>
                      <a:r>
                        <a:rPr lang="en-US" sz="1800" dirty="0" smtClean="0">
                          <a:sym typeface="Wingdings" pitchFamily="2" charset="2"/>
                        </a:rPr>
                        <a:t> e-proceeding yang </a:t>
                      </a:r>
                      <a:r>
                        <a:rPr lang="en-US" sz="1800" dirty="0" err="1" smtClean="0">
                          <a:sym typeface="Wingdings" pitchFamily="2" charset="2"/>
                        </a:rPr>
                        <a:t>disediakan</a:t>
                      </a:r>
                      <a:r>
                        <a:rPr lang="en-US" sz="1800" dirty="0" smtClean="0">
                          <a:sym typeface="Wingdings" pitchFamily="2" charset="2"/>
                        </a:rPr>
                        <a:t> </a:t>
                      </a:r>
                      <a:r>
                        <a:rPr lang="en-US" sz="1800" dirty="0" err="1" smtClean="0">
                          <a:sym typeface="Wingdings" pitchFamily="2" charset="2"/>
                        </a:rPr>
                        <a:t>scopus</a:t>
                      </a:r>
                      <a:endParaRPr lang="en-US" sz="1800" dirty="0" smtClean="0">
                        <a:sym typeface="Wingdings" pitchFamily="2" charset="2"/>
                      </a:endParaRPr>
                    </a:p>
                  </a:txBody>
                  <a:tcPr marL="68580" marR="68580"/>
                </a:tc>
              </a:tr>
              <a:tr h="370840">
                <a:tc>
                  <a:txBody>
                    <a:bodyPr/>
                    <a:lstStyle/>
                    <a:p>
                      <a:pPr algn="ctr"/>
                      <a:r>
                        <a:rPr lang="en-US" sz="1800" dirty="0" smtClean="0">
                          <a:solidFill>
                            <a:schemeClr val="tx1"/>
                          </a:solidFill>
                        </a:rPr>
                        <a:t>13</a:t>
                      </a:r>
                      <a:endParaRPr lang="id-ID" sz="1800" dirty="0">
                        <a:solidFill>
                          <a:schemeClr val="tx1"/>
                        </a:solidFill>
                      </a:endParaRPr>
                    </a:p>
                  </a:txBody>
                  <a:tcPr marL="68580" marR="68580" anchor="ctr"/>
                </a:tc>
                <a:tc>
                  <a:txBody>
                    <a:bodyPr/>
                    <a:lstStyle/>
                    <a:p>
                      <a:r>
                        <a:rPr lang="en-US" sz="1800" u="sng" kern="1200" dirty="0" smtClean="0">
                          <a:solidFill>
                            <a:schemeClr val="tx1"/>
                          </a:solidFill>
                          <a:effectLst/>
                          <a:latin typeface="+mn-lt"/>
                          <a:ea typeface="+mn-ea"/>
                          <a:cs typeface="+mn-cs"/>
                          <a:hlinkClick r:id=""/>
                        </a:rPr>
                        <a:t>http://www.scopus.com/search/form/authorFreeLookup.url</a:t>
                      </a:r>
                      <a:endParaRPr lang="id-ID" sz="1800" dirty="0">
                        <a:solidFill>
                          <a:schemeClr val="tx1"/>
                        </a:solidFill>
                      </a:endParaRPr>
                    </a:p>
                  </a:txBody>
                  <a:tcPr marL="68580" marR="68580"/>
                </a:tc>
                <a:tc>
                  <a:txBody>
                    <a:bodyPr/>
                    <a:lstStyle/>
                    <a:p>
                      <a:r>
                        <a:rPr lang="en-US" sz="1800" kern="1200" dirty="0" err="1" smtClean="0">
                          <a:solidFill>
                            <a:schemeClr val="tx1"/>
                          </a:solidFill>
                          <a:effectLst/>
                          <a:latin typeface="+mn-lt"/>
                          <a:ea typeface="+mn-ea"/>
                          <a:cs typeface="+mn-cs"/>
                        </a:rPr>
                        <a:t>untuk</a:t>
                      </a:r>
                      <a:r>
                        <a:rPr lang="en-US" sz="1800" kern="1200" dirty="0" smtClean="0">
                          <a:solidFill>
                            <a:schemeClr val="tx1"/>
                          </a:solidFill>
                          <a:effectLst/>
                          <a:latin typeface="+mn-lt"/>
                          <a:ea typeface="+mn-ea"/>
                          <a:cs typeface="+mn-cs"/>
                        </a:rPr>
                        <a:t> </a:t>
                      </a:r>
                      <a:r>
                        <a:rPr lang="en-US" sz="1800" kern="1200" dirty="0" err="1" smtClean="0">
                          <a:solidFill>
                            <a:schemeClr val="tx1"/>
                          </a:solidFill>
                          <a:effectLst/>
                          <a:latin typeface="+mn-lt"/>
                          <a:ea typeface="+mn-ea"/>
                          <a:cs typeface="+mn-cs"/>
                        </a:rPr>
                        <a:t>melihat</a:t>
                      </a:r>
                      <a:r>
                        <a:rPr lang="en-US" sz="1800" kern="1200" dirty="0" smtClean="0">
                          <a:solidFill>
                            <a:schemeClr val="tx1"/>
                          </a:solidFill>
                          <a:effectLst/>
                          <a:latin typeface="+mn-lt"/>
                          <a:ea typeface="+mn-ea"/>
                          <a:cs typeface="+mn-cs"/>
                        </a:rPr>
                        <a:t> </a:t>
                      </a:r>
                      <a:r>
                        <a:rPr lang="en-US" sz="1800" kern="1200" dirty="0" err="1" smtClean="0">
                          <a:solidFill>
                            <a:schemeClr val="tx1"/>
                          </a:solidFill>
                          <a:effectLst/>
                          <a:latin typeface="+mn-lt"/>
                          <a:ea typeface="+mn-ea"/>
                          <a:cs typeface="+mn-cs"/>
                        </a:rPr>
                        <a:t>tulisan</a:t>
                      </a:r>
                      <a:r>
                        <a:rPr lang="en-US" sz="1800" kern="1200" dirty="0" smtClean="0">
                          <a:solidFill>
                            <a:schemeClr val="tx1"/>
                          </a:solidFill>
                          <a:effectLst/>
                          <a:latin typeface="+mn-lt"/>
                          <a:ea typeface="+mn-ea"/>
                          <a:cs typeface="+mn-cs"/>
                        </a:rPr>
                        <a:t> </a:t>
                      </a:r>
                      <a:r>
                        <a:rPr lang="en-US" sz="1800" kern="1200" dirty="0" err="1" smtClean="0">
                          <a:solidFill>
                            <a:schemeClr val="tx1"/>
                          </a:solidFill>
                          <a:effectLst/>
                          <a:latin typeface="+mn-lt"/>
                          <a:ea typeface="+mn-ea"/>
                          <a:cs typeface="+mn-cs"/>
                        </a:rPr>
                        <a:t>seseorang</a:t>
                      </a:r>
                      <a:r>
                        <a:rPr lang="en-US" sz="1800" kern="1200" dirty="0" smtClean="0">
                          <a:solidFill>
                            <a:schemeClr val="tx1"/>
                          </a:solidFill>
                          <a:effectLst/>
                          <a:latin typeface="+mn-lt"/>
                          <a:ea typeface="+mn-ea"/>
                          <a:cs typeface="+mn-cs"/>
                        </a:rPr>
                        <a:t> </a:t>
                      </a:r>
                      <a:r>
                        <a:rPr lang="en-US" sz="1800" kern="1200" dirty="0" err="1" smtClean="0">
                          <a:solidFill>
                            <a:schemeClr val="tx1"/>
                          </a:solidFill>
                          <a:effectLst/>
                          <a:latin typeface="+mn-lt"/>
                          <a:ea typeface="+mn-ea"/>
                          <a:cs typeface="+mn-cs"/>
                        </a:rPr>
                        <a:t>apakah</a:t>
                      </a:r>
                      <a:r>
                        <a:rPr lang="en-US" sz="1800" kern="1200" dirty="0" smtClean="0">
                          <a:solidFill>
                            <a:schemeClr val="tx1"/>
                          </a:solidFill>
                          <a:effectLst/>
                          <a:latin typeface="+mn-lt"/>
                          <a:ea typeface="+mn-ea"/>
                          <a:cs typeface="+mn-cs"/>
                        </a:rPr>
                        <a:t> </a:t>
                      </a:r>
                      <a:r>
                        <a:rPr lang="en-US" sz="1800" kern="1200" dirty="0" err="1" smtClean="0">
                          <a:solidFill>
                            <a:schemeClr val="tx1"/>
                          </a:solidFill>
                          <a:effectLst/>
                          <a:latin typeface="+mn-lt"/>
                          <a:ea typeface="+mn-ea"/>
                          <a:cs typeface="+mn-cs"/>
                        </a:rPr>
                        <a:t>sudah</a:t>
                      </a:r>
                      <a:r>
                        <a:rPr lang="en-US" sz="1800" kern="1200" dirty="0" smtClean="0">
                          <a:solidFill>
                            <a:schemeClr val="tx1"/>
                          </a:solidFill>
                          <a:effectLst/>
                          <a:latin typeface="+mn-lt"/>
                          <a:ea typeface="+mn-ea"/>
                          <a:cs typeface="+mn-cs"/>
                        </a:rPr>
                        <a:t> </a:t>
                      </a:r>
                      <a:r>
                        <a:rPr lang="en-US" sz="1800" kern="1200" dirty="0" err="1" smtClean="0">
                          <a:solidFill>
                            <a:schemeClr val="tx1"/>
                          </a:solidFill>
                          <a:effectLst/>
                          <a:latin typeface="+mn-lt"/>
                          <a:ea typeface="+mn-ea"/>
                          <a:cs typeface="+mn-cs"/>
                        </a:rPr>
                        <a:t>terindeks</a:t>
                      </a:r>
                      <a:r>
                        <a:rPr lang="en-US" sz="1800" kern="1200" dirty="0" smtClean="0">
                          <a:solidFill>
                            <a:schemeClr val="tx1"/>
                          </a:solidFill>
                          <a:effectLst/>
                          <a:latin typeface="+mn-lt"/>
                          <a:ea typeface="+mn-ea"/>
                          <a:cs typeface="+mn-cs"/>
                        </a:rPr>
                        <a:t> di </a:t>
                      </a:r>
                      <a:r>
                        <a:rPr lang="en-US" sz="1800" kern="1200" dirty="0" err="1" smtClean="0">
                          <a:solidFill>
                            <a:schemeClr val="tx1"/>
                          </a:solidFill>
                          <a:effectLst/>
                          <a:latin typeface="+mn-lt"/>
                          <a:ea typeface="+mn-ea"/>
                          <a:cs typeface="+mn-cs"/>
                        </a:rPr>
                        <a:t>scopus</a:t>
                      </a:r>
                      <a:r>
                        <a:rPr lang="en-US" sz="1800" kern="1200" dirty="0" smtClean="0">
                          <a:solidFill>
                            <a:schemeClr val="tx1"/>
                          </a:solidFill>
                          <a:effectLst/>
                          <a:latin typeface="+mn-lt"/>
                          <a:ea typeface="+mn-ea"/>
                          <a:cs typeface="+mn-cs"/>
                        </a:rPr>
                        <a:t> </a:t>
                      </a:r>
                      <a:r>
                        <a:rPr lang="en-US" sz="1800" kern="1200" dirty="0" err="1" smtClean="0">
                          <a:solidFill>
                            <a:schemeClr val="tx1"/>
                          </a:solidFill>
                          <a:effectLst/>
                          <a:latin typeface="+mn-lt"/>
                          <a:ea typeface="+mn-ea"/>
                          <a:cs typeface="+mn-cs"/>
                        </a:rPr>
                        <a:t>atau</a:t>
                      </a:r>
                      <a:r>
                        <a:rPr lang="en-US" sz="1800" kern="1200" dirty="0" smtClean="0">
                          <a:solidFill>
                            <a:schemeClr val="tx1"/>
                          </a:solidFill>
                          <a:effectLst/>
                          <a:latin typeface="+mn-lt"/>
                          <a:ea typeface="+mn-ea"/>
                          <a:cs typeface="+mn-cs"/>
                        </a:rPr>
                        <a:t> </a:t>
                      </a:r>
                      <a:r>
                        <a:rPr lang="en-US" sz="1800" kern="1200" dirty="0" err="1" smtClean="0">
                          <a:solidFill>
                            <a:schemeClr val="tx1"/>
                          </a:solidFill>
                          <a:effectLst/>
                          <a:latin typeface="+mn-lt"/>
                          <a:ea typeface="+mn-ea"/>
                          <a:cs typeface="+mn-cs"/>
                        </a:rPr>
                        <a:t>tidak</a:t>
                      </a:r>
                      <a:endParaRPr lang="en-US" sz="1800" dirty="0" smtClean="0">
                        <a:sym typeface="Wingdings" pitchFamily="2" charset="2"/>
                      </a:endParaRPr>
                    </a:p>
                  </a:txBody>
                  <a:tcPr marL="68580" marR="68580"/>
                </a:tc>
              </a:tr>
              <a:tr h="370840">
                <a:tc>
                  <a:txBody>
                    <a:bodyPr/>
                    <a:lstStyle/>
                    <a:p>
                      <a:pPr algn="ctr"/>
                      <a:r>
                        <a:rPr lang="en-US" sz="1800" dirty="0" smtClean="0">
                          <a:solidFill>
                            <a:schemeClr val="tx1"/>
                          </a:solidFill>
                        </a:rPr>
                        <a:t>14</a:t>
                      </a:r>
                      <a:endParaRPr lang="id-ID" sz="1800" dirty="0">
                        <a:solidFill>
                          <a:schemeClr val="tx1"/>
                        </a:solidFill>
                      </a:endParaRPr>
                    </a:p>
                  </a:txBody>
                  <a:tcPr marL="68580" marR="68580" anchor="ctr"/>
                </a:tc>
                <a:tc>
                  <a:txBody>
                    <a:bodyPr/>
                    <a:lstStyle/>
                    <a:p>
                      <a:r>
                        <a:rPr lang="en-US" sz="1800" dirty="0" smtClean="0">
                          <a:solidFill>
                            <a:schemeClr val="tx1"/>
                          </a:solidFill>
                          <a:hlinkClick r:id=""/>
                        </a:rPr>
                        <a:t>www.</a:t>
                      </a:r>
                      <a:r>
                        <a:rPr lang="en-US" sz="1800" baseline="0" dirty="0" smtClean="0">
                          <a:solidFill>
                            <a:schemeClr val="tx1"/>
                          </a:solidFill>
                          <a:hlinkClick r:id=""/>
                        </a:rPr>
                        <a:t>harzing.com/pop_win.htm</a:t>
                      </a:r>
                      <a:r>
                        <a:rPr lang="en-US" sz="1800" baseline="0" dirty="0" smtClean="0">
                          <a:solidFill>
                            <a:schemeClr val="tx1"/>
                          </a:solidFill>
                        </a:rPr>
                        <a:t> </a:t>
                      </a:r>
                      <a:endParaRPr lang="id-ID" sz="1800" dirty="0">
                        <a:solidFill>
                          <a:schemeClr val="tx1"/>
                        </a:solidFill>
                      </a:endParaRPr>
                    </a:p>
                  </a:txBody>
                  <a:tcPr marL="68580" marR="68580"/>
                </a:tc>
                <a:tc>
                  <a:txBody>
                    <a:bodyPr/>
                    <a:lstStyle/>
                    <a:p>
                      <a:r>
                        <a:rPr lang="en-US" sz="1800" dirty="0" err="1" smtClean="0">
                          <a:sym typeface="Wingdings" pitchFamily="2" charset="2"/>
                        </a:rPr>
                        <a:t>mencari</a:t>
                      </a:r>
                      <a:r>
                        <a:rPr lang="en-US" sz="1800" dirty="0" smtClean="0">
                          <a:sym typeface="Wingdings" pitchFamily="2" charset="2"/>
                        </a:rPr>
                        <a:t> </a:t>
                      </a:r>
                      <a:r>
                        <a:rPr lang="en-US" sz="1800" dirty="0" err="1" smtClean="0">
                          <a:sym typeface="Wingdings" pitchFamily="2" charset="2"/>
                        </a:rPr>
                        <a:t>tulisan</a:t>
                      </a:r>
                      <a:r>
                        <a:rPr lang="en-US" sz="1800" baseline="0" dirty="0" smtClean="0">
                          <a:sym typeface="Wingdings" pitchFamily="2" charset="2"/>
                        </a:rPr>
                        <a:t> </a:t>
                      </a:r>
                      <a:r>
                        <a:rPr lang="en-US" sz="1800" baseline="0" dirty="0" err="1" smtClean="0">
                          <a:sym typeface="Wingdings" pitchFamily="2" charset="2"/>
                        </a:rPr>
                        <a:t>terindeks</a:t>
                      </a:r>
                      <a:r>
                        <a:rPr lang="en-US" sz="1800" baseline="0" dirty="0" smtClean="0">
                          <a:sym typeface="Wingdings" pitchFamily="2" charset="2"/>
                        </a:rPr>
                        <a:t> di google scholar </a:t>
                      </a:r>
                      <a:r>
                        <a:rPr lang="en-US" sz="1800" baseline="0" dirty="0" err="1" smtClean="0">
                          <a:sym typeface="Wingdings" pitchFamily="2" charset="2"/>
                        </a:rPr>
                        <a:t>atau</a:t>
                      </a:r>
                      <a:r>
                        <a:rPr lang="en-US" sz="1800" baseline="0" dirty="0" smtClean="0">
                          <a:sym typeface="Wingdings" pitchFamily="2" charset="2"/>
                        </a:rPr>
                        <a:t> </a:t>
                      </a:r>
                      <a:r>
                        <a:rPr lang="en-US" sz="1800" baseline="0" dirty="0" err="1" smtClean="0">
                          <a:sym typeface="Wingdings" pitchFamily="2" charset="2"/>
                        </a:rPr>
                        <a:t>microsoft</a:t>
                      </a:r>
                      <a:r>
                        <a:rPr lang="en-US" sz="1800" baseline="0" dirty="0" smtClean="0">
                          <a:sym typeface="Wingdings" pitchFamily="2" charset="2"/>
                        </a:rPr>
                        <a:t> academic search (</a:t>
                      </a:r>
                      <a:r>
                        <a:rPr lang="en-US" sz="1800" baseline="0" dirty="0" err="1" smtClean="0">
                          <a:sym typeface="Wingdings" pitchFamily="2" charset="2"/>
                        </a:rPr>
                        <a:t>diinstall</a:t>
                      </a:r>
                      <a:r>
                        <a:rPr lang="en-US" sz="1800" baseline="0" dirty="0" smtClean="0">
                          <a:sym typeface="Wingdings" pitchFamily="2" charset="2"/>
                        </a:rPr>
                        <a:t> </a:t>
                      </a:r>
                      <a:r>
                        <a:rPr lang="en-US" sz="1800" baseline="0" dirty="0" err="1" smtClean="0">
                          <a:sym typeface="Wingdings" pitchFamily="2" charset="2"/>
                        </a:rPr>
                        <a:t>dulu</a:t>
                      </a:r>
                      <a:r>
                        <a:rPr lang="en-US" sz="1800" baseline="0" dirty="0" smtClean="0">
                          <a:sym typeface="Wingdings" pitchFamily="2" charset="2"/>
                        </a:rPr>
                        <a:t>)</a:t>
                      </a:r>
                      <a:endParaRPr lang="en-US" sz="1800" dirty="0" smtClean="0">
                        <a:sym typeface="Wingdings" pitchFamily="2" charset="2"/>
                      </a:endParaRPr>
                    </a:p>
                  </a:txBody>
                  <a:tcPr marL="68580" marR="68580"/>
                </a:tc>
              </a:tr>
            </a:tbl>
          </a:graphicData>
        </a:graphic>
      </p:graphicFrame>
    </p:spTree>
  </p:cSld>
  <p:clrMapOvr>
    <a:masterClrMapping/>
  </p:clrMapOvr>
  <p:transition spd="med">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b89ee0e3bc72828133b7dc9f2a5ab1d819277d8"/>
</p:tagLst>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Default Design">
  <a:themeElements>
    <a:clrScheme name="">
      <a:dk1>
        <a:srgbClr val="4C4C4C"/>
      </a:dk1>
      <a:lt1>
        <a:srgbClr val="FFFFFF"/>
      </a:lt1>
      <a:dk2>
        <a:srgbClr val="66CCFF"/>
      </a:dk2>
      <a:lt2>
        <a:srgbClr val="666666"/>
      </a:lt2>
      <a:accent1>
        <a:srgbClr val="66CCFF"/>
      </a:accent1>
      <a:accent2>
        <a:srgbClr val="00FF80"/>
      </a:accent2>
      <a:accent3>
        <a:srgbClr val="FFFFFF"/>
      </a:accent3>
      <a:accent4>
        <a:srgbClr val="404040"/>
      </a:accent4>
      <a:accent5>
        <a:srgbClr val="B8E2FF"/>
      </a:accent5>
      <a:accent6>
        <a:srgbClr val="00E773"/>
      </a:accent6>
      <a:hlink>
        <a:srgbClr val="666666"/>
      </a:hlink>
      <a:folHlink>
        <a:srgbClr val="FF0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4471</TotalTime>
  <Words>11001</Words>
  <Application>Microsoft Office PowerPoint</Application>
  <PresentationFormat>On-screen Show (4:3)</PresentationFormat>
  <Paragraphs>1894</Paragraphs>
  <Slides>118</Slides>
  <Notes>10</Notes>
  <HiddenSlides>0</HiddenSlides>
  <MMClips>0</MMClips>
  <ScaleCrop>false</ScaleCrop>
  <HeadingPairs>
    <vt:vector size="6" baseType="variant">
      <vt:variant>
        <vt:lpstr>Fonts Used</vt:lpstr>
      </vt:variant>
      <vt:variant>
        <vt:i4>21</vt:i4>
      </vt:variant>
      <vt:variant>
        <vt:lpstr>Theme</vt:lpstr>
      </vt:variant>
      <vt:variant>
        <vt:i4>2</vt:i4>
      </vt:variant>
      <vt:variant>
        <vt:lpstr>Slide Titles</vt:lpstr>
      </vt:variant>
      <vt:variant>
        <vt:i4>118</vt:i4>
      </vt:variant>
    </vt:vector>
  </HeadingPairs>
  <TitlesOfParts>
    <vt:vector size="141" baseType="lpstr">
      <vt:lpstr>Arial</vt:lpstr>
      <vt:lpstr>Candara</vt:lpstr>
      <vt:lpstr>Symbol</vt:lpstr>
      <vt:lpstr>Agency FB</vt:lpstr>
      <vt:lpstr>Wingdings 2</vt:lpstr>
      <vt:lpstr>Wingdings</vt:lpstr>
      <vt:lpstr>Franklin Gothic Medium</vt:lpstr>
      <vt:lpstr>Dutch801 Rm BT</vt:lpstr>
      <vt:lpstr>Arial Black</vt:lpstr>
      <vt:lpstr>Aharoni</vt:lpstr>
      <vt:lpstr>Andalus</vt:lpstr>
      <vt:lpstr>Verdana</vt:lpstr>
      <vt:lpstr>Aparajita</vt:lpstr>
      <vt:lpstr>Tahoma</vt:lpstr>
      <vt:lpstr>Calibri</vt:lpstr>
      <vt:lpstr>Times New Roman</vt:lpstr>
      <vt:lpstr>Arial Unicode MS</vt:lpstr>
      <vt:lpstr>Constantia</vt:lpstr>
      <vt:lpstr>Stencil</vt:lpstr>
      <vt:lpstr>Lucida Sans Unicode</vt:lpstr>
      <vt:lpstr>Bookman Old Style</vt:lpstr>
      <vt:lpstr>Default Design</vt:lpstr>
      <vt:lpstr>Waveform</vt:lpstr>
      <vt:lpstr>Slide 1</vt:lpstr>
      <vt:lpstr>Slide 2</vt:lpstr>
      <vt:lpstr>Slide 3</vt:lpstr>
      <vt:lpstr>Slide 4</vt:lpstr>
      <vt:lpstr>Slide 5</vt:lpstr>
      <vt:lpstr>PERBANDINGAN PERATURAN LAMA DAN  PERMENPAN DAN RB</vt:lpstr>
      <vt:lpstr>Slide 7</vt:lpstr>
      <vt:lpstr>Slide 8</vt:lpstr>
      <vt:lpstr>Slide 9</vt:lpstr>
      <vt:lpstr>Slide 10</vt:lpstr>
      <vt:lpstr>Kenaikan Reguler Lektor 300 kum ke Lektor Kepala 400 kum (III/d ke IV/a</vt:lpstr>
      <vt:lpstr>Kenaikan Jabatan Reguler Lektor Kepala 400 kum ke Guru Besar 850 kum (dari IV/a ke IV/d  secara bertahap mulai dari IVb, IV/c sampai IV/d)</vt:lpstr>
      <vt:lpstr>Kenaikan Pangkat dlm jabatan yg sama Lektor Kepala Lektor Kepala 550 kum ke Lektor Kepala 700 kum (IV/b ke IV/c)</vt:lpstr>
      <vt:lpstr>Kenaikan Jabatan Loncat Jabatan Lektor 300 kum ke Guru Besar 850 kum (III/d ke IV/a)</vt:lpstr>
      <vt:lpstr>Slide 15</vt:lpstr>
      <vt:lpstr>Slide 16</vt:lpstr>
      <vt:lpstr>Slide 17</vt:lpstr>
      <vt:lpstr>Slide 18</vt:lpstr>
      <vt:lpstr>Slide 19</vt:lpstr>
      <vt:lpstr>Slide 20</vt:lpstr>
      <vt:lpstr>Slide 21</vt:lpstr>
      <vt:lpstr>Slide 22</vt:lpstr>
      <vt:lpstr>Slide 23</vt:lpstr>
      <vt:lpstr>Slide 24</vt:lpstr>
      <vt:lpstr>A.  UNSUR PENDIDIKAN 1. Mengikuti pendidikan sekolah (formal) dan memperoleh   gelar/sebutan/ijazah bidang ilmu sama dengan bidang penugasan.   - Doktor (S3) : 200  - Magister (S2) : 150  - Sarjana (S1) : 100        *   Bila angka kredit pendidikan sebelumnya sudah            digunakan maka digunakan  selisihnya.           Contoh : Dosen   A :  LK/S2   GB/S3                   Penambahan AK: adalah 200-150 = 50   - BIDANG ILMU TIDAK SAMA DENGAN BIDANG PENUGASAN  disamakan dengan kegiatan pengembangan diri untuk meningkatkan kompetensi : (tergantung kepada lama pendidikan) </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PEDOMAN OPERASIONAL WEWENANG DAN TANGGUNG JAWAB DOSEN DALAM MELAKSANAKAN PENGAJARAN</vt:lpstr>
      <vt:lpstr>Slide 59</vt:lpstr>
      <vt:lpstr>Slide 60</vt:lpstr>
      <vt:lpstr>PEDOMAN OPERASIONAL WEWENANG DAN TANGGUNG JAWAB DOSEN DALAM MELAKSANAKAN BIMBINGAN TA</vt:lpstr>
      <vt:lpstr>Slide 62</vt:lpstr>
      <vt:lpstr>Slide 63</vt:lpstr>
      <vt:lpstr>Slide 64</vt:lpstr>
      <vt:lpstr>Slide 65</vt:lpstr>
      <vt:lpstr>Slide 66</vt:lpstr>
      <vt:lpstr>Slide 67</vt:lpstr>
      <vt:lpstr>Slide 68</vt:lpstr>
      <vt:lpstr>Slide 69</vt:lpstr>
      <vt:lpstr>Slide 70</vt:lpstr>
      <vt:lpstr>Slide 71</vt:lpstr>
      <vt:lpstr>Slide 72</vt:lpstr>
      <vt:lpstr>PEDOMAN OPERASIONAL PENILAIAN ANGKA KREDIT KENAIKAN PANGKAT/JABATAN FUNGSIONAL DOSEN</vt:lpstr>
      <vt:lpstr>LANDASAN PERUBAHAN</vt:lpstr>
      <vt:lpstr>LANDASAN PERUBAHAN</vt:lpstr>
      <vt:lpstr>LANDASAN PERUBAHAN</vt:lpstr>
      <vt:lpstr>PENDIDIKAN</vt:lpstr>
      <vt:lpstr>KEWAJIBAN JENIS PUBLIKASI (V) UNTUK MENDUDUKI JENJANG JABATAN AKADEMIK</vt:lpstr>
      <vt:lpstr>KARYA ILMIAH</vt:lpstr>
      <vt:lpstr>HAL-HAL PENTING DALAM KEGIATAN PENELITIAN DAN PUBLIKASI (UNSUR B) </vt:lpstr>
      <vt:lpstr>BUKU REFERENSI DAN BUKU MONOGRAF</vt:lpstr>
      <vt:lpstr>HAL-HAL PENTING DALAM KEGIATAN PENELITIAN DAN PUBLIKASI (UNSUR B) </vt:lpstr>
      <vt:lpstr>HAL-HAL PENTING DALAM KEGIATAN PENELITIAN DAN PUBLIKASI (UNSUR B) </vt:lpstr>
      <vt:lpstr>JURNAL NASIONAL TERAKREDITASI</vt:lpstr>
      <vt:lpstr>HAL-HAL PENTING DALAM KEGIATAN PENELITIAN DAN PUBLIKASI (UNSUR B) </vt:lpstr>
      <vt:lpstr>HAL-HAL PENTING DALAM KEGIATAN PENELITIAN DAN PUBLIKASI (UNSUR B) </vt:lpstr>
      <vt:lpstr>HAL-HAL PENTING DALAM KEGIATAN PENELITIAN DAN PUBLIKASI (UNSUR B) </vt:lpstr>
      <vt:lpstr>HAL-HAL PENTING DALAM KEGIATAN PENELITIAN DAN PUBLIKASI (UNSUR B) </vt:lpstr>
      <vt:lpstr>HAL-HAL PENTING DALAM KEGIATAN PENELITIAN DAN PUBLIKASI (UNSUR B) </vt:lpstr>
      <vt:lpstr>HAL-HAL PENTING DALAM KEGIATAN PENELITIAN DAN PUBLIKASI (UNSUR B) </vt:lpstr>
      <vt:lpstr>HAL-HAL PENTING DALAM KEGIATAN PENELITIAN DAN PUBLIKASI (UNSUR B) </vt:lpstr>
      <vt:lpstr>HAL-HAL PENTING DALAM KEGIATAN PENELITIAN DAN PUBLIKASI (UNSUR B) </vt:lpstr>
      <vt:lpstr>PENGANGKATAN PERTAMA  DALAM JABATAN AKADEMIK</vt:lpstr>
      <vt:lpstr>PENYESUAIAN ANGKA KREDIT</vt:lpstr>
      <vt:lpstr>KELEBIHAN ANGKA KREDIT</vt:lpstr>
      <vt:lpstr>KELEBIHAN ANGKA KREDIT</vt:lpstr>
      <vt:lpstr>PERSYARATAN TAMBAHAN</vt:lpstr>
      <vt:lpstr>INFORMASI</vt:lpstr>
      <vt:lpstr>INFORMASI</vt:lpstr>
      <vt:lpstr>Slide 100</vt:lpstr>
      <vt:lpstr>Slide 101</vt:lpstr>
      <vt:lpstr>Slide 102</vt:lpstr>
      <vt:lpstr>Slide 103</vt:lpstr>
      <vt:lpstr>Slide 104</vt:lpstr>
      <vt:lpstr>FAKTA  PENILAIAN BERKAS OLEH PT/KOPERTIS</vt:lpstr>
      <vt:lpstr>FAKTA PEMALSUAN DOKUMEN KARYA ILMIAH</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vector>
  </TitlesOfParts>
  <Company>Presentation Magazine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 pad and pen business PowerPoint template</dc:title>
  <dc:creator>Presentation Magazine</dc:creator>
  <cp:lastModifiedBy>Kepegawaian</cp:lastModifiedBy>
  <cp:revision>427</cp:revision>
  <cp:lastPrinted>2013-06-10T08:46:57Z</cp:lastPrinted>
  <dcterms:modified xsi:type="dcterms:W3CDTF">2015-04-16T08:37:18Z</dcterms:modified>
</cp:coreProperties>
</file>