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3" r:id="rId9"/>
    <p:sldId id="262" r:id="rId10"/>
    <p:sldId id="267" r:id="rId11"/>
    <p:sldId id="268" r:id="rId12"/>
    <p:sldId id="264" r:id="rId13"/>
    <p:sldId id="265" r:id="rId14"/>
    <p:sldId id="266" r:id="rId15"/>
    <p:sldId id="269" r:id="rId16"/>
  </p:sldIdLst>
  <p:sldSz cx="9144000" cy="6858000" type="screen4x3"/>
  <p:notesSz cx="6954838" cy="11137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5572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5572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C79C0-35EC-4BD5-9415-D09FDC2B5419}" type="datetimeFigureOut">
              <a:rPr lang="id-ID" smtClean="0"/>
              <a:pPr/>
              <a:t>09/01/2015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9100"/>
            <a:ext cx="3013075" cy="5572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10579100"/>
            <a:ext cx="3013075" cy="5572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93765-DD64-4538-831D-2A73495AA95D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76C4A4-2884-4850-91E0-77DAD658C0D6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1C8887-7801-43B2-B14B-82733314172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mum\Downloads\PENILAIAN KERJA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857364"/>
            <a:ext cx="6715172" cy="467270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642918"/>
            <a:ext cx="7215238" cy="96995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PENILAIAN PRESTASI KERJA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757238"/>
            <a:ext cx="71247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9" name="Picture 1" descr="C:\Users\Umum\Downloads\PENILAIAN KERJA 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85860"/>
            <a:ext cx="1652585" cy="1871885"/>
          </a:xfrm>
          <a:prstGeom prst="rect">
            <a:avLst/>
          </a:prstGeom>
          <a:noFill/>
        </p:spPr>
      </p:pic>
      <p:pic>
        <p:nvPicPr>
          <p:cNvPr id="17410" name="Picture 2" descr="C:\Users\Umum\Downloads\PENILAIAN KERJA 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285860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8" y="571480"/>
            <a:ext cx="900468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3613" y="9525"/>
            <a:ext cx="467677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0"/>
            <a:ext cx="4610100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4575" y="214290"/>
            <a:ext cx="451485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mum\Downloads\terima kasi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85860"/>
            <a:ext cx="5397369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518637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DASAR HUKUM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0077" r="9300"/>
          <a:stretch>
            <a:fillRect/>
          </a:stretch>
        </p:blipFill>
        <p:spPr bwMode="auto">
          <a:xfrm>
            <a:off x="86947" y="1571612"/>
            <a:ext cx="441361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857232"/>
            <a:ext cx="3357586" cy="527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939784"/>
          </a:xfrm>
        </p:spPr>
        <p:txBody>
          <a:bodyPr/>
          <a:lstStyle/>
          <a:p>
            <a:r>
              <a:rPr lang="en-US" dirty="0" smtClean="0"/>
              <a:t>PENILAIAN PRESTASI KERJA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14744" y="1928802"/>
            <a:ext cx="5229204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 smtClean="0">
                <a:latin typeface="+mj-lt"/>
                <a:ea typeface="+mj-ea"/>
                <a:cs typeface="+mj-cs"/>
              </a:rPr>
              <a:t>Penilaian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Prestasi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Kerja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terdiri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dari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atas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unsur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: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SKP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dengan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bobot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nilai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60% 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enam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puluh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persen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aseline="0" dirty="0" err="1" smtClean="0">
                <a:latin typeface="+mj-lt"/>
                <a:ea typeface="+mj-ea"/>
                <a:cs typeface="+mj-cs"/>
              </a:rPr>
              <a:t>Perilaku</a:t>
            </a:r>
            <a:r>
              <a:rPr lang="en-US" sz="3200" baseline="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baseline="0" dirty="0" err="1" smtClean="0">
                <a:latin typeface="+mj-lt"/>
                <a:ea typeface="+mj-ea"/>
                <a:cs typeface="+mj-cs"/>
              </a:rPr>
              <a:t>kerja</a:t>
            </a:r>
            <a:r>
              <a:rPr lang="en-US" sz="3200" baseline="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baseline="0" dirty="0" err="1" smtClean="0">
                <a:latin typeface="+mj-lt"/>
                <a:ea typeface="+mj-ea"/>
                <a:cs typeface="+mj-cs"/>
              </a:rPr>
              <a:t>dengan</a:t>
            </a:r>
            <a:r>
              <a:rPr lang="en-US" sz="3200" baseline="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baseline="0" dirty="0" err="1" smtClean="0">
                <a:latin typeface="+mj-lt"/>
                <a:ea typeface="+mj-ea"/>
                <a:cs typeface="+mj-cs"/>
              </a:rPr>
              <a:t>bobot</a:t>
            </a:r>
            <a:r>
              <a:rPr lang="en-US" sz="3200" baseline="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baseline="0" dirty="0" err="1" smtClean="0">
                <a:latin typeface="+mj-lt"/>
                <a:ea typeface="+mj-ea"/>
                <a:cs typeface="+mj-cs"/>
              </a:rPr>
              <a:t>nilai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40% (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empat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puluh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 smtClean="0">
                <a:latin typeface="+mj-lt"/>
                <a:ea typeface="+mj-ea"/>
                <a:cs typeface="+mj-cs"/>
              </a:rPr>
              <a:t>persen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)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554" name="AutoShape 2" descr="data:image/jpeg;base64,/9j/4AAQSkZJRgABAQAAAQABAAD/2wCEAAkGBxITEhUUEhQVFRQUFx4aGBYYFRYXFxkcHRgYHBwYGB0bHCggGRolHBgXJDEkJSkrLi4uFyAzODMsNygtLiwBCgoKDg0OFxAQGiweHBwsLDc3LCwsLCwsNzQsLCwsLCwsLCssLSwsLywtLC0vMiwvLCstLC8rLDArLCwsNywrLP/AABEIAOEA4QMBIgACEQEDEQH/xAAcAAEAAgMBAQEAAAAAAAAAAAAAAwYEBQcBAgj/xABPEAACAQMCAwUEBgYFCQUJAAABAgMABBESIQUGMRMiQVFhBzJxsRRygZHR4SMzQlKh8BUWYpLBJDVUc3SCs9LTY5OUo8IXJkNERVNVlaL/xAAZAQEBAQEBAQAAAAAAAAAAAAAAAQMCBAX/xAAoEQEAAwABBAECBgMAAAAAAAAAAQIRAwQSITFBE1EiobHB4fAFYXH/2gAMAwEAAhEDEQA/AO2Z0/V+X5VLQ1EO79X5flQS0pSgUpSgUpSgUpSgUpSgUpSgUpSgUpSgUpSgUpSgUpSgUpSgVGTnYdPE/wCA/H+QJzsOnif8B+P8j7AoPjsE/dX7hXlS0oFKhzTNTVx77v1fl+VS1Dmo86fq/L8qaYyqVDmmaaYmpUOaZppialQ5pmmmJqVDmmaaYmpUOaZppialQ5pmmmJqVDmmaaYmpUOaZppialQ5pmmmJqVDmmaaYmqMnOw6eJ/wH4/yIixOwO3if8B+P8j7FNMSgV7UOaZppialQ5r2mmPKUpUUpSlBH7v1fl+VSUqP3fq/L8qCSlKUClKUClK5B7abuQX3DohdSWsUpKyOkrRhVMiAu2CBsCTvVHX6VzPl+4teHRXN0vEZ+JpGidoiypM0YL4DgGTA9dxsD5VveK+0O0gs7a8KzPHdECNEVDLkgnBBcDYjBwTuRQ1b68Jqncye0GO0leNrS9l7JQ0jxwho0BXVu2rGQOvh61VPbJxqG84HDcQNqjkuExkYIIWUFWHgQQR+VDXXaVVI+cIIbmz4eyyma4gR0YKnZgaX94lgwP6NuinqKybDnCCW/nsFSXtrdNbsVTsyO5spDlie+P2R0NBYqVz5fa1aB07W3vIIZW0pcSwBIjnoc6vd9Rn4Vq+cvaZLa8VitljlMEf65VhVpJSVJHYktuoyuehyrUNdVpXOGvbR+P2rartbmS1yseEEARo5HxJ39WcA90AjUFOdqyeM+1eyglljSK5uBB+ukhjVo49yMFiw6EEZ6epoav1Rk52HTxP+A/H+RVeNe0CzgtYLomR7e4cIrxqMgkMTqDMpUDSwPiCMY8sTl/2o2N1draok8bOD2TyRhUkABI097IDAErkDOPA7UF4Ar2lKgUpSgUpSgUpSg9UV9dnUM06xozuQqIpZmPQAbk1z9+Nz3znBaODPdQbFh5uR1J8ug/iZa0VjysRMz4dFC+tOzqoWdhowVBU+Y2P8KsthcN7r7nwPn6H1rivLEzjq1JhNo0/V+X5VLor7qLOn6vy/KtWevrRTs6+s0oa+dFcU9uzwpf8ADGuBqgUkyrjOUEiahgH93NdszXy6KeoB+IBoOZ8jXPA7wXVrw+Fo+2gImyrLlN02Jc7jtDjFUL2e2Etxf2nD5l7vCpJ5H8s9ouB8O1C/Ya/RKRqOgA+AFAgByAMnxxvQcH5v488vEb63vrq7t44lK2tvb6x25IwobSDq1de9+8RkYwdFO3/urHv/APUP/Q5r9KNCpYMVUsOjYGR8D1FOyXGNIx5YGKajifPV0LPi3Cb6ZW+jrbIhZRnBHa6vuEqnHUjNQcq8caXjHFbu2jcs9k8kCOpDPpEOg6epDYBHmGHnXcpoVYYZVYeRAI+40CDOcDPnjeivyrx/iwu7BZZry7uLwzZlhbV9HhTvhWA06ATlcYP7TDA8eje0DiC2nFuE3kwbsEhwXAJ3w4PxxrU/CuwC3QZwijUcnujc+Z8zSWFWGGVWHkQCPuNDHJrudZOarR1Oz2mVPQ4ME5H8KrfKnHoeFWnEbK+DLcOX0qUZu2zGUC6sYCk5Oo7YY43rvegE7AbbZxv8Af5/D17dCQSqkr0JUEj4eVDH515l4XNb8uWgnDK8l6ZArbFVaOTGR4Zxqx/aq7+0NAON8GwAO8BttsJBgfDc11Z0B6gH4jNCgO5AyOhxQx9UpSopSlKBSlKBSleMDg42PgaDnXtY5miSNLUSYLSAy918BACwBbGn3tOd/CtDYXNzL2Ys5reHWHMCynLXAjzrZAEOlAQwBJy2kkDG9fHMSlJlXodfeHqB1+NbCxvp7aLaCKdYw5ikLKkkSyEs8ZJQnRnxU7jAI2ycO+J9t+y1fTIsudZ2GkWsjSRnRMNUSASL7ypqYa/MEYGCN684Px+8uJ/0d1FGZIjPDay2zMWgDFQ7yKR2ZJVsDLHGCeuKxOVLEuzyTAdpK5d8DAyfAegAAHoBW/a3vYcQWiwGAjudozqYsnLKAqnWgO4XUvXHQZriJpEy7tS+RKzcq8wC8jY9m8TxOY5FbBGtdn0Ee8gYMA2BnHSt3Va5R4T2GoAlvF3Ixrkdi7tjw7xO3hkDwqne0O5vra7STtnMOoPCM6UBXBMbhcBvtySD6Gtvqfh7sOHpPq8v04tETnz+jqOdP1fl+XyrR868xpZwE7GWTKxp5nG7H+yud/sHjWT/AFig+iC7ZsRFNXrk7aB5tq7uPOuZ2XDp+KzNcS5jhTYkbhVGSIo89T5noM58cUvf4r7lp0nSxNpvzeKU9/8Afs+/ZvyzYXKGOXh0bCIY+kZPeP7rAn38HORn1xtm7f8As34T/oUP3N+NffszbPC7Mnq0QJ8Mkkkn76s9d1iYjy83Pel+SbUr2x9lO9l1usdtPHGoVEvblVUdAqykAD4ACtjzZzJ9E7GOOIz3Ny+iGEMEyQMs7MfdRRgk4PUfEYXs4/U3X+33X/GasTn2GSK7sL9Y3litWkSZY1LuqSoF7RVG5Ckb43wa6YsvhnNU4uTaX1ukMzRNLC0chkilC+8oJUFXHXGOmT5ZhHO7f0N/SfYjVo19lrOP1ujGrT5b9K1qyf0nxS2ngSUW1lDNmaSN4hJJMugIgcBjgbk4xt8M1lLmT+hf6H7Cf6fnsdHYydnjt9Xa9pp0dno3zn+G9BcuYea+IW8sKrZwulzKscLG5KlmZNXeHZnSNjX1PzVfGdLSK0hN32BnmD3GIkXtCiqjBCzscZOwAyOvhJztbN2vCgqltF6mogE4AjcZOOg9a1vtK+gM+JkulvI4ybee3im7TJ1YRHjGDv4MdtXhk0GZzRzTxC0RJDZQsjdkp/ynBWSTAKYEe6hjjV44zUfMnON3aWqPLaobiSR1EKT6gUSNpHcPpzsFORjxFYfMi3UnCLQXCs1x2tsZcLltQlXOQviB73gDn7JePcPubvi2IGSFLK2I1yQGVC8+zKo1KM9moGQdskY3oNjzXzp9Fsre7gh7dbhowqBtJ0ujOCuAcnAAx61nDmhHuLGOIB4r6OWRZM4KiNEYbY3J14O4xiuf2FvOtnY2siSM9jxmKItobDRrI7LIP+z0tjPTC1m8I4JNacbt7cIxs4/pEtu4B0os6qWhJAwumRGIGejjzoM7hnP97JZi/NgjWneLdnc5mVUYqz6GjAbGknGRtW8fnFTcLHEgeN7BrxJNRBIBAC4xtkEHPUeVUXk7jjR8EFjHb3El6yTRiIQSBVMjyYZ3YBAoDAnetpb8Ekt7qGEgt2PBHiZ1BKlw4yAceecDrig2PD/aQJeFz3vYhZrcAvblz0cqUYNpzpZGBBx4EVteL80yi4FpZW4uLgIJJS0giihVvd1tgksfBQM4Oa5vzNwGePhVtcQROzTWUdtdRBW1EAK0Uun95HUKds4bG29Wqd2sOI3cs8c5teIRRYnhRnaF44zGVbQCynG4bHiPXAXngs9w8ebqJIZNRGlJO1UjbDZ0jGd9seFZ9Ur2XPIY7os9y8X0puwa5MpkMWiPSR2nexnP25q60UpSlQKUpQVb2icPVrXtQo1xujFtI1ac6SM9cd4H7K0vDdLREHcYroMsKupRwGVgQQehB2INVGblpoAxjdOy/wC0bSV9CcYPx2rDlpM+YbcV88Sp3EeMSW8pSK0kcYB1gsFb6ukHYdN8HbpV/wCVbkzW0czwtC7jdGOTsSAc9cEbjO+9aXlfmC3m0IjqzPusZHf6ZPdIzsB/CrqkTEDw+P4Vj274iGt7+PaW1Hd+2tFzTElx/kjjZk16/wBpTkhSvrlT9m3jVg2A8gBVfsj2s8kw91sLGfNQOvwLFj8CK9F/w0xjxTMX7o+HNeH8EuJJls37UwRys2MFAc7FhkHGQPXGo46k12OC2jiiCRqFjVcBV6AY8PxotuMHGxIxqGMj1GQR99SSe4c79079PCueH5bdX1VufN9R/dcd4LZSPbxvbW/GRbsoMejicaIF9F7QaR6YFZ/9FXn+j8c//bRf9Wrh7Mf802X+pH+NWRRjbw+X5fKvRrx4rHs1MX0RxEkyYuJQ6zyCWTtA+JCzjZu9nff41a6qXs5/U3X+33X/ABmrUe1acCbhyubjsnlkEiW5kEjgR5AAjIY74P30HRDXmaolvx6KxtYZY4bgWbzFZpLlpRNBqwqyFZAWaPVgHcYyMA5r3+vkrRW5jtNU99I4tIjLp1QoNXbysV/RjR3tIDbEb70NXmoy2dgcDz8/Qfj/ACKZxbnGaF4bZ4rdLp42lkWS67OBEDlVxIUyzP4ALt3t9s1rLfjiXt/wW4RdAeO8BTIOllVFZcjZgGU4I6jBouukL6dPSva5H7P+aRacJ4fEojaa4afT2sohiVUlcs8jkHA3UAAZJPpW/T2iFoYGitxJNLdPaNGsy6VlVSQVk04eM906ttjnfGCNX2lcy5m55vRw++ZIVt7uzlSOXEiyKiuVKyR5TD6gQNJAxqz4YroPCJZnhRp0WOUjvIr9oo3OMNpGcjB6bZxQZmaUpUClKUClKUClKUClKUH0KqnOtxHKFtwA7Bg7qQCgABwHztncED0B8q2PMnGfo6AJgzSbIPLzc+gz9pIFaGy4MXTJJLltRY76jv73n1qpLE4fwSzimS4SQ2s6Z0owzE+pSpAXbWME7Rt1AqyW/MwaPtBGdAZkY5wdaMUYKuMnDA/ZVVv7eRtTtbvNFGcBY1D5I6kr1P3Vp7f2gWqhoYoHV1JchgqqxBOVOkk51HcbdTUXPDrRRpBv3UI3H7RB8D+6Phv8Kx4odGVWMhVOFxjGnA6b5wDkfZWo5P5tW8BRxonQZZPAjzX0rbvxRc6UVpD/AGRt99c3pFoxa2xlKW8sfH8q9mHdPwPyrCveIlJFRVLbZYAZPpivm84mPo7SLkEghfPO/wAuv2VKUivomdUvkbmyO3sLaCS3ve0ijCOFsp2AYZyMha3v9e4P9Hv/APwNx/y1WOQ+AR3NnDJJdcRWRog74vJUUk9SADW4h5TiKGR77iQQnu/5bMD5eB72a0cs32bhvo8zMkkfaXlxIqyI0baXlLKSrAEZBqfm3l+e5ktZbeZIZLV3cF4zIp1JpxgMPDPjWH7Mrpnt5laSWTsruZFeV2d9KyEKCzEk4AFb2947DFcRW8hKyTq7R7d09mMuM+YG+KKr3GuCXM8UcXELmJ4RLrlSKFozMqgFIffOF1gsx8e6Nsb6WPlW5RbMJMUms5HFpLImodi4C9jMmd8LhdQIwPDxq1cJ4rFPdyx94yRIrYx3UVjhcn984Jx6H0rb3MA1iV27qL0x0PnRFU4pyfczSQ3RltWvEiaKQSW5e2kQyF1AQvqRlz7wOTvWbDy030mxmaSFWtFm1xxRdmr9sAMouo6ACPHOa3g4j3S3ZyaR0Onr6jfpWDY3uXeTRIxY4GlcgAeHXr0qKq1r7NnitbNI5omnsjLhpYO0hkWVizI6FsjHdwQfA+e24/qpI4sy7W6PbXPbsIIDHG/dK6Quo4OCO8c9KxYPaHbtK+lbmSJToMkVu8kSEddTqMfdnrVqt+JK7BQGGrOkkYDY8qorHFuRe3TiaGYAcQMbLhf1ZiVcZ37wLKPLbNWfg8Uywotw6PKB3mjUoh3OMAkkbY8eua9biKBXbBwh0/E+Qr2e+CkKFZnIzpUZI+PlQZdKrlvzXG95cWwRx9F7NXYgYLSqWXBB6AA5yPvra8VvuyC4xlj4+A8TUGdSlKBSlKBSlKBXy7AAknAAyT5AeNfVV3nq+0WxQe9OdH+71c/3Rj/eFBXbec3Vw05zg7ID+yg6D4ncn1Y1eOGW+AKq/LVtgCrrbLgV1CNTaTtbhkdGKg5DKMjHrVD9qHCCbVL9UHbxyglgO92b93B8WGrTgf2j9vULy2Ei6SSAcdPStbzbw4TWNxEB1ibSP7SjK4+DAVzaNiXfDMReJn04lZ3bxkPEHyNyx2Jz19TkEj4E/Guq2HGopSrRKxjiGdOMHUR1by+O/SuOcEm1RAfu7fh/PpXUOROFO1q7BgolkAJ8dKZ/jqP8KROxEry8c8d7Un4lYLOWVtZRDrkO7nZVHhjzqVbTvBMHRChOSPecjr/PlVKteN3Ntf6bp2K50EdECn3WUdAOh++rnzXx1LWAscF3BEa+Zx1P9kdT9g8arNzTg3Mpt+FWsUKFpZI1LsRkKgOyjxJI/gfhV44JxZp1jlkt5I4lGEXGoMR+18Pj5eNcd5Y4YzIpM18sQUdmU4a0wb1zpIK/fmryvGLoAAX/ABMAbADgkeB/5VBY/ZtI5juMKAn065JJ97JlO2PT1qH2swlYLe6UHVaXCOSoyRG/ckHwII+6s/2biP6Ixjlkm1XErO8kXYv2hfLgp+zhs+XwqyXVukiNHIqujjDKwBVgeoIPUUVxibicqWkt1Eki/wBI8QVWcZiItU1RxIJf/hk6ANfhrPnUnGzfQ2F178MDzW5hU3LXMkJ7RQ41HvaGIUgHbdvOuutwyAw9gYozBp09kUUx6R0GnGMVh23LFlHG0SWsKxuwZkEa6WKnKlhjcg9M9KJig8wk8Oa1kWW5MH6SKdp5GYuHBYSEE4GHGM46Nis7lu1ul4Pc6S7XM0LMNyWEkisdK56aQyjbyrc86crz30kadpGtqcGZSCZG0MrKi+AUkHJ67CrRZ2yxqFXoP4+tBySPmN4+BRGxaBBbRATpIO+zggMAoYFTr1Nk5yDWVfP9MvL7t5pYI7K2RrZFleAjVFlphpYasNt4jYCr/d8p2Eshlls7d5CclmhQlj5tkd4/Gp+KcvWlyVa4t4ZWTZS8asQPLcdPTpQxyng93PfNw63uWeKJrRpz+kaH6RKJCu7KQTiPD7EdTWFZcUnkW3imnm7B7+WDtlkZWliiUGFTMD3tT6l1Z6JXZuKcEtrlFS4gilRfdV0Vgvh3fLbypccEtnhFu8ETQDGIii6BjphcYGPShjnHIKKvEeJj9LMI2gCAuZeiSbM5JLaT3cnPT0q93MjHUJYTrK4QqCRv4E56g1n8O4RbwZ7CGOLUFDaEVchAQoOBvgE4+JrNoqG0QhFDdQoB+6pqUqBSlKBSlKBVB55uNV3FH4Rx5PxdvwQffV+rmF9L2t9cP4CQoP8AcAT5qfvoLXwBNhVpUbVXeCL0qxCrCS9rxhkY869pVR+b14bJa3M9vIMGNtv7S5Olh6FdNdl9nyEWUefEsR8NRrD575cNzcQGNQHKsHkPgilSAftY4HrVnsbVYo0jX3UUAfZ41xWvbGN+fl+rfv8Avn6KB7SLuKSVYlRjNH1YeRGdOOp8/Stby2q3dwBdMz9nHhEPQ6R0b08fXx9dbzNdiS7mdTsXIB9BsPlW09nrn6U3TeJ856+HT1zXTFcfZl/mqy/1I+ZqxZz06eJ8/QfjXPOQucuHxcOtIpbuGN0iAdS4DA7930qxDn3hX+nW/wD3gqKi9nf6m5/2+6/4xrN524u9rZyyxYMx0pECM5kkYIm3ju2fsrW+zOdZLad0YMj31yysNwQZSQR6EEU534JNeTWUK61t0laaaVHVHRkQ9iFzvksSc42wKqI+A84BLJ5b9wJLa4e3nZE7ocSaVYge6pDJv61uuIcz2sEkscsmkwQiaQlW0KhbSMsBjUT0UbnwFVS25MlWXiNqxlltL6BWWeV0dlnAKkHoxb3WzjHcG9a+35Ovp+G3RuFCX9y0J0lxutsIwil1JCltDtkHYuKC3W/OlqUmc9sgt0EkiSwyRyqhzhwjDLIcHcdPur7j50tmi7WJLmZDIUXsraaQsVCksoVd4+8O90ODjOKqL8tSS296y2l4lzJaGFTc3iz68tq7NCZDgBhnJwO8fM1teZOHXemxVY55LaOMi4ggnWBy/ZqE1PrXMYOrYMMeoxQb2bnSyW2iuRIzxztpiCI7ySNuCioBq1Ag58sV5a87WTxTzCRlS2IWXVG6srt0j0kai+e7pAznaqRwrlW+t4eHzCANNZXFyWtu2TLpOTvHIxwWVRnfBPjisVOFXN+nFDGoEy38MgjSbAYxIuqHtV2WQA9RsHHXxoa6bwLmGG6MixiRJIiO0ilieKVdQypKOAdJGcGttVP5H4Volmma2u4ZGRELXNytwzgFjhcOxAU+ePe28auFFKUpUClKUClKUClKUCtVNy9bMxbRpZiSSpIySckkdMk79K2tKDhUXtantJpIZ7RHaGRkYpI0fusRnBVvKrVw/wBuFg2BLDcRHz0o6/eG1f8A81XfbXyLIZTf2yF1YD6QigllIAAlAHVSANWOmM+JI5ArV9Lp+n4eWv2k9v05b+1fhDf/ADOn68Uy/wASmP41trPnfh0oJju4WA6978a/KtrbtIwVBkn+HqfIVduFWCwxhR16sfM1n1XTU4c7bbvwkw73Y8eguHdYnDCMAk+G+c9fAYFV3mTmgPqtrQdtJICpZd1AOxx5n16CucWjHUF1lFchWIzjBI6gdR449K7HwDgUNqmIxlj7zn3m/AeleIc7j5GvScaEAzjJcY+O2+Kt3LvKaW2ZCxeQKRq6KNtwo/xNWcnPTp4nz9BSX3T8D8qGOf8AKvC7+6s4LhuJMhmjDFRZ2hA9AdHpW2/qtff/AJR//BWn/LWR7NP81WX+pHzNWWoqt8gXc0lvKJ5O1eK6mi16ETIjkKglUAAOBW8vb+KEAzSxxg9C7qgPw1EZqvezz9Tc/wC33X/GNar2loWuuFhYEuCZpsQyFVR/0I2JZSBjruD0oL3BOrqGRldT0ZSGU/AjY1FxC/igjaWZ1jjTGp2OFGSFGT6kgfbXKeD8fNhbXuIlguXv0T6KELxW5mA0FBGT2q6EZu6BkgADpmLnHj08/C+JRSlpUjW3aOc2sttq1XEYZCjjqpA3HUGqmuyZr0VRLvjF/Pc3kVnJDClhHH+siMhmkeMvpJ1Ds0wAMgE+O/QYA9oE/Zicoojn4c08KYyfpCOEaPPVlJZCPjRdXfjXA7a6jEd1EssQbUA2e6cEZBBBAwT8M+XSS0tbWyhCIIreFT5qiZPmSdyfMnNVflrmi5uZ7SFtAZYZ2vAF/bjl7BVU/s5kDH1Fa32q3Nu81rZXDEQsJZpNKSSEYjaOLuxqWxrcnpgafhQdLBr2uZ8A5unFjwqbIMZmFpdgrlg28aSZOCveVSfrivLnnq57MMCqLdXksVu4geYpBDkNJoTvSOzKQB0HWhrptK5fPzrfi2TQFaU38dskksEkCTRyIxVijDUh1YBx+7t1rJ5u5jvLRSq3aSXEFv2kkUdi8gYgsdcrhsQRlQAPHYmhro9KoUfMd5ezxRWbxW6/Q4rqR5IzKWMuCsQXUuFA6tnNaiDn+5a1stbLHNdyXGuVLeScRpC7LhIk3Zj3Rk7DcmhrqlKrfIfGZ7m3c3CkPFM8YfsnhEqjSVlEb95chhkeYNWSoFKUoFKUoILtsKxHgp+VfjqAbV+xrqVVUs5CooJZicAKBkknwAGa/HtwUVn0HKBjoJ6lcnT19MV9T/GTEWtM+ogbnlBf0rkfuHP94Yq2Vo+VLEpFrbq+CB6b4+/Pyrd15uqtW3JM1/1/Ll7XY+VL0zWsRPUDSx8SV2+WPvrj3T4/L866P7L58wSqT7smR9qj8K8srC6CvJBkEeYpqFNVRVH4HwfjNrbxW8cvDikKhVLR3JYgeeHAz9lZ3Z8c/wDucM/7q6/6lWrUPOmoUGj5O4RLbQOs7RtJJPLMxjDBMyNqwA2+xJr3mTlxbtoHM00MluzNG8RQMCy6TnUrDp863WoU1CgrUfItr9HlhYzOZ3Ekk7SE3BkXdJA4A0suNsDHXbc15d8mia1mtbi7u50n0ZZ3j1IEcONGI8DJAySDmrNqr6AoKzxbkyGaV5VmuLdpkEc/YuqiZQMDXqU4YLtqGDg1kX3JdpKtmullWxYNCqnbC6e45IJZSUQnfJKjet+BX2KDT8G5Zgtri5uI9XaXbBnBIKrjUcIANgWYsck7mpoOBxrdyXmWMskSxYJGlEUk4TAyMscnJPStmK9oKtPyVbGG7gJkEN7KZnAZQYpCVOqPu90akU75wR5VNd8m272tvbK0sX0XSYJY30yoyjGoHGCSCcgjBzVjqP3fq/L8vl8OlFfl5RWSOJJ7m5mMNylyru0erUnupsgAj9AM5J3qPjfJENzNLKZriL6REIp0idVSVVBC6sqSCAfAjI2PU5tFKDnfMvL0cLW3Y2/EZHhtlgE1pLGjPGowIZySDg4B1KBjO2MDE3LnIIHDrOKdngubYvIkkDgSQmR2Zowx1Bl0sFYHIOKv1KGMLhFi0MehppZzkkySlS5z4d1QAB4DFZtKVApSlApSlBz/ANuFzo4Y2OskqR52zg5YjPkQmK/PMlmdcatsHAb7CxH8cfxr9De2jhF1dWccdrE0rCcMyrjIUJIM7keJH31xa75O4uSC1nMCqqowngvTp417eHnpx8XbPzP7ePzIjWYmdgM+QAz9wq48H9n19KochYw3TWxyP90DOaotnyfxQMp+jXWonZgrHTvudyAT9o+Irt/JPKV/ZSfpeItcwEEGJ0Y4ONijM7FceQ2O+3jXi1Zrny0cPsnkz37oY/sxkn+LVe+AcuQWsQjRdXizsAWY+Z/CtxSiIfoyfuL/AHRT6Mn7i/3RU1KCH6Mn7i/3RT6Kn7i/3RU1KCH6Mn7i/wB0U+jJ+4v90VNSgiFun7q/cK+uzHkPuFfdKD50DyFe4Fe0oPK9pSgUpSgj936vy/L5fKSlR+79X5fl8vh0CSlKUClKUClKUClS4piriaiqPOrp08T5+g9KlPe6dPE+foPSpABTDUIr2pcUxTDUVKlxTFMNRUqXFMUw1FSpcUxTDUVKlxTFMNRUqXFMUw1FSpcUxTDUVKlxTFMNRUqXFMUw1FSpcUxTDWN7v1fl+Xy+HSSpcVHjT9X5fl8vh0Ya8pUuKYphqKlS4pTDXtRE6unTxPn6D0oTq+r4nz9B6VKBVQApSlApSlApSlApSlApSlApSlApSlApSlApSlApSlApSlApSlBF7v1fl+Xy+HSWlRe79X5fl8vh0CWlKUHxF7o+Ar7pSgUpSgUpSgUpSgUpSgUpSgUpSgUpSgUpSgUpSgUpSgUpSgUpSgUpSg0FKU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556" name="AutoShape 4" descr="data:image/jpeg;base64,/9j/4AAQSkZJRgABAQAAAQABAAD/2wCEAAkGBxITEhUUEhQVFRQUFx4aGBYYFRYXFxkcHRgYHBwYGB0bHCggGRolHBgXJDEkJSkrLi4uFyAzODMsNygtLiwBCgoKDg0OFxAQGiweHBwsLDc3LCwsLCwsNzQsLCwsLCwsLCssLSwsLywtLC0vMiwvLCstLC8rLDArLCwsNywrLP/AABEIAOEA4QMBIgACEQEDEQH/xAAcAAEAAgMBAQEAAAAAAAAAAAAAAwYEBQcBAgj/xABPEAACAQMCAwUEBgYFCQUJAAABAgMABBESIQUGMRMiQVFhBzJxsRRygZHR4SMzQlKh8BUWYpLBJDVUc3SCs9LTY5OUo8IXJkNERVNVlaL/xAAZAQEBAQEBAQAAAAAAAAAAAAAAAQMCBAX/xAAoEQEAAwABBAECBgMAAAAAAAAAAQIRAwQSITFBE1EiobHB4fAFYXH/2gAMAwEAAhEDEQA/AO2Z0/V+X5VLQ1EO79X5flQS0pSgUpSgUpSgUpSgUpSgUpSgUpSgUpSgUpSgUpSgUpSgUpSgVGTnYdPE/wCA/H+QJzsOnif8B+P8j7AoPjsE/dX7hXlS0oFKhzTNTVx77v1fl+VS1Dmo86fq/L8qaYyqVDmmaaYmpUOaZppialQ5pmmmJqVDmmaaYmpUOaZppialQ5pmmmJqVDmmaaYmpUOaZppialQ5pmmmJqVDmmaaYmqMnOw6eJ/wH4/yIixOwO3if8B+P8j7FNMSgV7UOaZppialQ5r2mmPKUpUUpSlBH7v1fl+VSUqP3fq/L8qCSlKUClKUClK5B7abuQX3DohdSWsUpKyOkrRhVMiAu2CBsCTvVHX6VzPl+4teHRXN0vEZ+JpGidoiypM0YL4DgGTA9dxsD5VveK+0O0gs7a8KzPHdECNEVDLkgnBBcDYjBwTuRQ1b68Jqncye0GO0leNrS9l7JQ0jxwho0BXVu2rGQOvh61VPbJxqG84HDcQNqjkuExkYIIWUFWHgQQR+VDXXaVVI+cIIbmz4eyyma4gR0YKnZgaX94lgwP6NuinqKybDnCCW/nsFSXtrdNbsVTsyO5spDlie+P2R0NBYqVz5fa1aB07W3vIIZW0pcSwBIjnoc6vd9Rn4Vq+cvaZLa8VitljlMEf65VhVpJSVJHYktuoyuehyrUNdVpXOGvbR+P2rartbmS1yseEEARo5HxJ39WcA90AjUFOdqyeM+1eyglljSK5uBB+ukhjVo49yMFiw6EEZ6epoav1Rk52HTxP+A/H+RVeNe0CzgtYLomR7e4cIrxqMgkMTqDMpUDSwPiCMY8sTl/2o2N1draok8bOD2TyRhUkABI097IDAErkDOPA7UF4Ar2lKgUpSgUpSgUpSg9UV9dnUM06xozuQqIpZmPQAbk1z9+Nz3znBaODPdQbFh5uR1J8ug/iZa0VjysRMz4dFC+tOzqoWdhowVBU+Y2P8KsthcN7r7nwPn6H1rivLEzjq1JhNo0/V+X5VLor7qLOn6vy/KtWevrRTs6+s0oa+dFcU9uzwpf8ADGuBqgUkyrjOUEiahgH93NdszXy6KeoB+IBoOZ8jXPA7wXVrw+Fo+2gImyrLlN02Jc7jtDjFUL2e2Etxf2nD5l7vCpJ5H8s9ouB8O1C/Ya/RKRqOgA+AFAgByAMnxxvQcH5v488vEb63vrq7t44lK2tvb6x25IwobSDq1de9+8RkYwdFO3/urHv/APUP/Q5r9KNCpYMVUsOjYGR8D1FOyXGNIx5YGKajifPV0LPi3Cb6ZW+jrbIhZRnBHa6vuEqnHUjNQcq8caXjHFbu2jcs9k8kCOpDPpEOg6epDYBHmGHnXcpoVYYZVYeRAI+40CDOcDPnjeivyrx/iwu7BZZry7uLwzZlhbV9HhTvhWA06ATlcYP7TDA8eje0DiC2nFuE3kwbsEhwXAJ3w4PxxrU/CuwC3QZwijUcnujc+Z8zSWFWGGVWHkQCPuNDHJrudZOarR1Oz2mVPQ4ME5H8KrfKnHoeFWnEbK+DLcOX0qUZu2zGUC6sYCk5Oo7YY43rvegE7AbbZxv8Af5/D17dCQSqkr0JUEj4eVDH515l4XNb8uWgnDK8l6ZArbFVaOTGR4Zxqx/aq7+0NAON8GwAO8BttsJBgfDc11Z0B6gH4jNCgO5AyOhxQx9UpSopSlKBSlKBSleMDg42PgaDnXtY5miSNLUSYLSAy918BACwBbGn3tOd/CtDYXNzL2Ys5reHWHMCynLXAjzrZAEOlAQwBJy2kkDG9fHMSlJlXodfeHqB1+NbCxvp7aLaCKdYw5ikLKkkSyEs8ZJQnRnxU7jAI2ycO+J9t+y1fTIsudZ2GkWsjSRnRMNUSASL7ypqYa/MEYGCN684Px+8uJ/0d1FGZIjPDay2zMWgDFQ7yKR2ZJVsDLHGCeuKxOVLEuzyTAdpK5d8DAyfAegAAHoBW/a3vYcQWiwGAjudozqYsnLKAqnWgO4XUvXHQZriJpEy7tS+RKzcq8wC8jY9m8TxOY5FbBGtdn0Ee8gYMA2BnHSt3Va5R4T2GoAlvF3Ixrkdi7tjw7xO3hkDwqne0O5vra7STtnMOoPCM6UBXBMbhcBvtySD6Gtvqfh7sOHpPq8v04tETnz+jqOdP1fl+XyrR868xpZwE7GWTKxp5nG7H+yud/sHjWT/AFig+iC7ZsRFNXrk7aB5tq7uPOuZ2XDp+KzNcS5jhTYkbhVGSIo89T5noM58cUvf4r7lp0nSxNpvzeKU9/8Afs+/ZvyzYXKGOXh0bCIY+kZPeP7rAn38HORn1xtm7f8As34T/oUP3N+NffszbPC7Mnq0QJ8Mkkkn76s9d1iYjy83Pel+SbUr2x9lO9l1usdtPHGoVEvblVUdAqykAD4ACtjzZzJ9E7GOOIz3Ny+iGEMEyQMs7MfdRRgk4PUfEYXs4/U3X+33X/GasTn2GSK7sL9Y3litWkSZY1LuqSoF7RVG5Ckb43wa6YsvhnNU4uTaX1ukMzRNLC0chkilC+8oJUFXHXGOmT5ZhHO7f0N/SfYjVo19lrOP1ujGrT5b9K1qyf0nxS2ngSUW1lDNmaSN4hJJMugIgcBjgbk4xt8M1lLmT+hf6H7Cf6fnsdHYydnjt9Xa9pp0dno3zn+G9BcuYea+IW8sKrZwulzKscLG5KlmZNXeHZnSNjX1PzVfGdLSK0hN32BnmD3GIkXtCiqjBCzscZOwAyOvhJztbN2vCgqltF6mogE4AjcZOOg9a1vtK+gM+JkulvI4ybee3im7TJ1YRHjGDv4MdtXhk0GZzRzTxC0RJDZQsjdkp/ynBWSTAKYEe6hjjV44zUfMnON3aWqPLaobiSR1EKT6gUSNpHcPpzsFORjxFYfMi3UnCLQXCs1x2tsZcLltQlXOQviB73gDn7JePcPubvi2IGSFLK2I1yQGVC8+zKo1KM9moGQdskY3oNjzXzp9Fsre7gh7dbhowqBtJ0ujOCuAcnAAx61nDmhHuLGOIB4r6OWRZM4KiNEYbY3J14O4xiuf2FvOtnY2siSM9jxmKItobDRrI7LIP+z0tjPTC1m8I4JNacbt7cIxs4/pEtu4B0os6qWhJAwumRGIGejjzoM7hnP97JZi/NgjWneLdnc5mVUYqz6GjAbGknGRtW8fnFTcLHEgeN7BrxJNRBIBAC4xtkEHPUeVUXk7jjR8EFjHb3El6yTRiIQSBVMjyYZ3YBAoDAnetpb8Ekt7qGEgt2PBHiZ1BKlw4yAceecDrig2PD/aQJeFz3vYhZrcAvblz0cqUYNpzpZGBBx4EVteL80yi4FpZW4uLgIJJS0giihVvd1tgksfBQM4Oa5vzNwGePhVtcQROzTWUdtdRBW1EAK0Uun95HUKds4bG29Wqd2sOI3cs8c5teIRRYnhRnaF44zGVbQCynG4bHiPXAXngs9w8ebqJIZNRGlJO1UjbDZ0jGd9seFZ9Ur2XPIY7os9y8X0puwa5MpkMWiPSR2nexnP25q60UpSlQKUpQVb2icPVrXtQo1xujFtI1ac6SM9cd4H7K0vDdLREHcYroMsKupRwGVgQQehB2INVGblpoAxjdOy/wC0bSV9CcYPx2rDlpM+YbcV88Sp3EeMSW8pSK0kcYB1gsFb6ukHYdN8HbpV/wCVbkzW0czwtC7jdGOTsSAc9cEbjO+9aXlfmC3m0IjqzPusZHf6ZPdIzsB/CrqkTEDw+P4Vj274iGt7+PaW1Hd+2tFzTElx/kjjZk16/wBpTkhSvrlT9m3jVg2A8gBVfsj2s8kw91sLGfNQOvwLFj8CK9F/w0xjxTMX7o+HNeH8EuJJls37UwRys2MFAc7FhkHGQPXGo46k12OC2jiiCRqFjVcBV6AY8PxotuMHGxIxqGMj1GQR99SSe4c79079PCueH5bdX1VufN9R/dcd4LZSPbxvbW/GRbsoMejicaIF9F7QaR6YFZ/9FXn+j8c//bRf9Wrh7Mf802X+pH+NWRRjbw+X5fKvRrx4rHs1MX0RxEkyYuJQ6zyCWTtA+JCzjZu9nff41a6qXs5/U3X+33X/ABmrUe1acCbhyubjsnlkEiW5kEjgR5AAjIY74P30HRDXmaolvx6KxtYZY4bgWbzFZpLlpRNBqwqyFZAWaPVgHcYyMA5r3+vkrRW5jtNU99I4tIjLp1QoNXbysV/RjR3tIDbEb70NXmoy2dgcDz8/Qfj/ACKZxbnGaF4bZ4rdLp42lkWS67OBEDlVxIUyzP4ALt3t9s1rLfjiXt/wW4RdAeO8BTIOllVFZcjZgGU4I6jBouukL6dPSva5H7P+aRacJ4fEojaa4afT2sohiVUlcs8jkHA3UAAZJPpW/T2iFoYGitxJNLdPaNGsy6VlVSQVk04eM906ttjnfGCNX2lcy5m55vRw++ZIVt7uzlSOXEiyKiuVKyR5TD6gQNJAxqz4YroPCJZnhRp0WOUjvIr9oo3OMNpGcjB6bZxQZmaUpUClKUClKUClKUClKUH0KqnOtxHKFtwA7Bg7qQCgABwHztncED0B8q2PMnGfo6AJgzSbIPLzc+gz9pIFaGy4MXTJJLltRY76jv73n1qpLE4fwSzimS4SQ2s6Z0owzE+pSpAXbWME7Rt1AqyW/MwaPtBGdAZkY5wdaMUYKuMnDA/ZVVv7eRtTtbvNFGcBY1D5I6kr1P3Vp7f2gWqhoYoHV1JchgqqxBOVOkk51HcbdTUXPDrRRpBv3UI3H7RB8D+6Phv8Kx4odGVWMhVOFxjGnA6b5wDkfZWo5P5tW8BRxonQZZPAjzX0rbvxRc6UVpD/AGRt99c3pFoxa2xlKW8sfH8q9mHdPwPyrCveIlJFRVLbZYAZPpivm84mPo7SLkEghfPO/wAuv2VKUivomdUvkbmyO3sLaCS3ve0ijCOFsp2AYZyMha3v9e4P9Hv/APwNx/y1WOQ+AR3NnDJJdcRWRog74vJUUk9SADW4h5TiKGR77iQQnu/5bMD5eB72a0cs32bhvo8zMkkfaXlxIqyI0baXlLKSrAEZBqfm3l+e5ktZbeZIZLV3cF4zIp1JpxgMPDPjWH7Mrpnt5laSWTsruZFeV2d9KyEKCzEk4AFb2947DFcRW8hKyTq7R7d09mMuM+YG+KKr3GuCXM8UcXELmJ4RLrlSKFozMqgFIffOF1gsx8e6Nsb6WPlW5RbMJMUms5HFpLImodi4C9jMmd8LhdQIwPDxq1cJ4rFPdyx94yRIrYx3UVjhcn984Jx6H0rb3MA1iV27qL0x0PnRFU4pyfczSQ3RltWvEiaKQSW5e2kQyF1AQvqRlz7wOTvWbDy030mxmaSFWtFm1xxRdmr9sAMouo6ACPHOa3g4j3S3ZyaR0Onr6jfpWDY3uXeTRIxY4GlcgAeHXr0qKq1r7NnitbNI5omnsjLhpYO0hkWVizI6FsjHdwQfA+e24/qpI4sy7W6PbXPbsIIDHG/dK6Quo4OCO8c9KxYPaHbtK+lbmSJToMkVu8kSEddTqMfdnrVqt+JK7BQGGrOkkYDY8qorHFuRe3TiaGYAcQMbLhf1ZiVcZ37wLKPLbNWfg8Uywotw6PKB3mjUoh3OMAkkbY8eua9biKBXbBwh0/E+Qr2e+CkKFZnIzpUZI+PlQZdKrlvzXG95cWwRx9F7NXYgYLSqWXBB6AA5yPvra8VvuyC4xlj4+A8TUGdSlKBSlKBSlKBXy7AAknAAyT5AeNfVV3nq+0WxQe9OdH+71c/3Rj/eFBXbec3Vw05zg7ID+yg6D4ncn1Y1eOGW+AKq/LVtgCrrbLgV1CNTaTtbhkdGKg5DKMjHrVD9qHCCbVL9UHbxyglgO92b93B8WGrTgf2j9vULy2Ei6SSAcdPStbzbw4TWNxEB1ibSP7SjK4+DAVzaNiXfDMReJn04lZ3bxkPEHyNyx2Jz19TkEj4E/Guq2HGopSrRKxjiGdOMHUR1by+O/SuOcEm1RAfu7fh/PpXUOROFO1q7BgolkAJ8dKZ/jqP8KROxEry8c8d7Un4lYLOWVtZRDrkO7nZVHhjzqVbTvBMHRChOSPecjr/PlVKteN3Ntf6bp2K50EdECn3WUdAOh++rnzXx1LWAscF3BEa+Zx1P9kdT9g8arNzTg3Mpt+FWsUKFpZI1LsRkKgOyjxJI/gfhV44JxZp1jlkt5I4lGEXGoMR+18Pj5eNcd5Y4YzIpM18sQUdmU4a0wb1zpIK/fmryvGLoAAX/ABMAbADgkeB/5VBY/ZtI5juMKAn065JJ97JlO2PT1qH2swlYLe6UHVaXCOSoyRG/ckHwII+6s/2biP6Ixjlkm1XErO8kXYv2hfLgp+zhs+XwqyXVukiNHIqujjDKwBVgeoIPUUVxibicqWkt1Eki/wBI8QVWcZiItU1RxIJf/hk6ANfhrPnUnGzfQ2F178MDzW5hU3LXMkJ7RQ41HvaGIUgHbdvOuutwyAw9gYozBp09kUUx6R0GnGMVh23LFlHG0SWsKxuwZkEa6WKnKlhjcg9M9KJig8wk8Oa1kWW5MH6SKdp5GYuHBYSEE4GHGM46Nis7lu1ul4Pc6S7XM0LMNyWEkisdK56aQyjbyrc86crz30kadpGtqcGZSCZG0MrKi+AUkHJ67CrRZ2yxqFXoP4+tBySPmN4+BRGxaBBbRATpIO+zggMAoYFTr1Nk5yDWVfP9MvL7t5pYI7K2RrZFleAjVFlphpYasNt4jYCr/d8p2Eshlls7d5CclmhQlj5tkd4/Gp+KcvWlyVa4t4ZWTZS8asQPLcdPTpQxyng93PfNw63uWeKJrRpz+kaH6RKJCu7KQTiPD7EdTWFZcUnkW3imnm7B7+WDtlkZWliiUGFTMD3tT6l1Z6JXZuKcEtrlFS4gilRfdV0Vgvh3fLbypccEtnhFu8ETQDGIii6BjphcYGPShjnHIKKvEeJj9LMI2gCAuZeiSbM5JLaT3cnPT0q93MjHUJYTrK4QqCRv4E56g1n8O4RbwZ7CGOLUFDaEVchAQoOBvgE4+JrNoqG0QhFDdQoB+6pqUqBSlKBSlKBVB55uNV3FH4Rx5PxdvwQffV+rmF9L2t9cP4CQoP8AcAT5qfvoLXwBNhVpUbVXeCL0qxCrCS9rxhkY869pVR+b14bJa3M9vIMGNtv7S5Olh6FdNdl9nyEWUefEsR8NRrD575cNzcQGNQHKsHkPgilSAftY4HrVnsbVYo0jX3UUAfZ41xWvbGN+fl+rfv8Avn6KB7SLuKSVYlRjNH1YeRGdOOp8/Stby2q3dwBdMz9nHhEPQ6R0b08fXx9dbzNdiS7mdTsXIB9BsPlW09nrn6U3TeJ856+HT1zXTFcfZl/mqy/1I+ZqxZz06eJ8/QfjXPOQucuHxcOtIpbuGN0iAdS4DA7930qxDn3hX+nW/wD3gqKi9nf6m5/2+6/4xrN524u9rZyyxYMx0pECM5kkYIm3ju2fsrW+zOdZLad0YMj31yysNwQZSQR6EEU534JNeTWUK61t0laaaVHVHRkQ9iFzvksSc42wKqI+A84BLJ5b9wJLa4e3nZE7ocSaVYge6pDJv61uuIcz2sEkscsmkwQiaQlW0KhbSMsBjUT0UbnwFVS25MlWXiNqxlltL6BWWeV0dlnAKkHoxb3WzjHcG9a+35Ovp+G3RuFCX9y0J0lxutsIwil1JCltDtkHYuKC3W/OlqUmc9sgt0EkiSwyRyqhzhwjDLIcHcdPur7j50tmi7WJLmZDIUXsraaQsVCksoVd4+8O90ODjOKqL8tSS296y2l4lzJaGFTc3iz68tq7NCZDgBhnJwO8fM1teZOHXemxVY55LaOMi4ggnWBy/ZqE1PrXMYOrYMMeoxQb2bnSyW2iuRIzxztpiCI7ySNuCioBq1Ag58sV5a87WTxTzCRlS2IWXVG6srt0j0kai+e7pAznaqRwrlW+t4eHzCANNZXFyWtu2TLpOTvHIxwWVRnfBPjisVOFXN+nFDGoEy38MgjSbAYxIuqHtV2WQA9RsHHXxoa6bwLmGG6MixiRJIiO0ilieKVdQypKOAdJGcGttVP5H4Volmma2u4ZGRELXNytwzgFjhcOxAU+ePe28auFFKUpUClKUClKUClKUCtVNy9bMxbRpZiSSpIySckkdMk79K2tKDhUXtantJpIZ7RHaGRkYpI0fusRnBVvKrVw/wBuFg2BLDcRHz0o6/eG1f8A81XfbXyLIZTf2yF1YD6QigllIAAlAHVSANWOmM+JI5ArV9Lp+n4eWv2k9v05b+1fhDf/ADOn68Uy/wASmP41trPnfh0oJju4WA6978a/KtrbtIwVBkn+HqfIVduFWCwxhR16sfM1n1XTU4c7bbvwkw73Y8eguHdYnDCMAk+G+c9fAYFV3mTmgPqtrQdtJICpZd1AOxx5n16CucWjHUF1lFchWIzjBI6gdR449K7HwDgUNqmIxlj7zn3m/AeleIc7j5GvScaEAzjJcY+O2+Kt3LvKaW2ZCxeQKRq6KNtwo/xNWcnPTp4nz9BSX3T8D8qGOf8AKvC7+6s4LhuJMhmjDFRZ2hA9AdHpW2/qtff/AJR//BWn/LWR7NP81WX+pHzNWWoqt8gXc0lvKJ5O1eK6mi16ETIjkKglUAAOBW8vb+KEAzSxxg9C7qgPw1EZqvezz9Tc/wC33X/GNar2loWuuFhYEuCZpsQyFVR/0I2JZSBjruD0oL3BOrqGRldT0ZSGU/AjY1FxC/igjaWZ1jjTGp2OFGSFGT6kgfbXKeD8fNhbXuIlguXv0T6KELxW5mA0FBGT2q6EZu6BkgADpmLnHj08/C+JRSlpUjW3aOc2sttq1XEYZCjjqpA3HUGqmuyZr0VRLvjF/Pc3kVnJDClhHH+siMhmkeMvpJ1Ds0wAMgE+O/QYA9oE/Zicoojn4c08KYyfpCOEaPPVlJZCPjRdXfjXA7a6jEd1EssQbUA2e6cEZBBBAwT8M+XSS0tbWyhCIIreFT5qiZPmSdyfMnNVflrmi5uZ7SFtAZYZ2vAF/bjl7BVU/s5kDH1Fa32q3Nu81rZXDEQsJZpNKSSEYjaOLuxqWxrcnpgafhQdLBr2uZ8A5unFjwqbIMZmFpdgrlg28aSZOCveVSfrivLnnq57MMCqLdXksVu4geYpBDkNJoTvSOzKQB0HWhrptK5fPzrfi2TQFaU38dskksEkCTRyIxVijDUh1YBx+7t1rJ5u5jvLRSq3aSXEFv2kkUdi8gYgsdcrhsQRlQAPHYmhro9KoUfMd5ezxRWbxW6/Q4rqR5IzKWMuCsQXUuFA6tnNaiDn+5a1stbLHNdyXGuVLeScRpC7LhIk3Zj3Rk7DcmhrqlKrfIfGZ7m3c3CkPFM8YfsnhEqjSVlEb95chhkeYNWSoFKUoFKUoILtsKxHgp+VfjqAbV+xrqVVUs5CooJZicAKBkknwAGa/HtwUVn0HKBjoJ6lcnT19MV9T/GTEWtM+ogbnlBf0rkfuHP94Yq2Vo+VLEpFrbq+CB6b4+/Pyrd15uqtW3JM1/1/Ll7XY+VL0zWsRPUDSx8SV2+WPvrj3T4/L866P7L58wSqT7smR9qj8K8srC6CvJBkEeYpqFNVRVH4HwfjNrbxW8cvDikKhVLR3JYgeeHAz9lZ3Z8c/wDucM/7q6/6lWrUPOmoUGj5O4RLbQOs7RtJJPLMxjDBMyNqwA2+xJr3mTlxbtoHM00MluzNG8RQMCy6TnUrDp863WoU1CgrUfItr9HlhYzOZ3Ekk7SE3BkXdJA4A0suNsDHXbc15d8mia1mtbi7u50n0ZZ3j1IEcONGI8DJAySDmrNqr6AoKzxbkyGaV5VmuLdpkEc/YuqiZQMDXqU4YLtqGDg1kX3JdpKtmullWxYNCqnbC6e45IJZSUQnfJKjet+BX2KDT8G5Zgtri5uI9XaXbBnBIKrjUcIANgWYsck7mpoOBxrdyXmWMskSxYJGlEUk4TAyMscnJPStmK9oKtPyVbGG7gJkEN7KZnAZQYpCVOqPu90akU75wR5VNd8m272tvbK0sX0XSYJY30yoyjGoHGCSCcgjBzVjqP3fq/L8vl8OlFfl5RWSOJJ7m5mMNylyru0erUnupsgAj9AM5J3qPjfJENzNLKZriL6REIp0idVSVVBC6sqSCAfAjI2PU5tFKDnfMvL0cLW3Y2/EZHhtlgE1pLGjPGowIZySDg4B1KBjO2MDE3LnIIHDrOKdngubYvIkkDgSQmR2Zowx1Bl0sFYHIOKv1KGMLhFi0MehppZzkkySlS5z4d1QAB4DFZtKVApSlApSlBz/ANuFzo4Y2OskqR52zg5YjPkQmK/PMlmdcatsHAb7CxH8cfxr9De2jhF1dWccdrE0rCcMyrjIUJIM7keJH31xa75O4uSC1nMCqqowngvTp417eHnpx8XbPzP7ePzIjWYmdgM+QAz9wq48H9n19KochYw3TWxyP90DOaotnyfxQMp+jXWonZgrHTvudyAT9o+Irt/JPKV/ZSfpeItcwEEGJ0Y4ONijM7FceQ2O+3jXi1Zrny0cPsnkz37oY/sxkn+LVe+AcuQWsQjRdXizsAWY+Z/CtxSiIfoyfuL/AHRT6Mn7i/3RU1KCH6Mn7i/3RT6Kn7i/3RU1KCH6Mn7i/wB0U+jJ+4v90VNSgiFun7q/cK+uzHkPuFfdKD50DyFe4Fe0oPK9pSgUpSgj936vy/L5fKSlR+79X5fl8vh0CSlKUClKUClKUClS4piriaiqPOrp08T5+g9KlPe6dPE+foPSpABTDUIr2pcUxTDUVKlxTFMNRUqXFMUw1FSpcUxTDUVKlxTFMNRUqXFMUw1FSpcUxTDUVKlxTFMNRUqXFMUw1FSpcUxTDWN7v1fl+Xy+HSSpcVHjT9X5fl8vh0Ya8pUuKYphqKlS4pTDXtRE6unTxPn6D0oTq+r4nz9B6VKBVQApSlApSlApSlApSlApSlApSlApSlApSlApSlApSlApSlApSlBF7v1fl+Xy+HSWlRe79X5fl8vh0CWlKUHxF7o+Ar7pSgUpSgUpSgUpSgUpSgUpSgUpSgUpSgUpSgUpSgUpSgUpSgUpSgUpSg0FKU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3557" name="Picture 5" descr="C:\Users\Umum\Downloads\PENILAIAN KER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335758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SASARAN KERJA PEGAWAI (SKP)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1785926"/>
            <a:ext cx="5929354" cy="485778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Dalam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menyusun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SKP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haru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s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memperhatikan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hal-hal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sebagai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berikut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lvl="0" indent="-742950">
              <a:spcBef>
                <a:spcPct val="0"/>
              </a:spcBef>
              <a:buFontTx/>
              <a:buAutoNum type="arabicParenR"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Jelas</a:t>
            </a:r>
            <a:r>
              <a:rPr lang="en-US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lang="en-US" sz="4400" dirty="0" err="1"/>
              <a:t>Kegiatan</a:t>
            </a:r>
            <a:r>
              <a:rPr lang="en-US" sz="4400" dirty="0"/>
              <a:t> yang </a:t>
            </a:r>
            <a:r>
              <a:rPr lang="en-US" sz="4400" dirty="0" err="1"/>
              <a:t>dilakukan</a:t>
            </a:r>
            <a:r>
              <a:rPr lang="en-US" sz="4400" dirty="0"/>
              <a:t> </a:t>
            </a:r>
            <a:r>
              <a:rPr lang="en-US" sz="4400" dirty="0" err="1"/>
              <a:t>harus</a:t>
            </a:r>
            <a:r>
              <a:rPr lang="en-US" sz="4400" dirty="0"/>
              <a:t> </a:t>
            </a:r>
            <a:r>
              <a:rPr lang="en-US" sz="4400" dirty="0" err="1"/>
              <a:t>dapat</a:t>
            </a:r>
            <a:r>
              <a:rPr lang="en-US" sz="4400" dirty="0"/>
              <a:t> </a:t>
            </a:r>
            <a:r>
              <a:rPr lang="en-US" sz="4400" dirty="0" err="1"/>
              <a:t>diuraikan</a:t>
            </a:r>
            <a:r>
              <a:rPr lang="en-US" sz="4400" dirty="0"/>
              <a:t> </a:t>
            </a:r>
            <a:r>
              <a:rPr lang="en-US" sz="4400" dirty="0" err="1"/>
              <a:t>secara</a:t>
            </a:r>
            <a:r>
              <a:rPr lang="en-US" sz="4400" dirty="0"/>
              <a:t> </a:t>
            </a:r>
            <a:r>
              <a:rPr lang="en-US" sz="4400" dirty="0" err="1" smtClean="0"/>
              <a:t>jelas</a:t>
            </a:r>
            <a:endParaRPr lang="id-ID" sz="4400" dirty="0" smtClean="0"/>
          </a:p>
          <a:p>
            <a:pPr marL="742950" lvl="0" indent="-742950">
              <a:spcBef>
                <a:spcPct val="0"/>
              </a:spcBef>
              <a:buFontTx/>
              <a:buAutoNum type="arabicParenR"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lvl="0" indent="-742950">
              <a:spcBef>
                <a:spcPct val="0"/>
              </a:spcBef>
              <a:buFontTx/>
              <a:buAutoNum type="arabicParenR"/>
            </a:pP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Dapat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diukur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lang="en-US" sz="4400" dirty="0" err="1"/>
              <a:t>Kegiatan</a:t>
            </a:r>
            <a:r>
              <a:rPr lang="en-US" sz="4400" dirty="0"/>
              <a:t> yang </a:t>
            </a:r>
            <a:r>
              <a:rPr lang="en-US" sz="4400" dirty="0" err="1"/>
              <a:t>dilakukan</a:t>
            </a:r>
            <a:r>
              <a:rPr lang="en-US" sz="4400" dirty="0"/>
              <a:t> </a:t>
            </a:r>
            <a:r>
              <a:rPr lang="en-US" sz="4400" dirty="0" err="1"/>
              <a:t>harus</a:t>
            </a:r>
            <a:r>
              <a:rPr lang="en-US" sz="4400" dirty="0"/>
              <a:t> </a:t>
            </a:r>
            <a:r>
              <a:rPr lang="en-US" sz="4400" dirty="0" err="1"/>
              <a:t>dapat</a:t>
            </a:r>
            <a:r>
              <a:rPr lang="en-US" sz="4400" dirty="0"/>
              <a:t> </a:t>
            </a:r>
            <a:r>
              <a:rPr lang="en-US" sz="4400" dirty="0" err="1"/>
              <a:t>diukur</a:t>
            </a:r>
            <a:r>
              <a:rPr lang="en-US" sz="4400" dirty="0"/>
              <a:t> </a:t>
            </a:r>
            <a:r>
              <a:rPr lang="en-US" sz="4400" dirty="0" err="1"/>
              <a:t>secara</a:t>
            </a:r>
            <a:r>
              <a:rPr lang="en-US" sz="4400" dirty="0"/>
              <a:t> </a:t>
            </a:r>
            <a:r>
              <a:rPr lang="en-US" sz="4400" dirty="0" err="1"/>
              <a:t>kuantitas</a:t>
            </a:r>
            <a:r>
              <a:rPr lang="en-US" sz="4400" dirty="0"/>
              <a:t> </a:t>
            </a:r>
            <a:r>
              <a:rPr lang="en-US" sz="4400" dirty="0" err="1"/>
              <a:t>dalam</a:t>
            </a:r>
            <a:r>
              <a:rPr lang="en-US" sz="4400" dirty="0"/>
              <a:t> </a:t>
            </a:r>
            <a:r>
              <a:rPr lang="en-US" sz="4400" dirty="0" err="1"/>
              <a:t>bentuk</a:t>
            </a:r>
            <a:r>
              <a:rPr lang="en-US" sz="4400" dirty="0"/>
              <a:t> </a:t>
            </a:r>
            <a:r>
              <a:rPr lang="en-US" sz="4400" dirty="0" err="1"/>
              <a:t>angka</a:t>
            </a:r>
            <a:r>
              <a:rPr lang="en-US" sz="4400" dirty="0"/>
              <a:t> </a:t>
            </a:r>
            <a:r>
              <a:rPr lang="en-US" sz="4400" dirty="0" err="1"/>
              <a:t>seperti</a:t>
            </a:r>
            <a:r>
              <a:rPr lang="en-US" sz="4400" dirty="0"/>
              <a:t> </a:t>
            </a:r>
            <a:r>
              <a:rPr lang="en-US" sz="4400" dirty="0" err="1"/>
              <a:t>jumlah</a:t>
            </a:r>
            <a:r>
              <a:rPr lang="en-US" sz="4400" dirty="0"/>
              <a:t> </a:t>
            </a:r>
            <a:r>
              <a:rPr lang="en-US" sz="4400" dirty="0" err="1"/>
              <a:t>satuan</a:t>
            </a:r>
            <a:r>
              <a:rPr lang="en-US" sz="4400" dirty="0"/>
              <a:t>, </a:t>
            </a:r>
            <a:r>
              <a:rPr lang="en-US" sz="4400" dirty="0" err="1"/>
              <a:t>jumlah</a:t>
            </a:r>
            <a:r>
              <a:rPr lang="en-US" sz="4400" dirty="0"/>
              <a:t> </a:t>
            </a:r>
            <a:r>
              <a:rPr lang="en-US" sz="4400" dirty="0" err="1"/>
              <a:t>hasil</a:t>
            </a:r>
            <a:r>
              <a:rPr lang="en-US" sz="4400" dirty="0"/>
              <a:t>, </a:t>
            </a:r>
            <a:r>
              <a:rPr lang="en-US" sz="4400" dirty="0" err="1"/>
              <a:t>dan</a:t>
            </a:r>
            <a:r>
              <a:rPr lang="en-US" sz="4400" dirty="0"/>
              <a:t> lain-lain </a:t>
            </a:r>
            <a:r>
              <a:rPr lang="en-US" sz="4400" dirty="0" err="1"/>
              <a:t>maupun</a:t>
            </a:r>
            <a:r>
              <a:rPr lang="en-US" sz="4400" dirty="0"/>
              <a:t> </a:t>
            </a:r>
            <a:r>
              <a:rPr lang="en-US" sz="4400" dirty="0" err="1"/>
              <a:t>secara</a:t>
            </a:r>
            <a:r>
              <a:rPr lang="en-US" sz="4400" dirty="0"/>
              <a:t> </a:t>
            </a:r>
            <a:r>
              <a:rPr lang="en-US" sz="4400" dirty="0" err="1"/>
              <a:t>kualitas</a:t>
            </a:r>
            <a:r>
              <a:rPr lang="en-US" sz="4400" dirty="0"/>
              <a:t> </a:t>
            </a:r>
            <a:r>
              <a:rPr lang="en-US" sz="4400" dirty="0" err="1"/>
              <a:t>hasil</a:t>
            </a:r>
            <a:r>
              <a:rPr lang="en-US" sz="4400" dirty="0"/>
              <a:t> </a:t>
            </a:r>
            <a:r>
              <a:rPr lang="en-US" sz="4400" dirty="0" err="1"/>
              <a:t>kerja</a:t>
            </a:r>
            <a:r>
              <a:rPr lang="en-US" sz="4400" dirty="0"/>
              <a:t> </a:t>
            </a:r>
            <a:r>
              <a:rPr lang="en-US" sz="4400" dirty="0" err="1"/>
              <a:t>sempurna</a:t>
            </a:r>
            <a:r>
              <a:rPr lang="en-US" sz="4400" dirty="0"/>
              <a:t>, </a:t>
            </a:r>
            <a:r>
              <a:rPr lang="en-US" sz="4400" dirty="0" err="1"/>
              <a:t>tidak</a:t>
            </a:r>
            <a:r>
              <a:rPr lang="en-US" sz="4400" dirty="0"/>
              <a:t> </a:t>
            </a:r>
            <a:r>
              <a:rPr lang="en-US" sz="4400" dirty="0" err="1"/>
              <a:t>ada</a:t>
            </a:r>
            <a:r>
              <a:rPr lang="en-US" sz="4400" dirty="0"/>
              <a:t> </a:t>
            </a:r>
            <a:r>
              <a:rPr lang="en-US" sz="4400" dirty="0" err="1"/>
              <a:t>kesalahan</a:t>
            </a:r>
            <a:r>
              <a:rPr lang="en-US" sz="4400" dirty="0"/>
              <a:t>, </a:t>
            </a:r>
            <a:r>
              <a:rPr lang="en-US" sz="4400" dirty="0" err="1"/>
              <a:t>tidak</a:t>
            </a:r>
            <a:r>
              <a:rPr lang="en-US" sz="4400" dirty="0"/>
              <a:t> </a:t>
            </a:r>
            <a:r>
              <a:rPr lang="en-US" sz="4400" dirty="0" err="1"/>
              <a:t>ada</a:t>
            </a:r>
            <a:r>
              <a:rPr lang="en-US" sz="4400" dirty="0"/>
              <a:t> </a:t>
            </a:r>
            <a:r>
              <a:rPr lang="en-US" sz="4400" dirty="0" err="1"/>
              <a:t>revisi</a:t>
            </a:r>
            <a:r>
              <a:rPr lang="en-US" sz="4400" dirty="0"/>
              <a:t> </a:t>
            </a:r>
            <a:r>
              <a:rPr lang="en-US" sz="4400" dirty="0" err="1"/>
              <a:t>dan</a:t>
            </a:r>
            <a:r>
              <a:rPr lang="en-US" sz="4400" dirty="0"/>
              <a:t> </a:t>
            </a:r>
            <a:r>
              <a:rPr lang="en-US" sz="4400" dirty="0" err="1"/>
              <a:t>pelayanan</a:t>
            </a:r>
            <a:r>
              <a:rPr lang="en-US" sz="4400" dirty="0"/>
              <a:t> </a:t>
            </a:r>
            <a:r>
              <a:rPr lang="en-US" sz="4400" dirty="0" err="1"/>
              <a:t>kepada</a:t>
            </a:r>
            <a:r>
              <a:rPr lang="en-US" sz="4400" dirty="0"/>
              <a:t> </a:t>
            </a:r>
            <a:r>
              <a:rPr lang="en-US" sz="4400" dirty="0" err="1"/>
              <a:t>masyarakat</a:t>
            </a:r>
            <a:r>
              <a:rPr lang="en-US" sz="4400" dirty="0"/>
              <a:t> </a:t>
            </a:r>
            <a:r>
              <a:rPr lang="en-US" sz="4400" dirty="0" err="1"/>
              <a:t>memuaskan</a:t>
            </a:r>
            <a:r>
              <a:rPr lang="en-US" sz="4400" dirty="0"/>
              <a:t>, </a:t>
            </a:r>
            <a:r>
              <a:rPr lang="en-US" sz="4400" dirty="0" err="1"/>
              <a:t>dan</a:t>
            </a:r>
            <a:r>
              <a:rPr lang="en-US" sz="4400" dirty="0"/>
              <a:t> </a:t>
            </a:r>
            <a:r>
              <a:rPr lang="en-US" sz="4400" dirty="0" smtClean="0"/>
              <a:t>lain-lain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indent="-742950">
              <a:spcBef>
                <a:spcPct val="0"/>
              </a:spcBef>
              <a:buFontTx/>
              <a:buAutoNum type="arabicParenR"/>
            </a:pPr>
            <a:endParaRPr kumimoji="0" lang="id-ID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indent="-742950">
              <a:spcBef>
                <a:spcPct val="0"/>
              </a:spcBef>
              <a:buFontTx/>
              <a:buAutoNum type="arabicParenR"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Relevan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yang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dilakukan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harus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berdasarkan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lingkup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tugas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jabatan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masing-masing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indent="-742950">
              <a:spcBef>
                <a:spcPct val="0"/>
              </a:spcBef>
              <a:buFontTx/>
              <a:buAutoNum type="arabicParenR"/>
            </a:pPr>
            <a:endParaRPr lang="id-ID" sz="44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742950" indent="-742950">
              <a:spcBef>
                <a:spcPct val="0"/>
              </a:spcBef>
              <a:buFontTx/>
              <a:buAutoNum type="arabicParenR"/>
            </a:pP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Dapat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dicapai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latin typeface="+mj-lt"/>
                <a:ea typeface="+mj-ea"/>
                <a:cs typeface="+mj-cs"/>
                <a:sym typeface="Wingdings" pitchFamily="2" charset="2"/>
              </a:rPr>
              <a:t>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yang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dilakukan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harus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disesuaikan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dengan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kemampuan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PNS</a:t>
            </a:r>
          </a:p>
          <a:p>
            <a:pPr marL="742950" lvl="0" indent="-742950">
              <a:spcBef>
                <a:spcPct val="0"/>
              </a:spcBef>
              <a:buFontTx/>
              <a:buAutoNum type="arabicParenR"/>
            </a:pPr>
            <a:endParaRPr lang="id-ID" sz="44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742950" lvl="0" indent="-742950">
              <a:spcBef>
                <a:spcPct val="0"/>
              </a:spcBef>
              <a:buFontTx/>
              <a:buAutoNum type="arabicParenR"/>
            </a:pP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Memiliki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target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waktu</a:t>
            </a:r>
            <a:r>
              <a:rPr lang="en-US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lang="en-US" sz="4400" dirty="0" err="1"/>
              <a:t>Kegiatan</a:t>
            </a:r>
            <a:r>
              <a:rPr lang="en-US" sz="4400" dirty="0"/>
              <a:t> yang </a:t>
            </a:r>
            <a:r>
              <a:rPr lang="en-US" sz="4400" dirty="0" err="1"/>
              <a:t>dilakukan</a:t>
            </a:r>
            <a:r>
              <a:rPr lang="en-US" sz="4400" dirty="0"/>
              <a:t> </a:t>
            </a:r>
            <a:r>
              <a:rPr lang="en-US" sz="4400" dirty="0" err="1"/>
              <a:t>harus</a:t>
            </a:r>
            <a:r>
              <a:rPr lang="en-US" sz="4400" dirty="0"/>
              <a:t> </a:t>
            </a:r>
            <a:r>
              <a:rPr lang="en-US" sz="4400" dirty="0" err="1"/>
              <a:t>dapat</a:t>
            </a:r>
            <a:r>
              <a:rPr lang="en-US" sz="4400" dirty="0"/>
              <a:t> </a:t>
            </a:r>
            <a:r>
              <a:rPr lang="en-US" sz="4400" dirty="0" err="1"/>
              <a:t>ditentukan</a:t>
            </a:r>
            <a:r>
              <a:rPr lang="en-US" sz="4400" dirty="0"/>
              <a:t> </a:t>
            </a:r>
            <a:r>
              <a:rPr lang="en-US" sz="4400" dirty="0" err="1"/>
              <a:t>waktunya</a:t>
            </a:r>
            <a:r>
              <a:rPr lang="en-US" sz="4400" dirty="0"/>
              <a:t>.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1200150" lvl="1" indent="-742950">
              <a:spcBef>
                <a:spcPct val="0"/>
              </a:spcBef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529" name="Picture 1" descr="C:\Users\Umum\Downloads\PENILAIAN KERJA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786058"/>
            <a:ext cx="258498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en-US" dirty="0" err="1" smtClean="0"/>
              <a:t>Unsur-Unsur</a:t>
            </a:r>
            <a:r>
              <a:rPr lang="en-US" dirty="0" smtClean="0"/>
              <a:t> </a:t>
            </a:r>
            <a:r>
              <a:rPr lang="en-US" dirty="0" smtClean="0"/>
              <a:t>SKP (</a:t>
            </a:r>
            <a:r>
              <a:rPr lang="en-US" dirty="0" err="1" smtClean="0"/>
              <a:t>dosen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1643050"/>
            <a:ext cx="8229600" cy="49292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Kegiatan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Tugas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Jabatan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          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Penyusunan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SKP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pejabat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fungsional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tertentu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,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tugas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jabatannya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disesuaikan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dengan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butir-butir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berdasarkan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peraturan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perundang-undangan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yang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mengatur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tentang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fungsional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tertentu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4400" dirty="0" err="1" smtClean="0">
                <a:latin typeface="+mj-lt"/>
                <a:ea typeface="+mj-ea"/>
                <a:cs typeface="+mj-cs"/>
              </a:rPr>
              <a:t>Angka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Kredit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/>
              <a:t>           </a:t>
            </a:r>
            <a:r>
              <a:rPr lang="en-US" sz="4400" dirty="0" err="1" smtClean="0">
                <a:solidFill>
                  <a:srgbClr val="FF0000"/>
                </a:solidFill>
              </a:rPr>
              <a:t>Pejabat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fungsional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tertentu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harus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menetapkan</a:t>
            </a:r>
            <a:r>
              <a:rPr lang="en-US" sz="4400" dirty="0" smtClean="0">
                <a:solidFill>
                  <a:srgbClr val="FF0000"/>
                </a:solidFill>
              </a:rPr>
              <a:t> target </a:t>
            </a:r>
            <a:r>
              <a:rPr lang="en-US" sz="4400" dirty="0" err="1" smtClean="0">
                <a:solidFill>
                  <a:srgbClr val="FF0000"/>
                </a:solidFill>
              </a:rPr>
              <a:t>angka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kredit</a:t>
            </a:r>
            <a:r>
              <a:rPr lang="en-US" sz="4400" dirty="0" smtClean="0">
                <a:solidFill>
                  <a:srgbClr val="FF0000"/>
                </a:solidFill>
              </a:rPr>
              <a:t> yang </a:t>
            </a:r>
            <a:r>
              <a:rPr lang="en-US" sz="4400" dirty="0" err="1" smtClean="0">
                <a:solidFill>
                  <a:srgbClr val="FF0000"/>
                </a:solidFill>
              </a:rPr>
              <a:t>akan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dicapai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dalam</a:t>
            </a:r>
            <a:r>
              <a:rPr lang="en-US" sz="4400" dirty="0" smtClean="0">
                <a:solidFill>
                  <a:srgbClr val="FF0000"/>
                </a:solidFill>
              </a:rPr>
              <a:t> 1 (</a:t>
            </a:r>
            <a:r>
              <a:rPr lang="en-US" sz="4400" dirty="0" err="1" smtClean="0">
                <a:solidFill>
                  <a:srgbClr val="FF0000"/>
                </a:solidFill>
              </a:rPr>
              <a:t>satu</a:t>
            </a:r>
            <a:r>
              <a:rPr lang="en-US" sz="4400" dirty="0" smtClean="0">
                <a:solidFill>
                  <a:srgbClr val="FF0000"/>
                </a:solidFill>
              </a:rPr>
              <a:t>) </a:t>
            </a:r>
            <a:r>
              <a:rPr lang="en-US" sz="4400" dirty="0" err="1" smtClean="0">
                <a:solidFill>
                  <a:srgbClr val="FF0000"/>
                </a:solidFill>
              </a:rPr>
              <a:t>tahun</a:t>
            </a:r>
            <a:r>
              <a:rPr lang="en-US" sz="4400" dirty="0" smtClean="0"/>
              <a:t>. 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Target</a:t>
            </a: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       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Setiap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pelaksanaan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tugas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harus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ditetapkan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target yang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diwujudkan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secara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jelas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sebagai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ukuran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prestasi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kerja</a:t>
            </a:r>
            <a:endParaRPr lang="en-US" sz="44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Unsur-Unsur</a:t>
            </a:r>
            <a:r>
              <a:rPr lang="en-US" dirty="0" smtClean="0"/>
              <a:t> </a:t>
            </a:r>
            <a:r>
              <a:rPr lang="en-US" dirty="0" smtClean="0"/>
              <a:t>SKP (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Kependidikan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1643050"/>
            <a:ext cx="8229600" cy="49292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Kegiatan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Tugas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Jabatan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          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Penyusunan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SKP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untuk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fungsional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umum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(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tenaga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administrasi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,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kegiatan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tugas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jabatannya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berdasarkan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RKT 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Instansi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Symbol"/>
              </a:rPr>
              <a:t></a:t>
            </a: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SOTK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(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terkait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tugas,fungsi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,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wewenang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,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tanggung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jawab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dan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uraian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)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dengan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prinsip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pekerjaan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dibagi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habis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dari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tingkat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yang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tertinggi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sampai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dengan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tingkat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yang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terendah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secara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sym typeface="Symbol"/>
              </a:rPr>
              <a:t>hierarki</a:t>
            </a:r>
            <a:r>
              <a:rPr lang="en-US" sz="4400" dirty="0" smtClean="0">
                <a:solidFill>
                  <a:srgbClr val="FF0000"/>
                </a:solidFill>
                <a:sym typeface="Symbol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4400" dirty="0" err="1" smtClean="0">
                <a:latin typeface="+mj-lt"/>
                <a:ea typeface="+mj-ea"/>
                <a:cs typeface="+mj-cs"/>
              </a:rPr>
              <a:t>Angka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Kredit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/>
              <a:t>           </a:t>
            </a:r>
            <a:r>
              <a:rPr lang="en-US" sz="4400" dirty="0" err="1" smtClean="0">
                <a:solidFill>
                  <a:srgbClr val="FF0000"/>
                </a:solidFill>
              </a:rPr>
              <a:t>Tanpa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angka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kredit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Target</a:t>
            </a:r>
          </a:p>
          <a:p>
            <a:pPr marL="1200150" lvl="1" indent="-742950" algn="just">
              <a:spcBef>
                <a:spcPct val="0"/>
              </a:spcBef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           </a:t>
            </a:r>
            <a:r>
              <a:rPr lang="en-US" sz="4400" dirty="0" err="1" smtClean="0">
                <a:solidFill>
                  <a:srgbClr val="FF0000"/>
                </a:solidFill>
              </a:rPr>
              <a:t>Setiap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pelaksanaan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kegiatan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tugas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jabatan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harus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ditetapkan</a:t>
            </a:r>
            <a:r>
              <a:rPr lang="en-US" sz="4400" dirty="0" smtClean="0">
                <a:solidFill>
                  <a:srgbClr val="FF0000"/>
                </a:solidFill>
              </a:rPr>
              <a:t> target yang </a:t>
            </a:r>
            <a:r>
              <a:rPr lang="en-US" sz="4400" dirty="0" err="1" smtClean="0">
                <a:solidFill>
                  <a:srgbClr val="FF0000"/>
                </a:solidFill>
              </a:rPr>
              <a:t>harus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dicapai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dalam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kurun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waktu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penilaian</a:t>
            </a:r>
            <a:r>
              <a:rPr lang="en-US" sz="4400" dirty="0" smtClean="0">
                <a:solidFill>
                  <a:srgbClr val="FF0000"/>
                </a:solidFill>
              </a:rPr>
              <a:t> yang </a:t>
            </a:r>
            <a:r>
              <a:rPr lang="en-US" sz="4400" dirty="0" err="1" smtClean="0">
                <a:solidFill>
                  <a:srgbClr val="FF0000"/>
                </a:solidFill>
              </a:rPr>
              <a:t>bersifat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nyata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dan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dapat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diukur</a:t>
            </a:r>
            <a:endParaRPr lang="en-US" sz="44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7715304" cy="606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2780928"/>
            <a:ext cx="1512168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sz="1800" dirty="0" smtClean="0"/>
              <a:t>JANUARI</a:t>
            </a:r>
            <a:endParaRPr lang="id-ID" sz="18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331640" y="1916832"/>
            <a:ext cx="6696744" cy="720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555776" y="2420888"/>
            <a:ext cx="4536504" cy="720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55776" y="548680"/>
            <a:ext cx="0" cy="2376264"/>
          </a:xfrm>
          <a:prstGeom prst="line">
            <a:avLst/>
          </a:prstGeom>
          <a:ln w="31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92280" y="476672"/>
            <a:ext cx="0" cy="2376264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 txBox="1">
            <a:spLocks/>
          </p:cNvSpPr>
          <p:nvPr/>
        </p:nvSpPr>
        <p:spPr>
          <a:xfrm>
            <a:off x="6444208" y="2780928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DESEMBER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347864" y="1196752"/>
            <a:ext cx="0" cy="151216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96136" y="1196752"/>
            <a:ext cx="0" cy="151216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rved Down Arrow 20"/>
          <p:cNvSpPr/>
          <p:nvPr/>
        </p:nvSpPr>
        <p:spPr>
          <a:xfrm>
            <a:off x="899592" y="620688"/>
            <a:ext cx="2376264" cy="576064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3491880" y="620688"/>
            <a:ext cx="2160240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5940152" y="620688"/>
            <a:ext cx="2160240" cy="576064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691680" y="1124744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SEM..GASAL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6156176" y="980728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SEM..GASAL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779912" y="1052736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SEM..GENAP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899592" y="4941168"/>
            <a:ext cx="114374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99592" y="5445224"/>
            <a:ext cx="115212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>
          <a:xfrm>
            <a:off x="2627784" y="4725144"/>
            <a:ext cx="583264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Masa Penilaian SKP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627784" y="5229200"/>
            <a:ext cx="583264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Masa Perkuliahan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251520" y="404664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SEPTEMBER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076056" y="404664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dirty="0" smtClean="0"/>
              <a:t>SEPTEMBER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771800" y="40466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noProof="0" dirty="0" smtClean="0"/>
              <a:t>FEBRUARI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668344" y="40466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noProof="0" dirty="0" smtClean="0"/>
              <a:t>FEBRUARI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4286280" cy="4397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PENILAIAN SKP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82" y="763594"/>
            <a:ext cx="51435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t="2579"/>
          <a:stretch>
            <a:fillRect/>
          </a:stretch>
        </p:blipFill>
        <p:spPr bwMode="auto">
          <a:xfrm>
            <a:off x="2232044" y="3405214"/>
            <a:ext cx="5067300" cy="323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302</TotalTime>
  <Words>323</Words>
  <Application>Microsoft Office PowerPoint</Application>
  <PresentationFormat>On-screen Show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PENILAIAN PRESTASI KERJA</vt:lpstr>
      <vt:lpstr>DASAR HUKUM</vt:lpstr>
      <vt:lpstr>PENILAIAN PRESTASI KERJA</vt:lpstr>
      <vt:lpstr>SASARAN KERJA PEGAWAI (SKP)</vt:lpstr>
      <vt:lpstr>Unsur-Unsur SKP (dosen)</vt:lpstr>
      <vt:lpstr>Unsur-Unsur SKP (Tenaga Kependidikan)</vt:lpstr>
      <vt:lpstr>Slide 7</vt:lpstr>
      <vt:lpstr>Slide 8</vt:lpstr>
      <vt:lpstr>PENILAIAN SKP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PENILAIAN PRESTASI KERJA</dc:title>
  <dc:creator>Umum</dc:creator>
  <cp:lastModifiedBy>Umum</cp:lastModifiedBy>
  <cp:revision>25</cp:revision>
  <dcterms:created xsi:type="dcterms:W3CDTF">2014-10-23T06:35:19Z</dcterms:created>
  <dcterms:modified xsi:type="dcterms:W3CDTF">2015-01-08T22:20:08Z</dcterms:modified>
</cp:coreProperties>
</file>